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notesMasterIdLst>
    <p:notesMasterId r:id="rId80"/>
  </p:notesMasterIdLst>
  <p:handoutMasterIdLst>
    <p:handoutMasterId r:id="rId81"/>
  </p:handoutMasterIdLst>
  <p:sldIdLst>
    <p:sldId id="256" r:id="rId2"/>
    <p:sldId id="289" r:id="rId3"/>
    <p:sldId id="294" r:id="rId4"/>
    <p:sldId id="358" r:id="rId5"/>
    <p:sldId id="295" r:id="rId6"/>
    <p:sldId id="311" r:id="rId7"/>
    <p:sldId id="296" r:id="rId8"/>
    <p:sldId id="297" r:id="rId9"/>
    <p:sldId id="298" r:id="rId10"/>
    <p:sldId id="299" r:id="rId11"/>
    <p:sldId id="300" r:id="rId12"/>
    <p:sldId id="353" r:id="rId13"/>
    <p:sldId id="354" r:id="rId14"/>
    <p:sldId id="355" r:id="rId15"/>
    <p:sldId id="301" r:id="rId16"/>
    <p:sldId id="302" r:id="rId17"/>
    <p:sldId id="357" r:id="rId18"/>
    <p:sldId id="304" r:id="rId19"/>
    <p:sldId id="305" r:id="rId20"/>
    <p:sldId id="306" r:id="rId21"/>
    <p:sldId id="307" r:id="rId22"/>
    <p:sldId id="308" r:id="rId23"/>
    <p:sldId id="309" r:id="rId24"/>
    <p:sldId id="269" r:id="rId25"/>
    <p:sldId id="270" r:id="rId26"/>
    <p:sldId id="271" r:id="rId27"/>
    <p:sldId id="272" r:id="rId28"/>
    <p:sldId id="312" r:id="rId29"/>
    <p:sldId id="275" r:id="rId30"/>
    <p:sldId id="313" r:id="rId31"/>
    <p:sldId id="277" r:id="rId32"/>
    <p:sldId id="314" r:id="rId33"/>
    <p:sldId id="280" r:id="rId34"/>
    <p:sldId id="323" r:id="rId35"/>
    <p:sldId id="322" r:id="rId36"/>
    <p:sldId id="315" r:id="rId37"/>
    <p:sldId id="329" r:id="rId38"/>
    <p:sldId id="330" r:id="rId39"/>
    <p:sldId id="316" r:id="rId40"/>
    <p:sldId id="331" r:id="rId41"/>
    <p:sldId id="332" r:id="rId42"/>
    <p:sldId id="317" r:id="rId43"/>
    <p:sldId id="333" r:id="rId44"/>
    <p:sldId id="318" r:id="rId45"/>
    <p:sldId id="334" r:id="rId46"/>
    <p:sldId id="319" r:id="rId47"/>
    <p:sldId id="335" r:id="rId48"/>
    <p:sldId id="337" r:id="rId49"/>
    <p:sldId id="320" r:id="rId50"/>
    <p:sldId id="336" r:id="rId51"/>
    <p:sldId id="321" r:id="rId52"/>
    <p:sldId id="279" r:id="rId53"/>
    <p:sldId id="278" r:id="rId54"/>
    <p:sldId id="281" r:id="rId55"/>
    <p:sldId id="282" r:id="rId56"/>
    <p:sldId id="338" r:id="rId57"/>
    <p:sldId id="284" r:id="rId58"/>
    <p:sldId id="339" r:id="rId59"/>
    <p:sldId id="340" r:id="rId60"/>
    <p:sldId id="341" r:id="rId61"/>
    <p:sldId id="342" r:id="rId62"/>
    <p:sldId id="343" r:id="rId63"/>
    <p:sldId id="344" r:id="rId64"/>
    <p:sldId id="345" r:id="rId65"/>
    <p:sldId id="346" r:id="rId66"/>
    <p:sldId id="347" r:id="rId67"/>
    <p:sldId id="260" r:id="rId68"/>
    <p:sldId id="362" r:id="rId69"/>
    <p:sldId id="363" r:id="rId70"/>
    <p:sldId id="364" r:id="rId71"/>
    <p:sldId id="366" r:id="rId72"/>
    <p:sldId id="367" r:id="rId73"/>
    <p:sldId id="351" r:id="rId74"/>
    <p:sldId id="348" r:id="rId75"/>
    <p:sldId id="349" r:id="rId76"/>
    <p:sldId id="352" r:id="rId77"/>
    <p:sldId id="350" r:id="rId78"/>
    <p:sldId id="360" r:id="rId7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0066CC"/>
    <a:srgbClr val="66FFFF"/>
    <a:srgbClr val="66FF33"/>
    <a:srgbClr val="00CCFF"/>
    <a:srgbClr val="F7EC09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/>
    <p:restoredTop sz="86410"/>
  </p:normalViewPr>
  <p:slideViewPr>
    <p:cSldViewPr>
      <p:cViewPr varScale="1">
        <p:scale>
          <a:sx n="97" d="100"/>
          <a:sy n="97" d="100"/>
        </p:scale>
        <p:origin x="-127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0C7922-5C65-4BEC-8D1A-7A2CC1A7FF40}" type="doc">
      <dgm:prSet loTypeId="urn:microsoft.com/office/officeart/2005/8/layout/hierarchy2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E6F500F-D66F-41AC-9FFA-448836DB3C83}">
      <dgm:prSet phldrT="[Текст]" custT="1"/>
      <dgm:spPr>
        <a:gradFill flip="none" rotWithShape="1">
          <a:gsLst>
            <a:gs pos="0">
              <a:schemeClr val="bg1"/>
            </a:gs>
            <a:gs pos="30000">
              <a:srgbClr val="00B0F0"/>
            </a:gs>
            <a:gs pos="64999">
              <a:srgbClr val="66FFFF"/>
            </a:gs>
            <a:gs pos="89999">
              <a:srgbClr val="CCECFF"/>
            </a:gs>
            <a:gs pos="100000">
              <a:srgbClr val="CCCCFF"/>
            </a:gs>
          </a:gsLst>
          <a:lin ang="5400000" scaled="1"/>
          <a:tileRect/>
        </a:gradFill>
        <a:ln w="76200" cmpd="thickThin">
          <a:solidFill>
            <a:srgbClr val="FF0000"/>
          </a:solidFill>
        </a:ln>
      </dgm:spPr>
      <dgm:t>
        <a:bodyPr/>
        <a:lstStyle/>
        <a:p>
          <a:r>
            <a:rPr lang="ru-RU" sz="2800" dirty="0" smtClean="0">
              <a:solidFill>
                <a:srgbClr val="FF0000"/>
              </a:solidFill>
              <a:latin typeface="Arial Black" pitchFamily="34" charset="0"/>
            </a:rPr>
            <a:t>МОДУЛЬ </a:t>
          </a:r>
          <a:endParaRPr lang="ru-RU" sz="2800" dirty="0">
            <a:solidFill>
              <a:srgbClr val="FF0000"/>
            </a:solidFill>
            <a:latin typeface="Arial Black" pitchFamily="34" charset="0"/>
          </a:endParaRPr>
        </a:p>
      </dgm:t>
    </dgm:pt>
    <dgm:pt modelId="{BC65BABB-EE74-4B56-95EE-B0D96E82862C}" type="parTrans" cxnId="{629C3574-A51F-4AF0-B545-94AE311A6A82}">
      <dgm:prSet/>
      <dgm:spPr/>
      <dgm:t>
        <a:bodyPr/>
        <a:lstStyle/>
        <a:p>
          <a:endParaRPr lang="ru-RU"/>
        </a:p>
      </dgm:t>
    </dgm:pt>
    <dgm:pt modelId="{98057A5E-8531-4D8D-A5A1-F13EAC2245E8}" type="sibTrans" cxnId="{629C3574-A51F-4AF0-B545-94AE311A6A82}">
      <dgm:prSet/>
      <dgm:spPr/>
      <dgm:t>
        <a:bodyPr/>
        <a:lstStyle/>
        <a:p>
          <a:endParaRPr lang="ru-RU"/>
        </a:p>
      </dgm:t>
    </dgm:pt>
    <dgm:pt modelId="{71091BDE-1939-4841-9D9D-92FE5593D8B8}">
      <dgm:prSet phldrT="[Текст]" custT="1"/>
      <dgm:spPr>
        <a:gradFill rotWithShape="0">
          <a:gsLst>
            <a:gs pos="3000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4200000" scaled="0"/>
        </a:gradFill>
        <a:ln w="76200" cmpd="dbl">
          <a:solidFill>
            <a:srgbClr val="00CC00"/>
          </a:solidFill>
        </a:ln>
      </dgm:spPr>
      <dgm:t>
        <a:bodyPr/>
        <a:lstStyle/>
        <a:p>
          <a:r>
            <a:rPr lang="ru-RU" sz="3200" baseline="0" dirty="0" smtClean="0">
              <a:solidFill>
                <a:srgbClr val="00CC00"/>
              </a:solidFill>
              <a:latin typeface="Arial Black" pitchFamily="34" charset="0"/>
            </a:rPr>
            <a:t>БЛОК 1</a:t>
          </a:r>
          <a:endParaRPr lang="ru-RU" sz="3200" baseline="0" dirty="0">
            <a:solidFill>
              <a:srgbClr val="00CC00"/>
            </a:solidFill>
            <a:latin typeface="Arial Black" pitchFamily="34" charset="0"/>
          </a:endParaRPr>
        </a:p>
      </dgm:t>
    </dgm:pt>
    <dgm:pt modelId="{6ACB87BB-A9C6-4950-B453-5966D5A9BC9F}" type="parTrans" cxnId="{B72805D1-ABBB-4029-A7A4-85AF0748636B}">
      <dgm:prSet/>
      <dgm:spPr/>
      <dgm:t>
        <a:bodyPr/>
        <a:lstStyle/>
        <a:p>
          <a:endParaRPr lang="ru-RU"/>
        </a:p>
      </dgm:t>
    </dgm:pt>
    <dgm:pt modelId="{5E3975D4-430C-4CAF-BA6D-350BEBC6036F}" type="sibTrans" cxnId="{B72805D1-ABBB-4029-A7A4-85AF0748636B}">
      <dgm:prSet/>
      <dgm:spPr/>
      <dgm:t>
        <a:bodyPr/>
        <a:lstStyle/>
        <a:p>
          <a:endParaRPr lang="ru-RU"/>
        </a:p>
      </dgm:t>
    </dgm:pt>
    <dgm:pt modelId="{C2B3539E-182D-4043-904B-9A11FD8398EA}">
      <dgm:prSet phldrT="[Текст]" custT="1"/>
      <dgm:spPr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50800" cmpd="sng">
          <a:solidFill>
            <a:srgbClr val="FFFF00"/>
          </a:solidFill>
        </a:ln>
      </dgm:spPr>
      <dgm:t>
        <a:bodyPr/>
        <a:lstStyle/>
        <a:p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Методика «</a:t>
          </a:r>
          <a:r>
            <a:rPr lang="ru-RU" sz="2800" dirty="0" smtClean="0">
              <a:solidFill>
                <a:srgbClr val="FF0000"/>
              </a:solidFill>
              <a:latin typeface="Arial Black" pitchFamily="34" charset="0"/>
            </a:rPr>
            <a:t>а</a:t>
          </a:r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»</a:t>
          </a:r>
          <a:endParaRPr lang="ru-RU" sz="2800" dirty="0">
            <a:solidFill>
              <a:srgbClr val="0000FF"/>
            </a:solidFill>
            <a:latin typeface="Arial Black" pitchFamily="34" charset="0"/>
          </a:endParaRPr>
        </a:p>
      </dgm:t>
    </dgm:pt>
    <dgm:pt modelId="{76B64D2C-AF40-4FE3-BF2D-25E6DFA3591A}" type="parTrans" cxnId="{FE683D4D-7183-4186-8583-D22AD4700615}">
      <dgm:prSet/>
      <dgm:spPr/>
      <dgm:t>
        <a:bodyPr/>
        <a:lstStyle/>
        <a:p>
          <a:endParaRPr lang="ru-RU"/>
        </a:p>
      </dgm:t>
    </dgm:pt>
    <dgm:pt modelId="{9F1DB47F-F831-4B78-9804-7CF667DDB068}" type="sibTrans" cxnId="{FE683D4D-7183-4186-8583-D22AD4700615}">
      <dgm:prSet/>
      <dgm:spPr/>
      <dgm:t>
        <a:bodyPr/>
        <a:lstStyle/>
        <a:p>
          <a:endParaRPr lang="ru-RU"/>
        </a:p>
      </dgm:t>
    </dgm:pt>
    <dgm:pt modelId="{F94790A9-2A04-4CF9-8CC9-801CE7AD935B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 w="50800" cmpd="sng">
          <a:solidFill>
            <a:srgbClr val="FFFF00"/>
          </a:solidFill>
        </a:ln>
      </dgm:spPr>
      <dgm:t>
        <a:bodyPr/>
        <a:lstStyle/>
        <a:p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Методика «</a:t>
          </a:r>
          <a:r>
            <a:rPr lang="ru-RU" sz="2800" dirty="0" smtClean="0">
              <a:solidFill>
                <a:srgbClr val="FF0000"/>
              </a:solidFill>
              <a:latin typeface="Arial Black" pitchFamily="34" charset="0"/>
            </a:rPr>
            <a:t>б</a:t>
          </a:r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»</a:t>
          </a:r>
          <a:endParaRPr lang="ru-RU" sz="2800" dirty="0">
            <a:solidFill>
              <a:srgbClr val="0000FF"/>
            </a:solidFill>
            <a:latin typeface="Arial Black" pitchFamily="34" charset="0"/>
          </a:endParaRPr>
        </a:p>
      </dgm:t>
    </dgm:pt>
    <dgm:pt modelId="{1CF37376-81F0-4FCB-BE9E-75CC862A360A}" type="parTrans" cxnId="{0E3A76C3-B19A-4F34-BE64-A386F55D6EFD}">
      <dgm:prSet/>
      <dgm:spPr/>
      <dgm:t>
        <a:bodyPr/>
        <a:lstStyle/>
        <a:p>
          <a:endParaRPr lang="ru-RU"/>
        </a:p>
      </dgm:t>
    </dgm:pt>
    <dgm:pt modelId="{A33D894A-5C4B-480A-95AD-87818B2315B4}" type="sibTrans" cxnId="{0E3A76C3-B19A-4F34-BE64-A386F55D6EFD}">
      <dgm:prSet/>
      <dgm:spPr/>
      <dgm:t>
        <a:bodyPr/>
        <a:lstStyle/>
        <a:p>
          <a:endParaRPr lang="ru-RU"/>
        </a:p>
      </dgm:t>
    </dgm:pt>
    <dgm:pt modelId="{BD1C7ED9-5811-48D5-B651-24A94966E7E0}">
      <dgm:prSet phldrT="[Текст]"/>
      <dgm:spPr>
        <a:gradFill rotWithShape="0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4200000" scaled="0"/>
        </a:gradFill>
        <a:ln w="76200" cmpd="dbl">
          <a:solidFill>
            <a:srgbClr val="00CC00"/>
          </a:solidFill>
        </a:ln>
      </dgm:spPr>
      <dgm:t>
        <a:bodyPr/>
        <a:lstStyle/>
        <a:p>
          <a:r>
            <a:rPr lang="ru-RU" dirty="0" smtClean="0">
              <a:solidFill>
                <a:srgbClr val="00CC00"/>
              </a:solidFill>
              <a:latin typeface="Arial Black" pitchFamily="34" charset="0"/>
            </a:rPr>
            <a:t>БЛОК 2</a:t>
          </a:r>
          <a:endParaRPr lang="ru-RU" dirty="0">
            <a:solidFill>
              <a:srgbClr val="00CC00"/>
            </a:solidFill>
            <a:latin typeface="Arial Black" pitchFamily="34" charset="0"/>
          </a:endParaRPr>
        </a:p>
      </dgm:t>
    </dgm:pt>
    <dgm:pt modelId="{42662011-D1E0-4374-B9E0-A4C4BB0BCAF0}" type="parTrans" cxnId="{A560DB9B-26A2-49E3-928D-931BC5E2BFAE}">
      <dgm:prSet/>
      <dgm:spPr/>
      <dgm:t>
        <a:bodyPr/>
        <a:lstStyle/>
        <a:p>
          <a:endParaRPr lang="ru-RU"/>
        </a:p>
      </dgm:t>
    </dgm:pt>
    <dgm:pt modelId="{7F927BE4-3099-4ABE-9BA4-5CF4C600246D}" type="sibTrans" cxnId="{A560DB9B-26A2-49E3-928D-931BC5E2BFAE}">
      <dgm:prSet/>
      <dgm:spPr/>
      <dgm:t>
        <a:bodyPr/>
        <a:lstStyle/>
        <a:p>
          <a:endParaRPr lang="ru-RU"/>
        </a:p>
      </dgm:t>
    </dgm:pt>
    <dgm:pt modelId="{6897B6CA-960B-46D2-A2CB-84F440DBB410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 w="50800" cmpd="sng">
          <a:solidFill>
            <a:srgbClr val="0000FF"/>
          </a:solidFill>
        </a:ln>
      </dgm:spPr>
      <dgm:t>
        <a:bodyPr/>
        <a:lstStyle/>
        <a:p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Методика «</a:t>
          </a:r>
          <a:r>
            <a:rPr lang="ru-RU" sz="2800" dirty="0" smtClean="0">
              <a:solidFill>
                <a:srgbClr val="FF0000"/>
              </a:solidFill>
              <a:latin typeface="Arial Black" pitchFamily="34" charset="0"/>
            </a:rPr>
            <a:t>а</a:t>
          </a:r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»</a:t>
          </a:r>
          <a:endParaRPr lang="ru-RU" sz="2800" dirty="0">
            <a:solidFill>
              <a:srgbClr val="0000FF"/>
            </a:solidFill>
            <a:latin typeface="Arial Black" pitchFamily="34" charset="0"/>
          </a:endParaRPr>
        </a:p>
      </dgm:t>
    </dgm:pt>
    <dgm:pt modelId="{E9703B18-23E7-447B-BE8A-CDA6D2F67BB7}" type="parTrans" cxnId="{14CE00E0-0327-4806-9376-BA07F107A95A}">
      <dgm:prSet/>
      <dgm:spPr/>
      <dgm:t>
        <a:bodyPr/>
        <a:lstStyle/>
        <a:p>
          <a:endParaRPr lang="ru-RU"/>
        </a:p>
      </dgm:t>
    </dgm:pt>
    <dgm:pt modelId="{1C0A57C2-835D-474F-89E2-CB648D0044F4}" type="sibTrans" cxnId="{14CE00E0-0327-4806-9376-BA07F107A95A}">
      <dgm:prSet/>
      <dgm:spPr/>
      <dgm:t>
        <a:bodyPr/>
        <a:lstStyle/>
        <a:p>
          <a:endParaRPr lang="ru-RU"/>
        </a:p>
      </dgm:t>
    </dgm:pt>
    <dgm:pt modelId="{E0B9645E-4DE7-4642-A4D2-30A30E27FB5E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 w="50800" cmpd="sng">
          <a:solidFill>
            <a:srgbClr val="0000FF"/>
          </a:solidFill>
        </a:ln>
      </dgm:spPr>
      <dgm:t>
        <a:bodyPr/>
        <a:lstStyle/>
        <a:p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Методика «</a:t>
          </a:r>
          <a:r>
            <a:rPr lang="ru-RU" sz="2800" dirty="0" smtClean="0">
              <a:solidFill>
                <a:srgbClr val="FF0000"/>
              </a:solidFill>
              <a:latin typeface="Arial Black" pitchFamily="34" charset="0"/>
            </a:rPr>
            <a:t>б</a:t>
          </a:r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»</a:t>
          </a:r>
          <a:endParaRPr lang="ru-RU" sz="2800" dirty="0">
            <a:solidFill>
              <a:srgbClr val="0000FF"/>
            </a:solidFill>
            <a:latin typeface="Arial Black" pitchFamily="34" charset="0"/>
          </a:endParaRPr>
        </a:p>
      </dgm:t>
    </dgm:pt>
    <dgm:pt modelId="{EA02701B-F272-4836-80C4-45E44518FC21}" type="parTrans" cxnId="{410BEDB9-5486-4A51-BD97-4F2E796FA0AD}">
      <dgm:prSet/>
      <dgm:spPr/>
      <dgm:t>
        <a:bodyPr/>
        <a:lstStyle/>
        <a:p>
          <a:endParaRPr lang="ru-RU"/>
        </a:p>
      </dgm:t>
    </dgm:pt>
    <dgm:pt modelId="{0CEA3D47-8DF8-4218-925E-2E4D39044F4D}" type="sibTrans" cxnId="{410BEDB9-5486-4A51-BD97-4F2E796FA0AD}">
      <dgm:prSet/>
      <dgm:spPr/>
      <dgm:t>
        <a:bodyPr/>
        <a:lstStyle/>
        <a:p>
          <a:endParaRPr lang="ru-RU"/>
        </a:p>
      </dgm:t>
    </dgm:pt>
    <dgm:pt modelId="{50ECCB46-7F87-4250-BE34-842C8898B1DD}" type="pres">
      <dgm:prSet presAssocID="{7E0C7922-5C65-4BEC-8D1A-7A2CC1A7FF4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E75EC8-3A38-4AC5-B148-1E3715CD8B02}" type="pres">
      <dgm:prSet presAssocID="{DE6F500F-D66F-41AC-9FFA-448836DB3C83}" presName="root1" presStyleCnt="0"/>
      <dgm:spPr/>
    </dgm:pt>
    <dgm:pt modelId="{46467DC0-99C6-4B19-889F-92FAD583685F}" type="pres">
      <dgm:prSet presAssocID="{DE6F500F-D66F-41AC-9FFA-448836DB3C83}" presName="LevelOneTextNode" presStyleLbl="node0" presStyleIdx="0" presStyleCnt="1" custScaleX="1163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7128F1C-317E-4D32-98AA-AEADC9AFF350}" type="pres">
      <dgm:prSet presAssocID="{DE6F500F-D66F-41AC-9FFA-448836DB3C83}" presName="level2hierChild" presStyleCnt="0"/>
      <dgm:spPr/>
    </dgm:pt>
    <dgm:pt modelId="{178A28B2-4B04-459A-924D-F436BC813438}" type="pres">
      <dgm:prSet presAssocID="{6ACB87BB-A9C6-4950-B453-5966D5A9BC9F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DC36AB95-8835-4BDF-B47C-2EE7D324973F}" type="pres">
      <dgm:prSet presAssocID="{6ACB87BB-A9C6-4950-B453-5966D5A9BC9F}" presName="connTx" presStyleLbl="parChTrans1D2" presStyleIdx="0" presStyleCnt="2"/>
      <dgm:spPr/>
      <dgm:t>
        <a:bodyPr/>
        <a:lstStyle/>
        <a:p>
          <a:endParaRPr lang="ru-RU"/>
        </a:p>
      </dgm:t>
    </dgm:pt>
    <dgm:pt modelId="{1BABE53C-E85D-4DA2-ACBA-D9F526B9564B}" type="pres">
      <dgm:prSet presAssocID="{71091BDE-1939-4841-9D9D-92FE5593D8B8}" presName="root2" presStyleCnt="0"/>
      <dgm:spPr/>
    </dgm:pt>
    <dgm:pt modelId="{7E8F6BCC-4E3C-4D99-B3D6-3D6C453E3D5D}" type="pres">
      <dgm:prSet presAssocID="{71091BDE-1939-4841-9D9D-92FE5593D8B8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1C643BD-7273-4B88-941A-5DC23F289791}" type="pres">
      <dgm:prSet presAssocID="{71091BDE-1939-4841-9D9D-92FE5593D8B8}" presName="level3hierChild" presStyleCnt="0"/>
      <dgm:spPr/>
    </dgm:pt>
    <dgm:pt modelId="{113A61B4-9057-499A-B055-2A5AD169436D}" type="pres">
      <dgm:prSet presAssocID="{76B64D2C-AF40-4FE3-BF2D-25E6DFA3591A}" presName="conn2-1" presStyleLbl="parChTrans1D3" presStyleIdx="0" presStyleCnt="4"/>
      <dgm:spPr/>
      <dgm:t>
        <a:bodyPr/>
        <a:lstStyle/>
        <a:p>
          <a:endParaRPr lang="ru-RU"/>
        </a:p>
      </dgm:t>
    </dgm:pt>
    <dgm:pt modelId="{617DCFA7-2D06-4FED-8603-4486BDFA8265}" type="pres">
      <dgm:prSet presAssocID="{76B64D2C-AF40-4FE3-BF2D-25E6DFA3591A}" presName="connTx" presStyleLbl="parChTrans1D3" presStyleIdx="0" presStyleCnt="4"/>
      <dgm:spPr/>
      <dgm:t>
        <a:bodyPr/>
        <a:lstStyle/>
        <a:p>
          <a:endParaRPr lang="ru-RU"/>
        </a:p>
      </dgm:t>
    </dgm:pt>
    <dgm:pt modelId="{0B3F0841-CEA7-4C95-8A5D-E8E3D01A9021}" type="pres">
      <dgm:prSet presAssocID="{C2B3539E-182D-4043-904B-9A11FD8398EA}" presName="root2" presStyleCnt="0"/>
      <dgm:spPr/>
    </dgm:pt>
    <dgm:pt modelId="{29ABC28B-2B89-4842-BD87-C221503459AF}" type="pres">
      <dgm:prSet presAssocID="{C2B3539E-182D-4043-904B-9A11FD8398EA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AA0594-8B33-40E1-8A13-648297B095BE}" type="pres">
      <dgm:prSet presAssocID="{C2B3539E-182D-4043-904B-9A11FD8398EA}" presName="level3hierChild" presStyleCnt="0"/>
      <dgm:spPr/>
    </dgm:pt>
    <dgm:pt modelId="{43A0D90F-D970-48ED-A9C6-F2C0435F6589}" type="pres">
      <dgm:prSet presAssocID="{1CF37376-81F0-4FCB-BE9E-75CC862A360A}" presName="conn2-1" presStyleLbl="parChTrans1D3" presStyleIdx="1" presStyleCnt="4"/>
      <dgm:spPr/>
      <dgm:t>
        <a:bodyPr/>
        <a:lstStyle/>
        <a:p>
          <a:endParaRPr lang="ru-RU"/>
        </a:p>
      </dgm:t>
    </dgm:pt>
    <dgm:pt modelId="{3A9FEF8E-EAD2-45C7-B7F9-A47BC9B91B3D}" type="pres">
      <dgm:prSet presAssocID="{1CF37376-81F0-4FCB-BE9E-75CC862A360A}" presName="connTx" presStyleLbl="parChTrans1D3" presStyleIdx="1" presStyleCnt="4"/>
      <dgm:spPr/>
      <dgm:t>
        <a:bodyPr/>
        <a:lstStyle/>
        <a:p>
          <a:endParaRPr lang="ru-RU"/>
        </a:p>
      </dgm:t>
    </dgm:pt>
    <dgm:pt modelId="{74F8D0E8-4280-4A4D-A65F-2D2F6841C265}" type="pres">
      <dgm:prSet presAssocID="{F94790A9-2A04-4CF9-8CC9-801CE7AD935B}" presName="root2" presStyleCnt="0"/>
      <dgm:spPr/>
    </dgm:pt>
    <dgm:pt modelId="{99E7DD55-FFA9-4113-A48A-34CDE258D7B0}" type="pres">
      <dgm:prSet presAssocID="{F94790A9-2A04-4CF9-8CC9-801CE7AD935B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A4A4DA-4261-4965-A770-778957795FA3}" type="pres">
      <dgm:prSet presAssocID="{F94790A9-2A04-4CF9-8CC9-801CE7AD935B}" presName="level3hierChild" presStyleCnt="0"/>
      <dgm:spPr/>
    </dgm:pt>
    <dgm:pt modelId="{63BE4BA5-B342-47DD-A036-5E8901E115BC}" type="pres">
      <dgm:prSet presAssocID="{42662011-D1E0-4374-B9E0-A4C4BB0BCAF0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12C91F2C-E23C-47F7-B820-5B7F6BE10C2A}" type="pres">
      <dgm:prSet presAssocID="{42662011-D1E0-4374-B9E0-A4C4BB0BCAF0}" presName="connTx" presStyleLbl="parChTrans1D2" presStyleIdx="1" presStyleCnt="2"/>
      <dgm:spPr/>
      <dgm:t>
        <a:bodyPr/>
        <a:lstStyle/>
        <a:p>
          <a:endParaRPr lang="ru-RU"/>
        </a:p>
      </dgm:t>
    </dgm:pt>
    <dgm:pt modelId="{E7B305DD-F104-42F0-8C23-51E9FB63B017}" type="pres">
      <dgm:prSet presAssocID="{BD1C7ED9-5811-48D5-B651-24A94966E7E0}" presName="root2" presStyleCnt="0"/>
      <dgm:spPr/>
    </dgm:pt>
    <dgm:pt modelId="{BCA8DD2B-DA4E-45FD-9B67-1EC2AD0B26A2}" type="pres">
      <dgm:prSet presAssocID="{BD1C7ED9-5811-48D5-B651-24A94966E7E0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47D6A4-F9B3-4887-9054-88459C2022B8}" type="pres">
      <dgm:prSet presAssocID="{BD1C7ED9-5811-48D5-B651-24A94966E7E0}" presName="level3hierChild" presStyleCnt="0"/>
      <dgm:spPr/>
    </dgm:pt>
    <dgm:pt modelId="{1E08D720-B7AC-4DEB-9823-0D5BE0A09E36}" type="pres">
      <dgm:prSet presAssocID="{E9703B18-23E7-447B-BE8A-CDA6D2F67BB7}" presName="conn2-1" presStyleLbl="parChTrans1D3" presStyleIdx="2" presStyleCnt="4"/>
      <dgm:spPr/>
      <dgm:t>
        <a:bodyPr/>
        <a:lstStyle/>
        <a:p>
          <a:endParaRPr lang="ru-RU"/>
        </a:p>
      </dgm:t>
    </dgm:pt>
    <dgm:pt modelId="{D87BE51B-501C-47C1-A244-46896B9AC56B}" type="pres">
      <dgm:prSet presAssocID="{E9703B18-23E7-447B-BE8A-CDA6D2F67BB7}" presName="connTx" presStyleLbl="parChTrans1D3" presStyleIdx="2" presStyleCnt="4"/>
      <dgm:spPr/>
      <dgm:t>
        <a:bodyPr/>
        <a:lstStyle/>
        <a:p>
          <a:endParaRPr lang="ru-RU"/>
        </a:p>
      </dgm:t>
    </dgm:pt>
    <dgm:pt modelId="{E758FC9D-A6B2-4AC9-97E5-5D6773EA9DBC}" type="pres">
      <dgm:prSet presAssocID="{6897B6CA-960B-46D2-A2CB-84F440DBB410}" presName="root2" presStyleCnt="0"/>
      <dgm:spPr/>
    </dgm:pt>
    <dgm:pt modelId="{2142A3DF-CFD0-4D22-8BD5-ADDD8BFAD72E}" type="pres">
      <dgm:prSet presAssocID="{6897B6CA-960B-46D2-A2CB-84F440DBB410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97F647A-20DF-4608-AA4A-A573917C9BF3}" type="pres">
      <dgm:prSet presAssocID="{6897B6CA-960B-46D2-A2CB-84F440DBB410}" presName="level3hierChild" presStyleCnt="0"/>
      <dgm:spPr/>
    </dgm:pt>
    <dgm:pt modelId="{0592D651-37ED-45CC-A49F-484057700046}" type="pres">
      <dgm:prSet presAssocID="{EA02701B-F272-4836-80C4-45E44518FC21}" presName="conn2-1" presStyleLbl="parChTrans1D3" presStyleIdx="3" presStyleCnt="4"/>
      <dgm:spPr/>
      <dgm:t>
        <a:bodyPr/>
        <a:lstStyle/>
        <a:p>
          <a:endParaRPr lang="ru-RU"/>
        </a:p>
      </dgm:t>
    </dgm:pt>
    <dgm:pt modelId="{B4CD7BB0-8538-445A-8AAF-2979F3F8DEFA}" type="pres">
      <dgm:prSet presAssocID="{EA02701B-F272-4836-80C4-45E44518FC21}" presName="connTx" presStyleLbl="parChTrans1D3" presStyleIdx="3" presStyleCnt="4"/>
      <dgm:spPr/>
      <dgm:t>
        <a:bodyPr/>
        <a:lstStyle/>
        <a:p>
          <a:endParaRPr lang="ru-RU"/>
        </a:p>
      </dgm:t>
    </dgm:pt>
    <dgm:pt modelId="{A87F58EF-7959-47C8-9AFF-89513869E268}" type="pres">
      <dgm:prSet presAssocID="{E0B9645E-4DE7-4642-A4D2-30A30E27FB5E}" presName="root2" presStyleCnt="0"/>
      <dgm:spPr/>
    </dgm:pt>
    <dgm:pt modelId="{99A3CA66-33D6-4D17-8574-731A636D7337}" type="pres">
      <dgm:prSet presAssocID="{E0B9645E-4DE7-4642-A4D2-30A30E27FB5E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5C7AC2-BC17-490B-AC12-227CB3CBD3D6}" type="pres">
      <dgm:prSet presAssocID="{E0B9645E-4DE7-4642-A4D2-30A30E27FB5E}" presName="level3hierChild" presStyleCnt="0"/>
      <dgm:spPr/>
    </dgm:pt>
  </dgm:ptLst>
  <dgm:cxnLst>
    <dgm:cxn modelId="{0E3A76C3-B19A-4F34-BE64-A386F55D6EFD}" srcId="{71091BDE-1939-4841-9D9D-92FE5593D8B8}" destId="{F94790A9-2A04-4CF9-8CC9-801CE7AD935B}" srcOrd="1" destOrd="0" parTransId="{1CF37376-81F0-4FCB-BE9E-75CC862A360A}" sibTransId="{A33D894A-5C4B-480A-95AD-87818B2315B4}"/>
    <dgm:cxn modelId="{F4F542F7-D576-49A4-B749-FA0FB59F7166}" type="presOf" srcId="{76B64D2C-AF40-4FE3-BF2D-25E6DFA3591A}" destId="{113A61B4-9057-499A-B055-2A5AD169436D}" srcOrd="0" destOrd="0" presId="urn:microsoft.com/office/officeart/2005/8/layout/hierarchy2"/>
    <dgm:cxn modelId="{B72805D1-ABBB-4029-A7A4-85AF0748636B}" srcId="{DE6F500F-D66F-41AC-9FFA-448836DB3C83}" destId="{71091BDE-1939-4841-9D9D-92FE5593D8B8}" srcOrd="0" destOrd="0" parTransId="{6ACB87BB-A9C6-4950-B453-5966D5A9BC9F}" sibTransId="{5E3975D4-430C-4CAF-BA6D-350BEBC6036F}"/>
    <dgm:cxn modelId="{14CE00E0-0327-4806-9376-BA07F107A95A}" srcId="{BD1C7ED9-5811-48D5-B651-24A94966E7E0}" destId="{6897B6CA-960B-46D2-A2CB-84F440DBB410}" srcOrd="0" destOrd="0" parTransId="{E9703B18-23E7-447B-BE8A-CDA6D2F67BB7}" sibTransId="{1C0A57C2-835D-474F-89E2-CB648D0044F4}"/>
    <dgm:cxn modelId="{7ED5E8C6-4CAD-4674-A001-306336F3167F}" type="presOf" srcId="{F94790A9-2A04-4CF9-8CC9-801CE7AD935B}" destId="{99E7DD55-FFA9-4113-A48A-34CDE258D7B0}" srcOrd="0" destOrd="0" presId="urn:microsoft.com/office/officeart/2005/8/layout/hierarchy2"/>
    <dgm:cxn modelId="{FE48AE18-A959-478D-8F87-825FE9FB2D4B}" type="presOf" srcId="{E9703B18-23E7-447B-BE8A-CDA6D2F67BB7}" destId="{1E08D720-B7AC-4DEB-9823-0D5BE0A09E36}" srcOrd="0" destOrd="0" presId="urn:microsoft.com/office/officeart/2005/8/layout/hierarchy2"/>
    <dgm:cxn modelId="{E3CB5462-1A33-4098-9B55-410307CBDA2A}" type="presOf" srcId="{E9703B18-23E7-447B-BE8A-CDA6D2F67BB7}" destId="{D87BE51B-501C-47C1-A244-46896B9AC56B}" srcOrd="1" destOrd="0" presId="urn:microsoft.com/office/officeart/2005/8/layout/hierarchy2"/>
    <dgm:cxn modelId="{92680190-70F8-4BF8-88B2-0BB8ACF2DB00}" type="presOf" srcId="{71091BDE-1939-4841-9D9D-92FE5593D8B8}" destId="{7E8F6BCC-4E3C-4D99-B3D6-3D6C453E3D5D}" srcOrd="0" destOrd="0" presId="urn:microsoft.com/office/officeart/2005/8/layout/hierarchy2"/>
    <dgm:cxn modelId="{F4B1D1D5-306A-4036-952C-873008469C3A}" type="presOf" srcId="{6ACB87BB-A9C6-4950-B453-5966D5A9BC9F}" destId="{DC36AB95-8835-4BDF-B47C-2EE7D324973F}" srcOrd="1" destOrd="0" presId="urn:microsoft.com/office/officeart/2005/8/layout/hierarchy2"/>
    <dgm:cxn modelId="{7EA5865E-72D7-4E3F-B9E3-DB6402D3E7F1}" type="presOf" srcId="{EA02701B-F272-4836-80C4-45E44518FC21}" destId="{B4CD7BB0-8538-445A-8AAF-2979F3F8DEFA}" srcOrd="1" destOrd="0" presId="urn:microsoft.com/office/officeart/2005/8/layout/hierarchy2"/>
    <dgm:cxn modelId="{629C3574-A51F-4AF0-B545-94AE311A6A82}" srcId="{7E0C7922-5C65-4BEC-8D1A-7A2CC1A7FF40}" destId="{DE6F500F-D66F-41AC-9FFA-448836DB3C83}" srcOrd="0" destOrd="0" parTransId="{BC65BABB-EE74-4B56-95EE-B0D96E82862C}" sibTransId="{98057A5E-8531-4D8D-A5A1-F13EAC2245E8}"/>
    <dgm:cxn modelId="{4D22CF33-70A3-4421-82BF-53B314580074}" type="presOf" srcId="{DE6F500F-D66F-41AC-9FFA-448836DB3C83}" destId="{46467DC0-99C6-4B19-889F-92FAD583685F}" srcOrd="0" destOrd="0" presId="urn:microsoft.com/office/officeart/2005/8/layout/hierarchy2"/>
    <dgm:cxn modelId="{C2A930C4-082D-4658-A97E-BF7B125A2F41}" type="presOf" srcId="{EA02701B-F272-4836-80C4-45E44518FC21}" destId="{0592D651-37ED-45CC-A49F-484057700046}" srcOrd="0" destOrd="0" presId="urn:microsoft.com/office/officeart/2005/8/layout/hierarchy2"/>
    <dgm:cxn modelId="{D11BC709-07B7-4FD6-A26F-3151941B9965}" type="presOf" srcId="{7E0C7922-5C65-4BEC-8D1A-7A2CC1A7FF40}" destId="{50ECCB46-7F87-4250-BE34-842C8898B1DD}" srcOrd="0" destOrd="0" presId="urn:microsoft.com/office/officeart/2005/8/layout/hierarchy2"/>
    <dgm:cxn modelId="{F8BDFF2A-3A26-4424-A99A-9C0BFC95A135}" type="presOf" srcId="{6897B6CA-960B-46D2-A2CB-84F440DBB410}" destId="{2142A3DF-CFD0-4D22-8BD5-ADDD8BFAD72E}" srcOrd="0" destOrd="0" presId="urn:microsoft.com/office/officeart/2005/8/layout/hierarchy2"/>
    <dgm:cxn modelId="{36AE6EB4-4FCE-423E-BA9C-86CCBA0B903C}" type="presOf" srcId="{42662011-D1E0-4374-B9E0-A4C4BB0BCAF0}" destId="{12C91F2C-E23C-47F7-B820-5B7F6BE10C2A}" srcOrd="1" destOrd="0" presId="urn:microsoft.com/office/officeart/2005/8/layout/hierarchy2"/>
    <dgm:cxn modelId="{6BD20635-1E1D-4214-B6CA-E7BC3915C18F}" type="presOf" srcId="{1CF37376-81F0-4FCB-BE9E-75CC862A360A}" destId="{43A0D90F-D970-48ED-A9C6-F2C0435F6589}" srcOrd="0" destOrd="0" presId="urn:microsoft.com/office/officeart/2005/8/layout/hierarchy2"/>
    <dgm:cxn modelId="{A560DB9B-26A2-49E3-928D-931BC5E2BFAE}" srcId="{DE6F500F-D66F-41AC-9FFA-448836DB3C83}" destId="{BD1C7ED9-5811-48D5-B651-24A94966E7E0}" srcOrd="1" destOrd="0" parTransId="{42662011-D1E0-4374-B9E0-A4C4BB0BCAF0}" sibTransId="{7F927BE4-3099-4ABE-9BA4-5CF4C600246D}"/>
    <dgm:cxn modelId="{91F03F43-1033-4B9F-ABCF-03CA04D8E5DA}" type="presOf" srcId="{C2B3539E-182D-4043-904B-9A11FD8398EA}" destId="{29ABC28B-2B89-4842-BD87-C221503459AF}" srcOrd="0" destOrd="0" presId="urn:microsoft.com/office/officeart/2005/8/layout/hierarchy2"/>
    <dgm:cxn modelId="{410BEDB9-5486-4A51-BD97-4F2E796FA0AD}" srcId="{BD1C7ED9-5811-48D5-B651-24A94966E7E0}" destId="{E0B9645E-4DE7-4642-A4D2-30A30E27FB5E}" srcOrd="1" destOrd="0" parTransId="{EA02701B-F272-4836-80C4-45E44518FC21}" sibTransId="{0CEA3D47-8DF8-4218-925E-2E4D39044F4D}"/>
    <dgm:cxn modelId="{FB7988E7-A213-420B-826E-A7CD1821AA15}" type="presOf" srcId="{BD1C7ED9-5811-48D5-B651-24A94966E7E0}" destId="{BCA8DD2B-DA4E-45FD-9B67-1EC2AD0B26A2}" srcOrd="0" destOrd="0" presId="urn:microsoft.com/office/officeart/2005/8/layout/hierarchy2"/>
    <dgm:cxn modelId="{3EBD5CB2-B864-43A0-A1C4-767AA21A642A}" type="presOf" srcId="{1CF37376-81F0-4FCB-BE9E-75CC862A360A}" destId="{3A9FEF8E-EAD2-45C7-B7F9-A47BC9B91B3D}" srcOrd="1" destOrd="0" presId="urn:microsoft.com/office/officeart/2005/8/layout/hierarchy2"/>
    <dgm:cxn modelId="{437A0EF9-0202-468C-B8D2-F16A031A3285}" type="presOf" srcId="{E0B9645E-4DE7-4642-A4D2-30A30E27FB5E}" destId="{99A3CA66-33D6-4D17-8574-731A636D7337}" srcOrd="0" destOrd="0" presId="urn:microsoft.com/office/officeart/2005/8/layout/hierarchy2"/>
    <dgm:cxn modelId="{095F122B-86F5-453C-B108-D736CDA0344A}" type="presOf" srcId="{42662011-D1E0-4374-B9E0-A4C4BB0BCAF0}" destId="{63BE4BA5-B342-47DD-A036-5E8901E115BC}" srcOrd="0" destOrd="0" presId="urn:microsoft.com/office/officeart/2005/8/layout/hierarchy2"/>
    <dgm:cxn modelId="{33396882-68B9-404F-89C7-D4A99A10C598}" type="presOf" srcId="{76B64D2C-AF40-4FE3-BF2D-25E6DFA3591A}" destId="{617DCFA7-2D06-4FED-8603-4486BDFA8265}" srcOrd="1" destOrd="0" presId="urn:microsoft.com/office/officeart/2005/8/layout/hierarchy2"/>
    <dgm:cxn modelId="{FE683D4D-7183-4186-8583-D22AD4700615}" srcId="{71091BDE-1939-4841-9D9D-92FE5593D8B8}" destId="{C2B3539E-182D-4043-904B-9A11FD8398EA}" srcOrd="0" destOrd="0" parTransId="{76B64D2C-AF40-4FE3-BF2D-25E6DFA3591A}" sibTransId="{9F1DB47F-F831-4B78-9804-7CF667DDB068}"/>
    <dgm:cxn modelId="{59FC325C-62A3-48DC-B19E-134A1CBE54F4}" type="presOf" srcId="{6ACB87BB-A9C6-4950-B453-5966D5A9BC9F}" destId="{178A28B2-4B04-459A-924D-F436BC813438}" srcOrd="0" destOrd="0" presId="urn:microsoft.com/office/officeart/2005/8/layout/hierarchy2"/>
    <dgm:cxn modelId="{B899E92D-9321-4B3C-86BD-01A8A7340B15}" type="presParOf" srcId="{50ECCB46-7F87-4250-BE34-842C8898B1DD}" destId="{89E75EC8-3A38-4AC5-B148-1E3715CD8B02}" srcOrd="0" destOrd="0" presId="urn:microsoft.com/office/officeart/2005/8/layout/hierarchy2"/>
    <dgm:cxn modelId="{179E1A01-0CD1-4A85-AD51-C173E59E9CCA}" type="presParOf" srcId="{89E75EC8-3A38-4AC5-B148-1E3715CD8B02}" destId="{46467DC0-99C6-4B19-889F-92FAD583685F}" srcOrd="0" destOrd="0" presId="urn:microsoft.com/office/officeart/2005/8/layout/hierarchy2"/>
    <dgm:cxn modelId="{B7624493-C41A-45AC-95EE-D97744F3BF51}" type="presParOf" srcId="{89E75EC8-3A38-4AC5-B148-1E3715CD8B02}" destId="{47128F1C-317E-4D32-98AA-AEADC9AFF350}" srcOrd="1" destOrd="0" presId="urn:microsoft.com/office/officeart/2005/8/layout/hierarchy2"/>
    <dgm:cxn modelId="{14BFE1DA-FEFB-46D2-919D-A53DA2CA9DEF}" type="presParOf" srcId="{47128F1C-317E-4D32-98AA-AEADC9AFF350}" destId="{178A28B2-4B04-459A-924D-F436BC813438}" srcOrd="0" destOrd="0" presId="urn:microsoft.com/office/officeart/2005/8/layout/hierarchy2"/>
    <dgm:cxn modelId="{8FF4B787-8C2A-469C-B65A-A6CA4CE3F25B}" type="presParOf" srcId="{178A28B2-4B04-459A-924D-F436BC813438}" destId="{DC36AB95-8835-4BDF-B47C-2EE7D324973F}" srcOrd="0" destOrd="0" presId="urn:microsoft.com/office/officeart/2005/8/layout/hierarchy2"/>
    <dgm:cxn modelId="{5117828B-6FED-4996-B086-7553B0FDBBFC}" type="presParOf" srcId="{47128F1C-317E-4D32-98AA-AEADC9AFF350}" destId="{1BABE53C-E85D-4DA2-ACBA-D9F526B9564B}" srcOrd="1" destOrd="0" presId="urn:microsoft.com/office/officeart/2005/8/layout/hierarchy2"/>
    <dgm:cxn modelId="{05DF4E85-0B2E-4B82-8E08-0C55F75F0915}" type="presParOf" srcId="{1BABE53C-E85D-4DA2-ACBA-D9F526B9564B}" destId="{7E8F6BCC-4E3C-4D99-B3D6-3D6C453E3D5D}" srcOrd="0" destOrd="0" presId="urn:microsoft.com/office/officeart/2005/8/layout/hierarchy2"/>
    <dgm:cxn modelId="{89BD2A36-7F29-4C5B-99C2-406F2AFD9B56}" type="presParOf" srcId="{1BABE53C-E85D-4DA2-ACBA-D9F526B9564B}" destId="{C1C643BD-7273-4B88-941A-5DC23F289791}" srcOrd="1" destOrd="0" presId="urn:microsoft.com/office/officeart/2005/8/layout/hierarchy2"/>
    <dgm:cxn modelId="{84F19B73-AF04-49A3-9059-09D2A0DC5EB9}" type="presParOf" srcId="{C1C643BD-7273-4B88-941A-5DC23F289791}" destId="{113A61B4-9057-499A-B055-2A5AD169436D}" srcOrd="0" destOrd="0" presId="urn:microsoft.com/office/officeart/2005/8/layout/hierarchy2"/>
    <dgm:cxn modelId="{66EFB8E5-38A0-47D5-B501-C3470D578656}" type="presParOf" srcId="{113A61B4-9057-499A-B055-2A5AD169436D}" destId="{617DCFA7-2D06-4FED-8603-4486BDFA8265}" srcOrd="0" destOrd="0" presId="urn:microsoft.com/office/officeart/2005/8/layout/hierarchy2"/>
    <dgm:cxn modelId="{380897E5-AE8A-48F7-832A-BD180CE11A25}" type="presParOf" srcId="{C1C643BD-7273-4B88-941A-5DC23F289791}" destId="{0B3F0841-CEA7-4C95-8A5D-E8E3D01A9021}" srcOrd="1" destOrd="0" presId="urn:microsoft.com/office/officeart/2005/8/layout/hierarchy2"/>
    <dgm:cxn modelId="{53CAB671-B828-4DFA-920D-689F5AA3FF86}" type="presParOf" srcId="{0B3F0841-CEA7-4C95-8A5D-E8E3D01A9021}" destId="{29ABC28B-2B89-4842-BD87-C221503459AF}" srcOrd="0" destOrd="0" presId="urn:microsoft.com/office/officeart/2005/8/layout/hierarchy2"/>
    <dgm:cxn modelId="{BBC99D96-1CDD-4388-8B39-6B05AD8D9B17}" type="presParOf" srcId="{0B3F0841-CEA7-4C95-8A5D-E8E3D01A9021}" destId="{EAAA0594-8B33-40E1-8A13-648297B095BE}" srcOrd="1" destOrd="0" presId="urn:microsoft.com/office/officeart/2005/8/layout/hierarchy2"/>
    <dgm:cxn modelId="{E1DC1094-FDA6-4382-AB20-4F12BAC97455}" type="presParOf" srcId="{C1C643BD-7273-4B88-941A-5DC23F289791}" destId="{43A0D90F-D970-48ED-A9C6-F2C0435F6589}" srcOrd="2" destOrd="0" presId="urn:microsoft.com/office/officeart/2005/8/layout/hierarchy2"/>
    <dgm:cxn modelId="{6C5F7968-2FB7-4148-96C0-C54EFD30B9E5}" type="presParOf" srcId="{43A0D90F-D970-48ED-A9C6-F2C0435F6589}" destId="{3A9FEF8E-EAD2-45C7-B7F9-A47BC9B91B3D}" srcOrd="0" destOrd="0" presId="urn:microsoft.com/office/officeart/2005/8/layout/hierarchy2"/>
    <dgm:cxn modelId="{E3050171-C5B2-4786-BAA4-AF20B33D5B57}" type="presParOf" srcId="{C1C643BD-7273-4B88-941A-5DC23F289791}" destId="{74F8D0E8-4280-4A4D-A65F-2D2F6841C265}" srcOrd="3" destOrd="0" presId="urn:microsoft.com/office/officeart/2005/8/layout/hierarchy2"/>
    <dgm:cxn modelId="{FB8DA07E-A950-405A-9FE5-0C116DD26A36}" type="presParOf" srcId="{74F8D0E8-4280-4A4D-A65F-2D2F6841C265}" destId="{99E7DD55-FFA9-4113-A48A-34CDE258D7B0}" srcOrd="0" destOrd="0" presId="urn:microsoft.com/office/officeart/2005/8/layout/hierarchy2"/>
    <dgm:cxn modelId="{2C495875-53A9-4FD5-9D66-02DC96057405}" type="presParOf" srcId="{74F8D0E8-4280-4A4D-A65F-2D2F6841C265}" destId="{80A4A4DA-4261-4965-A770-778957795FA3}" srcOrd="1" destOrd="0" presId="urn:microsoft.com/office/officeart/2005/8/layout/hierarchy2"/>
    <dgm:cxn modelId="{8EB010D7-ACFC-4B73-BFDF-B3FDC18AAF85}" type="presParOf" srcId="{47128F1C-317E-4D32-98AA-AEADC9AFF350}" destId="{63BE4BA5-B342-47DD-A036-5E8901E115BC}" srcOrd="2" destOrd="0" presId="urn:microsoft.com/office/officeart/2005/8/layout/hierarchy2"/>
    <dgm:cxn modelId="{1C33309B-84E3-4FF9-9365-71A6874CEE1E}" type="presParOf" srcId="{63BE4BA5-B342-47DD-A036-5E8901E115BC}" destId="{12C91F2C-E23C-47F7-B820-5B7F6BE10C2A}" srcOrd="0" destOrd="0" presId="urn:microsoft.com/office/officeart/2005/8/layout/hierarchy2"/>
    <dgm:cxn modelId="{A6B3E23C-2790-4513-82AF-E8708AF4875E}" type="presParOf" srcId="{47128F1C-317E-4D32-98AA-AEADC9AFF350}" destId="{E7B305DD-F104-42F0-8C23-51E9FB63B017}" srcOrd="3" destOrd="0" presId="urn:microsoft.com/office/officeart/2005/8/layout/hierarchy2"/>
    <dgm:cxn modelId="{046374DA-9F3D-4807-9414-7BEAD2F83C95}" type="presParOf" srcId="{E7B305DD-F104-42F0-8C23-51E9FB63B017}" destId="{BCA8DD2B-DA4E-45FD-9B67-1EC2AD0B26A2}" srcOrd="0" destOrd="0" presId="urn:microsoft.com/office/officeart/2005/8/layout/hierarchy2"/>
    <dgm:cxn modelId="{A5ACC9E8-C0B0-4C8C-B878-09E6C405DD1D}" type="presParOf" srcId="{E7B305DD-F104-42F0-8C23-51E9FB63B017}" destId="{F847D6A4-F9B3-4887-9054-88459C2022B8}" srcOrd="1" destOrd="0" presId="urn:microsoft.com/office/officeart/2005/8/layout/hierarchy2"/>
    <dgm:cxn modelId="{7BD34929-A045-42FE-8469-D9CFAAB46869}" type="presParOf" srcId="{F847D6A4-F9B3-4887-9054-88459C2022B8}" destId="{1E08D720-B7AC-4DEB-9823-0D5BE0A09E36}" srcOrd="0" destOrd="0" presId="urn:microsoft.com/office/officeart/2005/8/layout/hierarchy2"/>
    <dgm:cxn modelId="{77CABC53-54FD-4287-A4CC-C15E77C587EC}" type="presParOf" srcId="{1E08D720-B7AC-4DEB-9823-0D5BE0A09E36}" destId="{D87BE51B-501C-47C1-A244-46896B9AC56B}" srcOrd="0" destOrd="0" presId="urn:microsoft.com/office/officeart/2005/8/layout/hierarchy2"/>
    <dgm:cxn modelId="{2A58F18D-4386-42DD-96DC-4C46A58609EE}" type="presParOf" srcId="{F847D6A4-F9B3-4887-9054-88459C2022B8}" destId="{E758FC9D-A6B2-4AC9-97E5-5D6773EA9DBC}" srcOrd="1" destOrd="0" presId="urn:microsoft.com/office/officeart/2005/8/layout/hierarchy2"/>
    <dgm:cxn modelId="{14C2642A-EF99-4978-9304-ED4B5ED34821}" type="presParOf" srcId="{E758FC9D-A6B2-4AC9-97E5-5D6773EA9DBC}" destId="{2142A3DF-CFD0-4D22-8BD5-ADDD8BFAD72E}" srcOrd="0" destOrd="0" presId="urn:microsoft.com/office/officeart/2005/8/layout/hierarchy2"/>
    <dgm:cxn modelId="{F2B19009-38E6-4B86-89D7-A1F58D11C939}" type="presParOf" srcId="{E758FC9D-A6B2-4AC9-97E5-5D6773EA9DBC}" destId="{097F647A-20DF-4608-AA4A-A573917C9BF3}" srcOrd="1" destOrd="0" presId="urn:microsoft.com/office/officeart/2005/8/layout/hierarchy2"/>
    <dgm:cxn modelId="{5603555C-43CD-4969-BEDE-06F2B4E4F761}" type="presParOf" srcId="{F847D6A4-F9B3-4887-9054-88459C2022B8}" destId="{0592D651-37ED-45CC-A49F-484057700046}" srcOrd="2" destOrd="0" presId="urn:microsoft.com/office/officeart/2005/8/layout/hierarchy2"/>
    <dgm:cxn modelId="{B28E303C-4672-4495-88AA-37F7F93A2C01}" type="presParOf" srcId="{0592D651-37ED-45CC-A49F-484057700046}" destId="{B4CD7BB0-8538-445A-8AAF-2979F3F8DEFA}" srcOrd="0" destOrd="0" presId="urn:microsoft.com/office/officeart/2005/8/layout/hierarchy2"/>
    <dgm:cxn modelId="{7E67ACCD-0672-4253-9BA2-EBBC0F0257CB}" type="presParOf" srcId="{F847D6A4-F9B3-4887-9054-88459C2022B8}" destId="{A87F58EF-7959-47C8-9AFF-89513869E268}" srcOrd="3" destOrd="0" presId="urn:microsoft.com/office/officeart/2005/8/layout/hierarchy2"/>
    <dgm:cxn modelId="{99F4C5DF-9122-4984-AA29-806992D6A7BF}" type="presParOf" srcId="{A87F58EF-7959-47C8-9AFF-89513869E268}" destId="{99A3CA66-33D6-4D17-8574-731A636D7337}" srcOrd="0" destOrd="0" presId="urn:microsoft.com/office/officeart/2005/8/layout/hierarchy2"/>
    <dgm:cxn modelId="{E50471EF-34EF-43A9-AE0E-29DE6733FAA9}" type="presParOf" srcId="{A87F58EF-7959-47C8-9AFF-89513869E268}" destId="{BD5C7AC2-BC17-490B-AC12-227CB3CBD3D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A11151-3EB7-4D43-A44E-45B14E343C43}" type="doc">
      <dgm:prSet loTypeId="urn:microsoft.com/office/officeart/2005/8/layout/hList3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D37642CA-3DF9-4A6B-849F-7F5735AB27DF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  <a:latin typeface="Arial Black" pitchFamily="34" charset="0"/>
            </a:rPr>
            <a:t>МОДУЛЬ 1</a:t>
          </a:r>
        </a:p>
      </dgm:t>
    </dgm:pt>
    <dgm:pt modelId="{7895DA71-1943-4936-9C21-3E1B16CC4B93}" type="parTrans" cxnId="{1724A629-457A-4D8E-B979-02504BC452E9}">
      <dgm:prSet/>
      <dgm:spPr/>
      <dgm:t>
        <a:bodyPr/>
        <a:lstStyle/>
        <a:p>
          <a:endParaRPr lang="ru-RU"/>
        </a:p>
      </dgm:t>
    </dgm:pt>
    <dgm:pt modelId="{1CE2FD35-AC30-4863-8380-4DFF8142DE8E}" type="sibTrans" cxnId="{1724A629-457A-4D8E-B979-02504BC452E9}">
      <dgm:prSet/>
      <dgm:spPr/>
      <dgm:t>
        <a:bodyPr/>
        <a:lstStyle/>
        <a:p>
          <a:endParaRPr lang="ru-RU"/>
        </a:p>
      </dgm:t>
    </dgm:pt>
    <dgm:pt modelId="{5FE3CECD-342D-45B3-9A0C-356C8550B0D2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</dgm:spPr>
      <dgm:t>
        <a:bodyPr vert="vert270"/>
        <a:lstStyle/>
        <a:p>
          <a:r>
            <a:rPr lang="ru-RU" sz="3300" b="1" dirty="0" smtClean="0">
              <a:solidFill>
                <a:srgbClr val="0000FF"/>
              </a:solidFill>
            </a:rPr>
            <a:t>НАИМЕНОВАНИЕ</a:t>
          </a:r>
        </a:p>
        <a:p>
          <a:r>
            <a:rPr lang="ru-RU" sz="2000" b="1" dirty="0" smtClean="0">
              <a:solidFill>
                <a:srgbClr val="FF0000"/>
              </a:solidFill>
            </a:rPr>
            <a:t>«ЛАБОРАТОРНО-ФУНКЦИОНАЛЬНЫЕ ИССЛЕДОВАНИЯ»</a:t>
          </a:r>
          <a:endParaRPr lang="ru-RU" sz="2000" b="1" dirty="0">
            <a:solidFill>
              <a:srgbClr val="FF0000"/>
            </a:solidFill>
          </a:endParaRPr>
        </a:p>
      </dgm:t>
    </dgm:pt>
    <dgm:pt modelId="{19BF5861-7F29-4807-8A0A-4752CC281703}" type="parTrans" cxnId="{86B0F4C7-8B2E-4336-820A-465CE1109D6C}">
      <dgm:prSet/>
      <dgm:spPr/>
      <dgm:t>
        <a:bodyPr/>
        <a:lstStyle/>
        <a:p>
          <a:endParaRPr lang="ru-RU"/>
        </a:p>
      </dgm:t>
    </dgm:pt>
    <dgm:pt modelId="{F65B3E3C-05E7-4F72-A546-C388B31A812E}" type="sibTrans" cxnId="{86B0F4C7-8B2E-4336-820A-465CE1109D6C}">
      <dgm:prSet/>
      <dgm:spPr/>
      <dgm:t>
        <a:bodyPr/>
        <a:lstStyle/>
        <a:p>
          <a:endParaRPr lang="ru-RU"/>
        </a:p>
      </dgm:t>
    </dgm:pt>
    <dgm:pt modelId="{8367D6F2-A839-4DBA-99D1-53F0CB7291B1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horz"/>
        <a:lstStyle/>
        <a:p>
          <a:r>
            <a:rPr lang="ru-RU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r>
            <a:rPr lang="ru-RU" sz="2800" b="1" dirty="0" err="1" smtClean="0">
              <a:solidFill>
                <a:srgbClr val="FF0000"/>
              </a:solidFill>
            </a:rPr>
            <a:t>реабилитационно-экспертная</a:t>
          </a:r>
          <a:r>
            <a:rPr lang="ru-RU" sz="2800" b="1" dirty="0" smtClean="0">
              <a:solidFill>
                <a:srgbClr val="FF0000"/>
              </a:solidFill>
            </a:rPr>
            <a:t> оценка пациента</a:t>
          </a:r>
          <a:endParaRPr lang="ru-RU" sz="2800" b="1" dirty="0">
            <a:solidFill>
              <a:srgbClr val="FF0000"/>
            </a:solidFill>
          </a:endParaRPr>
        </a:p>
      </dgm:t>
    </dgm:pt>
    <dgm:pt modelId="{D90331D2-6283-4BFB-B76D-C1F9CA7EAF03}" type="parTrans" cxnId="{76A525DA-9C8F-4C0A-BDCB-893EE3827578}">
      <dgm:prSet/>
      <dgm:spPr/>
      <dgm:t>
        <a:bodyPr/>
        <a:lstStyle/>
        <a:p>
          <a:endParaRPr lang="ru-RU"/>
        </a:p>
      </dgm:t>
    </dgm:pt>
    <dgm:pt modelId="{39A849AF-C422-4775-9841-A884D2A6176F}" type="sibTrans" cxnId="{76A525DA-9C8F-4C0A-BDCB-893EE3827578}">
      <dgm:prSet/>
      <dgm:spPr/>
      <dgm:t>
        <a:bodyPr/>
        <a:lstStyle/>
        <a:p>
          <a:endParaRPr lang="ru-RU"/>
        </a:p>
      </dgm:t>
    </dgm:pt>
    <dgm:pt modelId="{2AF22902-AED6-4ACD-A2BD-063470108013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vert270"/>
        <a:lstStyle/>
        <a:p>
          <a:r>
            <a:rPr lang="ru-RU" sz="3600" b="1" dirty="0" smtClean="0">
              <a:solidFill>
                <a:srgbClr val="0000FF"/>
              </a:solidFill>
            </a:rPr>
            <a:t>ИСПОЛНИТЕЛИ</a:t>
          </a:r>
        </a:p>
        <a:p>
          <a:r>
            <a:rPr lang="ru-RU" sz="2400" b="1" dirty="0" smtClean="0">
              <a:solidFill>
                <a:srgbClr val="FF0000"/>
              </a:solidFill>
            </a:rPr>
            <a:t>специалисты лабораторного, рентгенологического, пульмонологического отделений, ОФД, отделения ЛФК.</a:t>
          </a:r>
          <a:endParaRPr lang="ru-RU" sz="2400" b="1" dirty="0">
            <a:solidFill>
              <a:srgbClr val="FF0000"/>
            </a:solidFill>
          </a:endParaRPr>
        </a:p>
      </dgm:t>
    </dgm:pt>
    <dgm:pt modelId="{191B1A0C-FF72-4F0C-9FBB-699AF4524CF7}" type="parTrans" cxnId="{4C3DD701-8638-40AE-B2D2-59DBE7FEB92D}">
      <dgm:prSet/>
      <dgm:spPr/>
      <dgm:t>
        <a:bodyPr/>
        <a:lstStyle/>
        <a:p>
          <a:endParaRPr lang="ru-RU"/>
        </a:p>
      </dgm:t>
    </dgm:pt>
    <dgm:pt modelId="{343AE253-8AD8-4262-90F0-A1C1700BABAD}" type="sibTrans" cxnId="{4C3DD701-8638-40AE-B2D2-59DBE7FEB92D}">
      <dgm:prSet/>
      <dgm:spPr/>
      <dgm:t>
        <a:bodyPr/>
        <a:lstStyle/>
        <a:p>
          <a:endParaRPr lang="ru-RU"/>
        </a:p>
      </dgm:t>
    </dgm:pt>
    <dgm:pt modelId="{4C2D18A0-6462-43D2-8145-4952BB1FDA6C}" type="pres">
      <dgm:prSet presAssocID="{A0A11151-3EB7-4D43-A44E-45B14E343C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2B98D7-D869-4A8E-8328-6E3BDAC7B6FF}" type="pres">
      <dgm:prSet presAssocID="{D37642CA-3DF9-4A6B-849F-7F5735AB27DF}" presName="roof" presStyleLbl="dkBgShp" presStyleIdx="0" presStyleCnt="2" custScaleY="81395" custLinFactNeighborX="82" custLinFactNeighborY="-6634"/>
      <dgm:spPr/>
      <dgm:t>
        <a:bodyPr/>
        <a:lstStyle/>
        <a:p>
          <a:endParaRPr lang="ru-RU"/>
        </a:p>
      </dgm:t>
    </dgm:pt>
    <dgm:pt modelId="{EC0F5CA0-EB0D-4D08-A9BF-4795BDA7ACD4}" type="pres">
      <dgm:prSet presAssocID="{D37642CA-3DF9-4A6B-849F-7F5735AB27DF}" presName="pillars" presStyleCnt="0"/>
      <dgm:spPr/>
    </dgm:pt>
    <dgm:pt modelId="{93241E0B-E5E6-4156-9408-D3DC87640768}" type="pres">
      <dgm:prSet presAssocID="{D37642CA-3DF9-4A6B-849F-7F5735AB27DF}" presName="pillar1" presStyleLbl="node1" presStyleIdx="0" presStyleCnt="3" custScaleX="56525" custScaleY="1179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A25F2-A752-47D2-AF35-22986F673559}" type="pres">
      <dgm:prSet presAssocID="{8367D6F2-A839-4DBA-99D1-53F0CB7291B1}" presName="pillarX" presStyleLbl="node1" presStyleIdx="1" presStyleCnt="3" custScaleX="129131" custScaleY="118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77FDB-1EFB-4032-92D4-09889AA67881}" type="pres">
      <dgm:prSet presAssocID="{2AF22902-AED6-4ACD-A2BD-063470108013}" presName="pillarX" presStyleLbl="node1" presStyleIdx="2" presStyleCnt="3" custScaleX="98214" custScaleY="1179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CACD8-94C0-4806-A998-07CD4261AFBC}" type="pres">
      <dgm:prSet presAssocID="{D37642CA-3DF9-4A6B-849F-7F5735AB27DF}" presName="base" presStyleLbl="dkBgShp" presStyleIdx="1" presStyleCnt="2" custScaleY="13742" custLinFactNeighborX="-308" custLinFactNeighborY="47243"/>
      <dgm:spPr>
        <a:noFill/>
      </dgm:spPr>
      <dgm:t>
        <a:bodyPr/>
        <a:lstStyle/>
        <a:p>
          <a:endParaRPr lang="ru-RU"/>
        </a:p>
      </dgm:t>
    </dgm:pt>
  </dgm:ptLst>
  <dgm:cxnLst>
    <dgm:cxn modelId="{1D1E0508-D01B-4F5B-B26F-9FD89A86BC37}" type="presOf" srcId="{8367D6F2-A839-4DBA-99D1-53F0CB7291B1}" destId="{96FA25F2-A752-47D2-AF35-22986F673559}" srcOrd="0" destOrd="0" presId="urn:microsoft.com/office/officeart/2005/8/layout/hList3"/>
    <dgm:cxn modelId="{01EDBE1F-F117-4C0A-A108-064435B92B3A}" type="presOf" srcId="{D37642CA-3DF9-4A6B-849F-7F5735AB27DF}" destId="{2F2B98D7-D869-4A8E-8328-6E3BDAC7B6FF}" srcOrd="0" destOrd="0" presId="urn:microsoft.com/office/officeart/2005/8/layout/hList3"/>
    <dgm:cxn modelId="{DDE5447B-D08F-4C7D-8674-838CAD2844E1}" type="presOf" srcId="{A0A11151-3EB7-4D43-A44E-45B14E343C43}" destId="{4C2D18A0-6462-43D2-8145-4952BB1FDA6C}" srcOrd="0" destOrd="0" presId="urn:microsoft.com/office/officeart/2005/8/layout/hList3"/>
    <dgm:cxn modelId="{1724A629-457A-4D8E-B979-02504BC452E9}" srcId="{A0A11151-3EB7-4D43-A44E-45B14E343C43}" destId="{D37642CA-3DF9-4A6B-849F-7F5735AB27DF}" srcOrd="0" destOrd="0" parTransId="{7895DA71-1943-4936-9C21-3E1B16CC4B93}" sibTransId="{1CE2FD35-AC30-4863-8380-4DFF8142DE8E}"/>
    <dgm:cxn modelId="{76A525DA-9C8F-4C0A-BDCB-893EE3827578}" srcId="{D37642CA-3DF9-4A6B-849F-7F5735AB27DF}" destId="{8367D6F2-A839-4DBA-99D1-53F0CB7291B1}" srcOrd="1" destOrd="0" parTransId="{D90331D2-6283-4BFB-B76D-C1F9CA7EAF03}" sibTransId="{39A849AF-C422-4775-9841-A884D2A6176F}"/>
    <dgm:cxn modelId="{5143158A-8426-4091-A5D3-C1B1A3D19577}" type="presOf" srcId="{5FE3CECD-342D-45B3-9A0C-356C8550B0D2}" destId="{93241E0B-E5E6-4156-9408-D3DC87640768}" srcOrd="0" destOrd="0" presId="urn:microsoft.com/office/officeart/2005/8/layout/hList3"/>
    <dgm:cxn modelId="{F99B65C8-1250-4F8C-BF75-02CD07EFC4AF}" type="presOf" srcId="{2AF22902-AED6-4ACD-A2BD-063470108013}" destId="{98D77FDB-1EFB-4032-92D4-09889AA67881}" srcOrd="0" destOrd="0" presId="urn:microsoft.com/office/officeart/2005/8/layout/hList3"/>
    <dgm:cxn modelId="{86B0F4C7-8B2E-4336-820A-465CE1109D6C}" srcId="{D37642CA-3DF9-4A6B-849F-7F5735AB27DF}" destId="{5FE3CECD-342D-45B3-9A0C-356C8550B0D2}" srcOrd="0" destOrd="0" parTransId="{19BF5861-7F29-4807-8A0A-4752CC281703}" sibTransId="{F65B3E3C-05E7-4F72-A546-C388B31A812E}"/>
    <dgm:cxn modelId="{4C3DD701-8638-40AE-B2D2-59DBE7FEB92D}" srcId="{D37642CA-3DF9-4A6B-849F-7F5735AB27DF}" destId="{2AF22902-AED6-4ACD-A2BD-063470108013}" srcOrd="2" destOrd="0" parTransId="{191B1A0C-FF72-4F0C-9FBB-699AF4524CF7}" sibTransId="{343AE253-8AD8-4262-90F0-A1C1700BABAD}"/>
    <dgm:cxn modelId="{7BCD9D3C-6E62-4409-A4E8-E1BB0EBC29EC}" type="presParOf" srcId="{4C2D18A0-6462-43D2-8145-4952BB1FDA6C}" destId="{2F2B98D7-D869-4A8E-8328-6E3BDAC7B6FF}" srcOrd="0" destOrd="0" presId="urn:microsoft.com/office/officeart/2005/8/layout/hList3"/>
    <dgm:cxn modelId="{A35A6F0A-5E2C-4543-AA86-5DFE613EF685}" type="presParOf" srcId="{4C2D18A0-6462-43D2-8145-4952BB1FDA6C}" destId="{EC0F5CA0-EB0D-4D08-A9BF-4795BDA7ACD4}" srcOrd="1" destOrd="0" presId="urn:microsoft.com/office/officeart/2005/8/layout/hList3"/>
    <dgm:cxn modelId="{8C7AF64E-A03F-414A-A60A-79E975CBC01A}" type="presParOf" srcId="{EC0F5CA0-EB0D-4D08-A9BF-4795BDA7ACD4}" destId="{93241E0B-E5E6-4156-9408-D3DC87640768}" srcOrd="0" destOrd="0" presId="urn:microsoft.com/office/officeart/2005/8/layout/hList3"/>
    <dgm:cxn modelId="{A754C870-1D86-473E-9BEE-23FE15590E29}" type="presParOf" srcId="{EC0F5CA0-EB0D-4D08-A9BF-4795BDA7ACD4}" destId="{96FA25F2-A752-47D2-AF35-22986F673559}" srcOrd="1" destOrd="0" presId="urn:microsoft.com/office/officeart/2005/8/layout/hList3"/>
    <dgm:cxn modelId="{91370E2B-A42F-4207-BD5A-8872F281FB46}" type="presParOf" srcId="{EC0F5CA0-EB0D-4D08-A9BF-4795BDA7ACD4}" destId="{98D77FDB-1EFB-4032-92D4-09889AA67881}" srcOrd="2" destOrd="0" presId="urn:microsoft.com/office/officeart/2005/8/layout/hList3"/>
    <dgm:cxn modelId="{C79B988A-AE07-45FD-B11E-A0B13A5AA9DA}" type="presParOf" srcId="{4C2D18A0-6462-43D2-8145-4952BB1FDA6C}" destId="{305CACD8-94C0-4806-A998-07CD4261AFB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A11151-3EB7-4D43-A44E-45B14E343C43}" type="doc">
      <dgm:prSet loTypeId="urn:microsoft.com/office/officeart/2005/8/layout/hList3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D37642CA-3DF9-4A6B-849F-7F5735AB27DF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  <a:latin typeface="Arial Black" pitchFamily="34" charset="0"/>
            </a:rPr>
            <a:t>МОДУЛЬ 2</a:t>
          </a:r>
        </a:p>
      </dgm:t>
    </dgm:pt>
    <dgm:pt modelId="{7895DA71-1943-4936-9C21-3E1B16CC4B93}" type="parTrans" cxnId="{1724A629-457A-4D8E-B979-02504BC452E9}">
      <dgm:prSet/>
      <dgm:spPr/>
      <dgm:t>
        <a:bodyPr/>
        <a:lstStyle/>
        <a:p>
          <a:endParaRPr lang="ru-RU"/>
        </a:p>
      </dgm:t>
    </dgm:pt>
    <dgm:pt modelId="{1CE2FD35-AC30-4863-8380-4DFF8142DE8E}" type="sibTrans" cxnId="{1724A629-457A-4D8E-B979-02504BC452E9}">
      <dgm:prSet/>
      <dgm:spPr/>
      <dgm:t>
        <a:bodyPr/>
        <a:lstStyle/>
        <a:p>
          <a:endParaRPr lang="ru-RU"/>
        </a:p>
      </dgm:t>
    </dgm:pt>
    <dgm:pt modelId="{5FE3CECD-342D-45B3-9A0C-356C8550B0D2}">
      <dgm:prSet phldrT="[Текст]" custT="1"/>
      <dgm:spPr>
        <a:gradFill flip="none" rotWithShape="1">
          <a:gsLst>
            <a:gs pos="52000">
              <a:srgbClr val="00B0F0">
                <a:alpha val="56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</dgm:spPr>
      <dgm:t>
        <a:bodyPr vert="vert270"/>
        <a:lstStyle/>
        <a:p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НАИМЕНОВАНИЕ</a:t>
          </a:r>
        </a:p>
        <a:p>
          <a:r>
            <a:rPr lang="ru-RU" sz="3200" b="1" dirty="0" smtClean="0">
              <a:solidFill>
                <a:srgbClr val="FF0000"/>
              </a:solidFill>
            </a:rPr>
            <a:t>«диагностический»</a:t>
          </a:r>
          <a:endParaRPr lang="ru-RU" sz="3200" b="1" dirty="0">
            <a:solidFill>
              <a:srgbClr val="FF0000"/>
            </a:solidFill>
          </a:endParaRPr>
        </a:p>
      </dgm:t>
    </dgm:pt>
    <dgm:pt modelId="{19BF5861-7F29-4807-8A0A-4752CC281703}" type="parTrans" cxnId="{86B0F4C7-8B2E-4336-820A-465CE1109D6C}">
      <dgm:prSet/>
      <dgm:spPr/>
      <dgm:t>
        <a:bodyPr/>
        <a:lstStyle/>
        <a:p>
          <a:endParaRPr lang="ru-RU"/>
        </a:p>
      </dgm:t>
    </dgm:pt>
    <dgm:pt modelId="{F65B3E3C-05E7-4F72-A546-C388B31A812E}" type="sibTrans" cxnId="{86B0F4C7-8B2E-4336-820A-465CE1109D6C}">
      <dgm:prSet/>
      <dgm:spPr/>
      <dgm:t>
        <a:bodyPr/>
        <a:lstStyle/>
        <a:p>
          <a:endParaRPr lang="ru-RU"/>
        </a:p>
      </dgm:t>
    </dgm:pt>
    <dgm:pt modelId="{8367D6F2-A839-4DBA-99D1-53F0CB7291B1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</dgm:spPr>
      <dgm:t>
        <a:bodyPr vert="horz"/>
        <a:lstStyle/>
        <a:p>
          <a:r>
            <a:rPr lang="ru-RU" sz="3200" dirty="0" smtClean="0">
              <a:solidFill>
                <a:srgbClr val="0000FF"/>
              </a:solidFill>
              <a:latin typeface="Arial Black" pitchFamily="34" charset="0"/>
            </a:rPr>
            <a:t>НАЗНАЧЕНИЕ</a:t>
          </a:r>
        </a:p>
        <a:p>
          <a:r>
            <a:rPr lang="ru-RU" sz="2800" b="1" dirty="0" smtClean="0">
              <a:solidFill>
                <a:srgbClr val="FF0000"/>
              </a:solidFill>
            </a:rPr>
            <a:t>интегральная оценка состояния пациента с формулировкой реабилитационного диагноза и ожидаемого конкретного результата</a:t>
          </a:r>
          <a:endParaRPr lang="ru-RU" sz="2800" b="1" dirty="0" smtClean="0">
            <a:solidFill>
              <a:srgbClr val="FF0000"/>
            </a:solidFill>
            <a:latin typeface="Arial Black" pitchFamily="34" charset="0"/>
          </a:endParaRPr>
        </a:p>
      </dgm:t>
    </dgm:pt>
    <dgm:pt modelId="{D90331D2-6283-4BFB-B76D-C1F9CA7EAF03}" type="parTrans" cxnId="{76A525DA-9C8F-4C0A-BDCB-893EE3827578}">
      <dgm:prSet/>
      <dgm:spPr/>
      <dgm:t>
        <a:bodyPr/>
        <a:lstStyle/>
        <a:p>
          <a:endParaRPr lang="ru-RU"/>
        </a:p>
      </dgm:t>
    </dgm:pt>
    <dgm:pt modelId="{39A849AF-C422-4775-9841-A884D2A6176F}" type="sibTrans" cxnId="{76A525DA-9C8F-4C0A-BDCB-893EE3827578}">
      <dgm:prSet/>
      <dgm:spPr/>
      <dgm:t>
        <a:bodyPr/>
        <a:lstStyle/>
        <a:p>
          <a:endParaRPr lang="ru-RU"/>
        </a:p>
      </dgm:t>
    </dgm:pt>
    <dgm:pt modelId="{2AF22902-AED6-4ACD-A2BD-063470108013}">
      <dgm:prSet phldrT="[Текст]" custT="1"/>
      <dgm:spPr>
        <a:gradFill flip="none" rotWithShape="1">
          <a:gsLst>
            <a:gs pos="48000">
              <a:srgbClr val="00B0F0">
                <a:alpha val="46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8100000" scaled="1"/>
          <a:tileRect/>
        </a:gradFill>
      </dgm:spPr>
      <dgm:t>
        <a:bodyPr vert="vert270"/>
        <a:lstStyle/>
        <a:p>
          <a:r>
            <a:rPr lang="ru-RU" sz="3200" b="1" dirty="0" smtClean="0">
              <a:solidFill>
                <a:srgbClr val="0000FF"/>
              </a:solidFill>
              <a:latin typeface="Arial Black" pitchFamily="34" charset="0"/>
            </a:rPr>
            <a:t>ИСПОЛНИТЕЛИ </a:t>
          </a:r>
          <a:r>
            <a:rPr lang="ru-RU" sz="3200" b="1" dirty="0" smtClean="0">
              <a:solidFill>
                <a:srgbClr val="FF0000"/>
              </a:solidFill>
            </a:rPr>
            <a:t>лечащий врач</a:t>
          </a:r>
          <a:endParaRPr lang="ru-RU" sz="3200" b="1" dirty="0" smtClean="0">
            <a:solidFill>
              <a:srgbClr val="FF0000"/>
            </a:solidFill>
            <a:latin typeface="Arial Black" pitchFamily="34" charset="0"/>
          </a:endParaRPr>
        </a:p>
      </dgm:t>
    </dgm:pt>
    <dgm:pt modelId="{191B1A0C-FF72-4F0C-9FBB-699AF4524CF7}" type="parTrans" cxnId="{4C3DD701-8638-40AE-B2D2-59DBE7FEB92D}">
      <dgm:prSet/>
      <dgm:spPr/>
      <dgm:t>
        <a:bodyPr/>
        <a:lstStyle/>
        <a:p>
          <a:endParaRPr lang="ru-RU"/>
        </a:p>
      </dgm:t>
    </dgm:pt>
    <dgm:pt modelId="{343AE253-8AD8-4262-90F0-A1C1700BABAD}" type="sibTrans" cxnId="{4C3DD701-8638-40AE-B2D2-59DBE7FEB92D}">
      <dgm:prSet/>
      <dgm:spPr/>
      <dgm:t>
        <a:bodyPr/>
        <a:lstStyle/>
        <a:p>
          <a:endParaRPr lang="ru-RU"/>
        </a:p>
      </dgm:t>
    </dgm:pt>
    <dgm:pt modelId="{4C2D18A0-6462-43D2-8145-4952BB1FDA6C}" type="pres">
      <dgm:prSet presAssocID="{A0A11151-3EB7-4D43-A44E-45B14E343C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2B98D7-D869-4A8E-8328-6E3BDAC7B6FF}" type="pres">
      <dgm:prSet presAssocID="{D37642CA-3DF9-4A6B-849F-7F5735AB27DF}" presName="roof" presStyleLbl="dkBgShp" presStyleIdx="0" presStyleCnt="2" custScaleY="70984" custLinFactNeighborY="-3588"/>
      <dgm:spPr/>
      <dgm:t>
        <a:bodyPr/>
        <a:lstStyle/>
        <a:p>
          <a:endParaRPr lang="ru-RU"/>
        </a:p>
      </dgm:t>
    </dgm:pt>
    <dgm:pt modelId="{EC0F5CA0-EB0D-4D08-A9BF-4795BDA7ACD4}" type="pres">
      <dgm:prSet presAssocID="{D37642CA-3DF9-4A6B-849F-7F5735AB27DF}" presName="pillars" presStyleCnt="0"/>
      <dgm:spPr/>
    </dgm:pt>
    <dgm:pt modelId="{93241E0B-E5E6-4156-9408-D3DC87640768}" type="pres">
      <dgm:prSet presAssocID="{D37642CA-3DF9-4A6B-849F-7F5735AB27DF}" presName="pillar1" presStyleLbl="node1" presStyleIdx="0" presStyleCnt="3" custScaleX="50098" custScaleY="121994" custLinFactNeighborX="-107" custLinFactNeighborY="5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A25F2-A752-47D2-AF35-22986F673559}" type="pres">
      <dgm:prSet presAssocID="{8367D6F2-A839-4DBA-99D1-53F0CB7291B1}" presName="pillarX" presStyleLbl="node1" presStyleIdx="1" presStyleCnt="3" custScaleX="140369" custScaleY="122460" custLinFactNeighborX="181" custLinFactNeighborY="41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77FDB-1EFB-4032-92D4-09889AA67881}" type="pres">
      <dgm:prSet presAssocID="{2AF22902-AED6-4ACD-A2BD-063470108013}" presName="pillarX" presStyleLbl="node1" presStyleIdx="2" presStyleCnt="3" custScaleX="50829" custScaleY="122495" custLinFactNeighborX="107" custLinFactNeighborY="43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CACD8-94C0-4806-A998-07CD4261AFBC}" type="pres">
      <dgm:prSet presAssocID="{D37642CA-3DF9-4A6B-849F-7F5735AB27DF}" presName="base" presStyleLbl="dkBgShp" presStyleIdx="1" presStyleCnt="2" custFlipVert="1" custScaleY="38885"/>
      <dgm:spPr>
        <a:noFill/>
      </dgm:spPr>
      <dgm:t>
        <a:bodyPr/>
        <a:lstStyle/>
        <a:p>
          <a:endParaRPr lang="ru-RU"/>
        </a:p>
      </dgm:t>
    </dgm:pt>
  </dgm:ptLst>
  <dgm:cxnLst>
    <dgm:cxn modelId="{D1A0C282-9977-4A4F-9FDD-4FF06132068B}" type="presOf" srcId="{A0A11151-3EB7-4D43-A44E-45B14E343C43}" destId="{4C2D18A0-6462-43D2-8145-4952BB1FDA6C}" srcOrd="0" destOrd="0" presId="urn:microsoft.com/office/officeart/2005/8/layout/hList3"/>
    <dgm:cxn modelId="{C22975CF-7D56-4482-93A0-A60780B5D2D8}" type="presOf" srcId="{D37642CA-3DF9-4A6B-849F-7F5735AB27DF}" destId="{2F2B98D7-D869-4A8E-8328-6E3BDAC7B6FF}" srcOrd="0" destOrd="0" presId="urn:microsoft.com/office/officeart/2005/8/layout/hList3"/>
    <dgm:cxn modelId="{A432B1F7-E668-4FA3-AB1E-BE38A7FCA9E2}" type="presOf" srcId="{5FE3CECD-342D-45B3-9A0C-356C8550B0D2}" destId="{93241E0B-E5E6-4156-9408-D3DC87640768}" srcOrd="0" destOrd="0" presId="urn:microsoft.com/office/officeart/2005/8/layout/hList3"/>
    <dgm:cxn modelId="{8C524D0D-876C-4548-B676-408848419DDC}" type="presOf" srcId="{8367D6F2-A839-4DBA-99D1-53F0CB7291B1}" destId="{96FA25F2-A752-47D2-AF35-22986F673559}" srcOrd="0" destOrd="0" presId="urn:microsoft.com/office/officeart/2005/8/layout/hList3"/>
    <dgm:cxn modelId="{1724A629-457A-4D8E-B979-02504BC452E9}" srcId="{A0A11151-3EB7-4D43-A44E-45B14E343C43}" destId="{D37642CA-3DF9-4A6B-849F-7F5735AB27DF}" srcOrd="0" destOrd="0" parTransId="{7895DA71-1943-4936-9C21-3E1B16CC4B93}" sibTransId="{1CE2FD35-AC30-4863-8380-4DFF8142DE8E}"/>
    <dgm:cxn modelId="{76A525DA-9C8F-4C0A-BDCB-893EE3827578}" srcId="{D37642CA-3DF9-4A6B-849F-7F5735AB27DF}" destId="{8367D6F2-A839-4DBA-99D1-53F0CB7291B1}" srcOrd="1" destOrd="0" parTransId="{D90331D2-6283-4BFB-B76D-C1F9CA7EAF03}" sibTransId="{39A849AF-C422-4775-9841-A884D2A6176F}"/>
    <dgm:cxn modelId="{31B9B4C1-6E3F-41D8-8A43-CFC54D96E242}" type="presOf" srcId="{2AF22902-AED6-4ACD-A2BD-063470108013}" destId="{98D77FDB-1EFB-4032-92D4-09889AA67881}" srcOrd="0" destOrd="0" presId="urn:microsoft.com/office/officeart/2005/8/layout/hList3"/>
    <dgm:cxn modelId="{86B0F4C7-8B2E-4336-820A-465CE1109D6C}" srcId="{D37642CA-3DF9-4A6B-849F-7F5735AB27DF}" destId="{5FE3CECD-342D-45B3-9A0C-356C8550B0D2}" srcOrd="0" destOrd="0" parTransId="{19BF5861-7F29-4807-8A0A-4752CC281703}" sibTransId="{F65B3E3C-05E7-4F72-A546-C388B31A812E}"/>
    <dgm:cxn modelId="{4C3DD701-8638-40AE-B2D2-59DBE7FEB92D}" srcId="{D37642CA-3DF9-4A6B-849F-7F5735AB27DF}" destId="{2AF22902-AED6-4ACD-A2BD-063470108013}" srcOrd="2" destOrd="0" parTransId="{191B1A0C-FF72-4F0C-9FBB-699AF4524CF7}" sibTransId="{343AE253-8AD8-4262-90F0-A1C1700BABAD}"/>
    <dgm:cxn modelId="{378EDD5E-EC4F-4296-B002-284F008CFC1A}" type="presParOf" srcId="{4C2D18A0-6462-43D2-8145-4952BB1FDA6C}" destId="{2F2B98D7-D869-4A8E-8328-6E3BDAC7B6FF}" srcOrd="0" destOrd="0" presId="urn:microsoft.com/office/officeart/2005/8/layout/hList3"/>
    <dgm:cxn modelId="{9B5A96CF-95B9-4373-BB5D-4ECAC0332333}" type="presParOf" srcId="{4C2D18A0-6462-43D2-8145-4952BB1FDA6C}" destId="{EC0F5CA0-EB0D-4D08-A9BF-4795BDA7ACD4}" srcOrd="1" destOrd="0" presId="urn:microsoft.com/office/officeart/2005/8/layout/hList3"/>
    <dgm:cxn modelId="{F4DA3CC3-C9EF-4522-9C3F-0FD85C1E8596}" type="presParOf" srcId="{EC0F5CA0-EB0D-4D08-A9BF-4795BDA7ACD4}" destId="{93241E0B-E5E6-4156-9408-D3DC87640768}" srcOrd="0" destOrd="0" presId="urn:microsoft.com/office/officeart/2005/8/layout/hList3"/>
    <dgm:cxn modelId="{008A941F-DD81-42B3-BED0-6F810277083C}" type="presParOf" srcId="{EC0F5CA0-EB0D-4D08-A9BF-4795BDA7ACD4}" destId="{96FA25F2-A752-47D2-AF35-22986F673559}" srcOrd="1" destOrd="0" presId="urn:microsoft.com/office/officeart/2005/8/layout/hList3"/>
    <dgm:cxn modelId="{38C35EBC-8265-4647-9A1C-842800EB06F6}" type="presParOf" srcId="{EC0F5CA0-EB0D-4D08-A9BF-4795BDA7ACD4}" destId="{98D77FDB-1EFB-4032-92D4-09889AA67881}" srcOrd="2" destOrd="0" presId="urn:microsoft.com/office/officeart/2005/8/layout/hList3"/>
    <dgm:cxn modelId="{84FC4CD5-22C5-4B4C-AAD7-3B2B8CED8340}" type="presParOf" srcId="{4C2D18A0-6462-43D2-8145-4952BB1FDA6C}" destId="{305CACD8-94C0-4806-A998-07CD4261AFB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A11151-3EB7-4D43-A44E-45B14E343C43}" type="doc">
      <dgm:prSet loTypeId="urn:microsoft.com/office/officeart/2005/8/layout/hList3" loCatId="list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D37642CA-3DF9-4A6B-849F-7F5735AB27DF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  <a:latin typeface="Arial Black" pitchFamily="34" charset="0"/>
            </a:rPr>
            <a:t>МОДУЛЬ 3</a:t>
          </a:r>
        </a:p>
      </dgm:t>
    </dgm:pt>
    <dgm:pt modelId="{7895DA71-1943-4936-9C21-3E1B16CC4B93}" type="parTrans" cxnId="{1724A629-457A-4D8E-B979-02504BC452E9}">
      <dgm:prSet/>
      <dgm:spPr/>
      <dgm:t>
        <a:bodyPr/>
        <a:lstStyle/>
        <a:p>
          <a:endParaRPr lang="ru-RU"/>
        </a:p>
      </dgm:t>
    </dgm:pt>
    <dgm:pt modelId="{1CE2FD35-AC30-4863-8380-4DFF8142DE8E}" type="sibTrans" cxnId="{1724A629-457A-4D8E-B979-02504BC452E9}">
      <dgm:prSet/>
      <dgm:spPr/>
      <dgm:t>
        <a:bodyPr/>
        <a:lstStyle/>
        <a:p>
          <a:endParaRPr lang="ru-RU"/>
        </a:p>
      </dgm:t>
    </dgm:pt>
    <dgm:pt modelId="{5FE3CECD-342D-45B3-9A0C-356C8550B0D2}">
      <dgm:prSet phldrT="[Текст]" custT="1"/>
      <dgm:spPr>
        <a:gradFill flip="none" rotWithShape="1">
          <a:gsLst>
            <a:gs pos="52000">
              <a:srgbClr val="00B0F0">
                <a:alpha val="56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</dgm:spPr>
      <dgm:t>
        <a:bodyPr vert="vert270"/>
        <a:lstStyle/>
        <a:p>
          <a:r>
            <a:rPr lang="ru-RU" sz="2800" dirty="0" smtClean="0">
              <a:solidFill>
                <a:srgbClr val="0000FF"/>
              </a:solidFill>
              <a:latin typeface="Arial Black" pitchFamily="34" charset="0"/>
            </a:rPr>
            <a:t>НАИМЕНОВАНИЕ</a:t>
          </a:r>
        </a:p>
        <a:p>
          <a:r>
            <a:rPr lang="ru-RU" sz="3200" b="1" dirty="0" smtClean="0">
              <a:solidFill>
                <a:srgbClr val="FF0000"/>
              </a:solidFill>
            </a:rPr>
            <a:t>«диетотерапия»</a:t>
          </a:r>
          <a:endParaRPr lang="ru-RU" sz="3200" b="1" dirty="0">
            <a:solidFill>
              <a:srgbClr val="FF0000"/>
            </a:solidFill>
          </a:endParaRPr>
        </a:p>
      </dgm:t>
    </dgm:pt>
    <dgm:pt modelId="{19BF5861-7F29-4807-8A0A-4752CC281703}" type="parTrans" cxnId="{86B0F4C7-8B2E-4336-820A-465CE1109D6C}">
      <dgm:prSet/>
      <dgm:spPr/>
      <dgm:t>
        <a:bodyPr/>
        <a:lstStyle/>
        <a:p>
          <a:endParaRPr lang="ru-RU"/>
        </a:p>
      </dgm:t>
    </dgm:pt>
    <dgm:pt modelId="{F65B3E3C-05E7-4F72-A546-C388B31A812E}" type="sibTrans" cxnId="{86B0F4C7-8B2E-4336-820A-465CE1109D6C}">
      <dgm:prSet/>
      <dgm:spPr/>
      <dgm:t>
        <a:bodyPr/>
        <a:lstStyle/>
        <a:p>
          <a:endParaRPr lang="ru-RU"/>
        </a:p>
      </dgm:t>
    </dgm:pt>
    <dgm:pt modelId="{8367D6F2-A839-4DBA-99D1-53F0CB7291B1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</dgm:spPr>
      <dgm:t>
        <a:bodyPr vert="horz"/>
        <a:lstStyle/>
        <a:p>
          <a:r>
            <a:rPr lang="ru-RU" sz="3200" dirty="0" smtClean="0">
              <a:solidFill>
                <a:srgbClr val="0000FF"/>
              </a:solidFill>
              <a:latin typeface="Arial Black" pitchFamily="34" charset="0"/>
            </a:rPr>
            <a:t>НАЗНАЧЕНИЕ</a:t>
          </a:r>
        </a:p>
        <a:p>
          <a:r>
            <a:rPr lang="ru-RU" sz="2400" b="1" dirty="0" smtClean="0">
              <a:solidFill>
                <a:srgbClr val="FF0000"/>
              </a:solidFill>
            </a:rPr>
            <a:t>обеспечение оптимального калорийно-белкового питания в рациональном сочетании с биологически активными добавками, витаминами и </a:t>
          </a:r>
          <a:r>
            <a:rPr lang="ru-RU" sz="2400" b="1" dirty="0" err="1" smtClean="0">
              <a:solidFill>
                <a:srgbClr val="FF0000"/>
              </a:solidFill>
            </a:rPr>
            <a:t>адаптогенами</a:t>
          </a:r>
          <a:r>
            <a:rPr lang="ru-RU" sz="2400" b="1" dirty="0" smtClean="0">
              <a:solidFill>
                <a:srgbClr val="FF0000"/>
              </a:solidFill>
            </a:rPr>
            <a:t>.</a:t>
          </a:r>
          <a:endParaRPr lang="ru-RU" sz="2000" b="1" dirty="0" smtClean="0">
            <a:solidFill>
              <a:srgbClr val="FF0000"/>
            </a:solidFill>
            <a:latin typeface="Arial Black" pitchFamily="34" charset="0"/>
          </a:endParaRPr>
        </a:p>
      </dgm:t>
    </dgm:pt>
    <dgm:pt modelId="{D90331D2-6283-4BFB-B76D-C1F9CA7EAF03}" type="parTrans" cxnId="{76A525DA-9C8F-4C0A-BDCB-893EE3827578}">
      <dgm:prSet/>
      <dgm:spPr/>
      <dgm:t>
        <a:bodyPr/>
        <a:lstStyle/>
        <a:p>
          <a:endParaRPr lang="ru-RU"/>
        </a:p>
      </dgm:t>
    </dgm:pt>
    <dgm:pt modelId="{39A849AF-C422-4775-9841-A884D2A6176F}" type="sibTrans" cxnId="{76A525DA-9C8F-4C0A-BDCB-893EE3827578}">
      <dgm:prSet/>
      <dgm:spPr/>
      <dgm:t>
        <a:bodyPr/>
        <a:lstStyle/>
        <a:p>
          <a:endParaRPr lang="ru-RU"/>
        </a:p>
      </dgm:t>
    </dgm:pt>
    <dgm:pt modelId="{2AF22902-AED6-4ACD-A2BD-063470108013}">
      <dgm:prSet phldrT="[Текст]" custT="1"/>
      <dgm:spPr>
        <a:gradFill flip="none" rotWithShape="1">
          <a:gsLst>
            <a:gs pos="48000">
              <a:srgbClr val="00B0F0">
                <a:alpha val="46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8100000" scaled="1"/>
          <a:tileRect/>
        </a:gradFill>
      </dgm:spPr>
      <dgm:t>
        <a:bodyPr vert="vert270"/>
        <a:lstStyle/>
        <a:p>
          <a:r>
            <a:rPr lang="ru-RU" sz="2800" b="1" dirty="0" smtClean="0">
              <a:solidFill>
                <a:srgbClr val="0000FF"/>
              </a:solidFill>
              <a:latin typeface="Arial Black" pitchFamily="34" charset="0"/>
            </a:rPr>
            <a:t>ИСПОЛНИТЕЛИ</a:t>
          </a:r>
          <a:r>
            <a:rPr lang="ru-RU" sz="3200" b="1" dirty="0" smtClean="0">
              <a:solidFill>
                <a:srgbClr val="0000FF"/>
              </a:solidFill>
              <a:latin typeface="Arial Black" pitchFamily="34" charset="0"/>
            </a:rPr>
            <a:t>:</a:t>
          </a:r>
          <a:br>
            <a:rPr lang="ru-RU" sz="3200" b="1" dirty="0" smtClean="0">
              <a:solidFill>
                <a:srgbClr val="0000FF"/>
              </a:solidFill>
              <a:latin typeface="Arial Black" pitchFamily="34" charset="0"/>
            </a:rPr>
          </a:br>
          <a:r>
            <a:rPr lang="ru-RU" sz="3200" b="1" dirty="0" smtClean="0">
              <a:solidFill>
                <a:srgbClr val="FF0000"/>
              </a:solidFill>
            </a:rPr>
            <a:t>диетврач, диетсестра</a:t>
          </a:r>
          <a:endParaRPr lang="ru-RU" sz="3200" b="1" dirty="0" smtClean="0">
            <a:solidFill>
              <a:srgbClr val="FF0000"/>
            </a:solidFill>
            <a:latin typeface="Arial Black" pitchFamily="34" charset="0"/>
          </a:endParaRPr>
        </a:p>
      </dgm:t>
    </dgm:pt>
    <dgm:pt modelId="{191B1A0C-FF72-4F0C-9FBB-699AF4524CF7}" type="parTrans" cxnId="{4C3DD701-8638-40AE-B2D2-59DBE7FEB92D}">
      <dgm:prSet/>
      <dgm:spPr/>
      <dgm:t>
        <a:bodyPr/>
        <a:lstStyle/>
        <a:p>
          <a:endParaRPr lang="ru-RU"/>
        </a:p>
      </dgm:t>
    </dgm:pt>
    <dgm:pt modelId="{343AE253-8AD8-4262-90F0-A1C1700BABAD}" type="sibTrans" cxnId="{4C3DD701-8638-40AE-B2D2-59DBE7FEB92D}">
      <dgm:prSet/>
      <dgm:spPr/>
      <dgm:t>
        <a:bodyPr/>
        <a:lstStyle/>
        <a:p>
          <a:endParaRPr lang="ru-RU"/>
        </a:p>
      </dgm:t>
    </dgm:pt>
    <dgm:pt modelId="{4C2D18A0-6462-43D2-8145-4952BB1FDA6C}" type="pres">
      <dgm:prSet presAssocID="{A0A11151-3EB7-4D43-A44E-45B14E343C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2B98D7-D869-4A8E-8328-6E3BDAC7B6FF}" type="pres">
      <dgm:prSet presAssocID="{D37642CA-3DF9-4A6B-849F-7F5735AB27DF}" presName="roof" presStyleLbl="dkBgShp" presStyleIdx="0" presStyleCnt="2" custScaleY="68093" custLinFactNeighborY="-3602"/>
      <dgm:spPr/>
      <dgm:t>
        <a:bodyPr/>
        <a:lstStyle/>
        <a:p>
          <a:endParaRPr lang="ru-RU"/>
        </a:p>
      </dgm:t>
    </dgm:pt>
    <dgm:pt modelId="{EC0F5CA0-EB0D-4D08-A9BF-4795BDA7ACD4}" type="pres">
      <dgm:prSet presAssocID="{D37642CA-3DF9-4A6B-849F-7F5735AB27DF}" presName="pillars" presStyleCnt="0"/>
      <dgm:spPr/>
    </dgm:pt>
    <dgm:pt modelId="{93241E0B-E5E6-4156-9408-D3DC87640768}" type="pres">
      <dgm:prSet presAssocID="{D37642CA-3DF9-4A6B-849F-7F5735AB27DF}" presName="pillar1" presStyleLbl="node1" presStyleIdx="0" presStyleCnt="3" custScaleX="50098" custScaleY="123728" custLinFactNeighborX="-107" custLinFactNeighborY="42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A25F2-A752-47D2-AF35-22986F673559}" type="pres">
      <dgm:prSet presAssocID="{8367D6F2-A839-4DBA-99D1-53F0CB7291B1}" presName="pillarX" presStyleLbl="node1" presStyleIdx="1" presStyleCnt="3" custScaleX="140369" custScaleY="123728" custLinFactNeighborX="181" custLinFactNeighborY="36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77FDB-1EFB-4032-92D4-09889AA67881}" type="pres">
      <dgm:prSet presAssocID="{2AF22902-AED6-4ACD-A2BD-063470108013}" presName="pillarX" presStyleLbl="node1" presStyleIdx="2" presStyleCnt="3" custScaleX="50829" custScaleY="123728" custLinFactNeighborX="107" custLinFactNeighborY="42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CACD8-94C0-4806-A998-07CD4261AFBC}" type="pres">
      <dgm:prSet presAssocID="{D37642CA-3DF9-4A6B-849F-7F5735AB27DF}" presName="base" presStyleLbl="dkBgShp" presStyleIdx="1" presStyleCnt="2" custScaleX="868" custScaleY="10631"/>
      <dgm:spPr>
        <a:noFill/>
      </dgm:spPr>
      <dgm:t>
        <a:bodyPr/>
        <a:lstStyle/>
        <a:p>
          <a:endParaRPr lang="ru-RU"/>
        </a:p>
      </dgm:t>
    </dgm:pt>
  </dgm:ptLst>
  <dgm:cxnLst>
    <dgm:cxn modelId="{C1FBB518-39DF-498F-B8EF-08278FF88256}" type="presOf" srcId="{A0A11151-3EB7-4D43-A44E-45B14E343C43}" destId="{4C2D18A0-6462-43D2-8145-4952BB1FDA6C}" srcOrd="0" destOrd="0" presId="urn:microsoft.com/office/officeart/2005/8/layout/hList3"/>
    <dgm:cxn modelId="{7869EE00-02A0-473C-9215-E1A151CC0560}" type="presOf" srcId="{2AF22902-AED6-4ACD-A2BD-063470108013}" destId="{98D77FDB-1EFB-4032-92D4-09889AA67881}" srcOrd="0" destOrd="0" presId="urn:microsoft.com/office/officeart/2005/8/layout/hList3"/>
    <dgm:cxn modelId="{C6C4BF8C-CA9C-4576-B484-CA852DC76C71}" type="presOf" srcId="{8367D6F2-A839-4DBA-99D1-53F0CB7291B1}" destId="{96FA25F2-A752-47D2-AF35-22986F673559}" srcOrd="0" destOrd="0" presId="urn:microsoft.com/office/officeart/2005/8/layout/hList3"/>
    <dgm:cxn modelId="{CE2A71C7-0CCF-4744-9E1B-822671650967}" type="presOf" srcId="{5FE3CECD-342D-45B3-9A0C-356C8550B0D2}" destId="{93241E0B-E5E6-4156-9408-D3DC87640768}" srcOrd="0" destOrd="0" presId="urn:microsoft.com/office/officeart/2005/8/layout/hList3"/>
    <dgm:cxn modelId="{1724A629-457A-4D8E-B979-02504BC452E9}" srcId="{A0A11151-3EB7-4D43-A44E-45B14E343C43}" destId="{D37642CA-3DF9-4A6B-849F-7F5735AB27DF}" srcOrd="0" destOrd="0" parTransId="{7895DA71-1943-4936-9C21-3E1B16CC4B93}" sibTransId="{1CE2FD35-AC30-4863-8380-4DFF8142DE8E}"/>
    <dgm:cxn modelId="{76A525DA-9C8F-4C0A-BDCB-893EE3827578}" srcId="{D37642CA-3DF9-4A6B-849F-7F5735AB27DF}" destId="{8367D6F2-A839-4DBA-99D1-53F0CB7291B1}" srcOrd="1" destOrd="0" parTransId="{D90331D2-6283-4BFB-B76D-C1F9CA7EAF03}" sibTransId="{39A849AF-C422-4775-9841-A884D2A6176F}"/>
    <dgm:cxn modelId="{8EBEDFF7-19AF-424C-B087-6FF6BA9EFF8F}" type="presOf" srcId="{D37642CA-3DF9-4A6B-849F-7F5735AB27DF}" destId="{2F2B98D7-D869-4A8E-8328-6E3BDAC7B6FF}" srcOrd="0" destOrd="0" presId="urn:microsoft.com/office/officeart/2005/8/layout/hList3"/>
    <dgm:cxn modelId="{86B0F4C7-8B2E-4336-820A-465CE1109D6C}" srcId="{D37642CA-3DF9-4A6B-849F-7F5735AB27DF}" destId="{5FE3CECD-342D-45B3-9A0C-356C8550B0D2}" srcOrd="0" destOrd="0" parTransId="{19BF5861-7F29-4807-8A0A-4752CC281703}" sibTransId="{F65B3E3C-05E7-4F72-A546-C388B31A812E}"/>
    <dgm:cxn modelId="{4C3DD701-8638-40AE-B2D2-59DBE7FEB92D}" srcId="{D37642CA-3DF9-4A6B-849F-7F5735AB27DF}" destId="{2AF22902-AED6-4ACD-A2BD-063470108013}" srcOrd="2" destOrd="0" parTransId="{191B1A0C-FF72-4F0C-9FBB-699AF4524CF7}" sibTransId="{343AE253-8AD8-4262-90F0-A1C1700BABAD}"/>
    <dgm:cxn modelId="{5A55F552-A6D7-42FD-BA39-FDA684D427E7}" type="presParOf" srcId="{4C2D18A0-6462-43D2-8145-4952BB1FDA6C}" destId="{2F2B98D7-D869-4A8E-8328-6E3BDAC7B6FF}" srcOrd="0" destOrd="0" presId="urn:microsoft.com/office/officeart/2005/8/layout/hList3"/>
    <dgm:cxn modelId="{F2437172-57D7-4F90-855A-863932491189}" type="presParOf" srcId="{4C2D18A0-6462-43D2-8145-4952BB1FDA6C}" destId="{EC0F5CA0-EB0D-4D08-A9BF-4795BDA7ACD4}" srcOrd="1" destOrd="0" presId="urn:microsoft.com/office/officeart/2005/8/layout/hList3"/>
    <dgm:cxn modelId="{AA8F5A97-ED30-4AA4-97EC-8FB941471FC2}" type="presParOf" srcId="{EC0F5CA0-EB0D-4D08-A9BF-4795BDA7ACD4}" destId="{93241E0B-E5E6-4156-9408-D3DC87640768}" srcOrd="0" destOrd="0" presId="urn:microsoft.com/office/officeart/2005/8/layout/hList3"/>
    <dgm:cxn modelId="{0079BC45-62F2-4EFD-A8C2-92E792D39599}" type="presParOf" srcId="{EC0F5CA0-EB0D-4D08-A9BF-4795BDA7ACD4}" destId="{96FA25F2-A752-47D2-AF35-22986F673559}" srcOrd="1" destOrd="0" presId="urn:microsoft.com/office/officeart/2005/8/layout/hList3"/>
    <dgm:cxn modelId="{45E8FCB8-C3A1-4A5B-8A8A-899F49655815}" type="presParOf" srcId="{EC0F5CA0-EB0D-4D08-A9BF-4795BDA7ACD4}" destId="{98D77FDB-1EFB-4032-92D4-09889AA67881}" srcOrd="2" destOrd="0" presId="urn:microsoft.com/office/officeart/2005/8/layout/hList3"/>
    <dgm:cxn modelId="{C68AA5FF-A37B-446B-8B46-B79C2667F576}" type="presParOf" srcId="{4C2D18A0-6462-43D2-8145-4952BB1FDA6C}" destId="{305CACD8-94C0-4806-A998-07CD4261AFB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0A11151-3EB7-4D43-A44E-45B14E343C43}" type="doc">
      <dgm:prSet loTypeId="urn:microsoft.com/office/officeart/2005/8/layout/hList3" loCatId="list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ru-RU"/>
        </a:p>
      </dgm:t>
    </dgm:pt>
    <dgm:pt modelId="{D37642CA-3DF9-4A6B-849F-7F5735AB27DF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  <a:latin typeface="Arial Black" pitchFamily="34" charset="0"/>
            </a:rPr>
            <a:t>МОДУЛЬ 4</a:t>
          </a:r>
        </a:p>
      </dgm:t>
    </dgm:pt>
    <dgm:pt modelId="{7895DA71-1943-4936-9C21-3E1B16CC4B93}" type="parTrans" cxnId="{1724A629-457A-4D8E-B979-02504BC452E9}">
      <dgm:prSet/>
      <dgm:spPr/>
      <dgm:t>
        <a:bodyPr/>
        <a:lstStyle/>
        <a:p>
          <a:endParaRPr lang="ru-RU"/>
        </a:p>
      </dgm:t>
    </dgm:pt>
    <dgm:pt modelId="{1CE2FD35-AC30-4863-8380-4DFF8142DE8E}" type="sibTrans" cxnId="{1724A629-457A-4D8E-B979-02504BC452E9}">
      <dgm:prSet/>
      <dgm:spPr/>
      <dgm:t>
        <a:bodyPr/>
        <a:lstStyle/>
        <a:p>
          <a:endParaRPr lang="ru-RU"/>
        </a:p>
      </dgm:t>
    </dgm:pt>
    <dgm:pt modelId="{5FE3CECD-342D-45B3-9A0C-356C8550B0D2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</dgm:spPr>
      <dgm:t>
        <a:bodyPr vert="vert270"/>
        <a:lstStyle/>
        <a:p>
          <a:r>
            <a:rPr lang="ru-RU" sz="3300" b="1" dirty="0" smtClean="0">
              <a:solidFill>
                <a:srgbClr val="0000FF"/>
              </a:solidFill>
            </a:rPr>
            <a:t>НАИМЕНОВАНИЕ</a:t>
          </a:r>
        </a:p>
        <a:p>
          <a:r>
            <a:rPr lang="ru-RU" sz="2400" b="1" dirty="0" smtClean="0">
              <a:solidFill>
                <a:srgbClr val="FF0000"/>
              </a:solidFill>
            </a:rPr>
            <a:t>«психотерапевтический»</a:t>
          </a:r>
          <a:endParaRPr lang="ru-RU" sz="2400" b="1" dirty="0">
            <a:solidFill>
              <a:srgbClr val="FF0000"/>
            </a:solidFill>
          </a:endParaRPr>
        </a:p>
      </dgm:t>
    </dgm:pt>
    <dgm:pt modelId="{19BF5861-7F29-4807-8A0A-4752CC281703}" type="parTrans" cxnId="{86B0F4C7-8B2E-4336-820A-465CE1109D6C}">
      <dgm:prSet/>
      <dgm:spPr/>
      <dgm:t>
        <a:bodyPr/>
        <a:lstStyle/>
        <a:p>
          <a:endParaRPr lang="ru-RU"/>
        </a:p>
      </dgm:t>
    </dgm:pt>
    <dgm:pt modelId="{F65B3E3C-05E7-4F72-A546-C388B31A812E}" type="sibTrans" cxnId="{86B0F4C7-8B2E-4336-820A-465CE1109D6C}">
      <dgm:prSet/>
      <dgm:spPr/>
      <dgm:t>
        <a:bodyPr/>
        <a:lstStyle/>
        <a:p>
          <a:endParaRPr lang="ru-RU"/>
        </a:p>
      </dgm:t>
    </dgm:pt>
    <dgm:pt modelId="{8367D6F2-A839-4DBA-99D1-53F0CB7291B1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horz"/>
        <a:lstStyle/>
        <a:p>
          <a:r>
            <a:rPr lang="ru-RU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r>
            <a:rPr lang="ru-RU" sz="2400" b="1" dirty="0" smtClean="0">
              <a:solidFill>
                <a:srgbClr val="FF0000"/>
              </a:solidFill>
            </a:rPr>
            <a:t>выявление психосоматических расстройств, определение степени их выраженности, проведение психотерапевтической коррекции этих расстройств</a:t>
          </a:r>
          <a:r>
            <a:rPr lang="ru-RU" sz="3200" b="1" dirty="0" smtClean="0">
              <a:solidFill>
                <a:srgbClr val="FF0000"/>
              </a:solidFill>
            </a:rPr>
            <a:t>.</a:t>
          </a:r>
          <a:endParaRPr lang="ru-RU" sz="2800" b="1" dirty="0">
            <a:solidFill>
              <a:srgbClr val="FF0000"/>
            </a:solidFill>
          </a:endParaRPr>
        </a:p>
      </dgm:t>
    </dgm:pt>
    <dgm:pt modelId="{D90331D2-6283-4BFB-B76D-C1F9CA7EAF03}" type="parTrans" cxnId="{76A525DA-9C8F-4C0A-BDCB-893EE3827578}">
      <dgm:prSet/>
      <dgm:spPr/>
      <dgm:t>
        <a:bodyPr/>
        <a:lstStyle/>
        <a:p>
          <a:endParaRPr lang="ru-RU"/>
        </a:p>
      </dgm:t>
    </dgm:pt>
    <dgm:pt modelId="{39A849AF-C422-4775-9841-A884D2A6176F}" type="sibTrans" cxnId="{76A525DA-9C8F-4C0A-BDCB-893EE3827578}">
      <dgm:prSet/>
      <dgm:spPr/>
      <dgm:t>
        <a:bodyPr/>
        <a:lstStyle/>
        <a:p>
          <a:endParaRPr lang="ru-RU"/>
        </a:p>
      </dgm:t>
    </dgm:pt>
    <dgm:pt modelId="{2AF22902-AED6-4ACD-A2BD-063470108013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vert270"/>
        <a:lstStyle/>
        <a:p>
          <a:r>
            <a:rPr lang="ru-RU" sz="3600" b="1" dirty="0" smtClean="0">
              <a:solidFill>
                <a:srgbClr val="0000FF"/>
              </a:solidFill>
            </a:rPr>
            <a:t>ИСПОЛНИТЕЛИ</a:t>
          </a:r>
        </a:p>
        <a:p>
          <a:r>
            <a:rPr lang="ru-RU" sz="2400" b="1" dirty="0" smtClean="0">
              <a:solidFill>
                <a:srgbClr val="FF0000"/>
              </a:solidFill>
            </a:rPr>
            <a:t>врач-психотерапевт,  лечащий врач</a:t>
          </a:r>
          <a:endParaRPr lang="ru-RU" sz="2400" b="1" dirty="0">
            <a:solidFill>
              <a:srgbClr val="FF0000"/>
            </a:solidFill>
          </a:endParaRPr>
        </a:p>
      </dgm:t>
    </dgm:pt>
    <dgm:pt modelId="{191B1A0C-FF72-4F0C-9FBB-699AF4524CF7}" type="parTrans" cxnId="{4C3DD701-8638-40AE-B2D2-59DBE7FEB92D}">
      <dgm:prSet/>
      <dgm:spPr/>
      <dgm:t>
        <a:bodyPr/>
        <a:lstStyle/>
        <a:p>
          <a:endParaRPr lang="ru-RU"/>
        </a:p>
      </dgm:t>
    </dgm:pt>
    <dgm:pt modelId="{343AE253-8AD8-4262-90F0-A1C1700BABAD}" type="sibTrans" cxnId="{4C3DD701-8638-40AE-B2D2-59DBE7FEB92D}">
      <dgm:prSet/>
      <dgm:spPr/>
      <dgm:t>
        <a:bodyPr/>
        <a:lstStyle/>
        <a:p>
          <a:endParaRPr lang="ru-RU"/>
        </a:p>
      </dgm:t>
    </dgm:pt>
    <dgm:pt modelId="{4C2D18A0-6462-43D2-8145-4952BB1FDA6C}" type="pres">
      <dgm:prSet presAssocID="{A0A11151-3EB7-4D43-A44E-45B14E343C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2B98D7-D869-4A8E-8328-6E3BDAC7B6FF}" type="pres">
      <dgm:prSet presAssocID="{D37642CA-3DF9-4A6B-849F-7F5735AB27DF}" presName="roof" presStyleLbl="dkBgShp" presStyleIdx="0" presStyleCnt="2" custScaleY="65438" custLinFactNeighborY="-5702"/>
      <dgm:spPr/>
      <dgm:t>
        <a:bodyPr/>
        <a:lstStyle/>
        <a:p>
          <a:endParaRPr lang="ru-RU"/>
        </a:p>
      </dgm:t>
    </dgm:pt>
    <dgm:pt modelId="{EC0F5CA0-EB0D-4D08-A9BF-4795BDA7ACD4}" type="pres">
      <dgm:prSet presAssocID="{D37642CA-3DF9-4A6B-849F-7F5735AB27DF}" presName="pillars" presStyleCnt="0"/>
      <dgm:spPr/>
    </dgm:pt>
    <dgm:pt modelId="{93241E0B-E5E6-4156-9408-D3DC87640768}" type="pres">
      <dgm:prSet presAssocID="{D37642CA-3DF9-4A6B-849F-7F5735AB27DF}" presName="pillar1" presStyleLbl="node1" presStyleIdx="0" presStyleCnt="3" custScaleX="70079" custScaleY="126636" custLinFactNeighborX="-137" custLinFactNeighborY="3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A25F2-A752-47D2-AF35-22986F673559}" type="pres">
      <dgm:prSet presAssocID="{8367D6F2-A839-4DBA-99D1-53F0CB7291B1}" presName="pillarX" presStyleLbl="node1" presStyleIdx="1" presStyleCnt="3" custScaleX="129131" custScaleY="126322" custLinFactNeighborX="301" custLinFactNeighborY="3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77FDB-1EFB-4032-92D4-09889AA67881}" type="pres">
      <dgm:prSet presAssocID="{2AF22902-AED6-4ACD-A2BD-063470108013}" presName="pillarX" presStyleLbl="node1" presStyleIdx="2" presStyleCnt="3" custScaleX="104022" custScaleY="126793" custLinFactNeighborX="88" custLinFactNeighborY="32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CACD8-94C0-4806-A998-07CD4261AFBC}" type="pres">
      <dgm:prSet presAssocID="{D37642CA-3DF9-4A6B-849F-7F5735AB27DF}" presName="base" presStyleLbl="dkBgShp" presStyleIdx="1" presStyleCnt="2" custScaleX="320" custScaleY="8371"/>
      <dgm:spPr/>
    </dgm:pt>
  </dgm:ptLst>
  <dgm:cxnLst>
    <dgm:cxn modelId="{78C13991-6CCB-4131-B36A-E3C952BACBF3}" type="presOf" srcId="{2AF22902-AED6-4ACD-A2BD-063470108013}" destId="{98D77FDB-1EFB-4032-92D4-09889AA67881}" srcOrd="0" destOrd="0" presId="urn:microsoft.com/office/officeart/2005/8/layout/hList3"/>
    <dgm:cxn modelId="{60684255-1783-4F6E-A960-FBC85AC3073E}" type="presOf" srcId="{5FE3CECD-342D-45B3-9A0C-356C8550B0D2}" destId="{93241E0B-E5E6-4156-9408-D3DC87640768}" srcOrd="0" destOrd="0" presId="urn:microsoft.com/office/officeart/2005/8/layout/hList3"/>
    <dgm:cxn modelId="{D7FFFCA7-4700-4FC7-A6C4-CB9F76AB19C3}" type="presOf" srcId="{A0A11151-3EB7-4D43-A44E-45B14E343C43}" destId="{4C2D18A0-6462-43D2-8145-4952BB1FDA6C}" srcOrd="0" destOrd="0" presId="urn:microsoft.com/office/officeart/2005/8/layout/hList3"/>
    <dgm:cxn modelId="{D63F33DC-F9C6-4B9D-BC62-0F633E319E07}" type="presOf" srcId="{8367D6F2-A839-4DBA-99D1-53F0CB7291B1}" destId="{96FA25F2-A752-47D2-AF35-22986F673559}" srcOrd="0" destOrd="0" presId="urn:microsoft.com/office/officeart/2005/8/layout/hList3"/>
    <dgm:cxn modelId="{1724A629-457A-4D8E-B979-02504BC452E9}" srcId="{A0A11151-3EB7-4D43-A44E-45B14E343C43}" destId="{D37642CA-3DF9-4A6B-849F-7F5735AB27DF}" srcOrd="0" destOrd="0" parTransId="{7895DA71-1943-4936-9C21-3E1B16CC4B93}" sibTransId="{1CE2FD35-AC30-4863-8380-4DFF8142DE8E}"/>
    <dgm:cxn modelId="{76A525DA-9C8F-4C0A-BDCB-893EE3827578}" srcId="{D37642CA-3DF9-4A6B-849F-7F5735AB27DF}" destId="{8367D6F2-A839-4DBA-99D1-53F0CB7291B1}" srcOrd="1" destOrd="0" parTransId="{D90331D2-6283-4BFB-B76D-C1F9CA7EAF03}" sibTransId="{39A849AF-C422-4775-9841-A884D2A6176F}"/>
    <dgm:cxn modelId="{08028086-D448-4521-855E-AFA0674689CA}" type="presOf" srcId="{D37642CA-3DF9-4A6B-849F-7F5735AB27DF}" destId="{2F2B98D7-D869-4A8E-8328-6E3BDAC7B6FF}" srcOrd="0" destOrd="0" presId="urn:microsoft.com/office/officeart/2005/8/layout/hList3"/>
    <dgm:cxn modelId="{86B0F4C7-8B2E-4336-820A-465CE1109D6C}" srcId="{D37642CA-3DF9-4A6B-849F-7F5735AB27DF}" destId="{5FE3CECD-342D-45B3-9A0C-356C8550B0D2}" srcOrd="0" destOrd="0" parTransId="{19BF5861-7F29-4807-8A0A-4752CC281703}" sibTransId="{F65B3E3C-05E7-4F72-A546-C388B31A812E}"/>
    <dgm:cxn modelId="{4C3DD701-8638-40AE-B2D2-59DBE7FEB92D}" srcId="{D37642CA-3DF9-4A6B-849F-7F5735AB27DF}" destId="{2AF22902-AED6-4ACD-A2BD-063470108013}" srcOrd="2" destOrd="0" parTransId="{191B1A0C-FF72-4F0C-9FBB-699AF4524CF7}" sibTransId="{343AE253-8AD8-4262-90F0-A1C1700BABAD}"/>
    <dgm:cxn modelId="{168231C8-B2FA-4FCF-A584-3F14440C451A}" type="presParOf" srcId="{4C2D18A0-6462-43D2-8145-4952BB1FDA6C}" destId="{2F2B98D7-D869-4A8E-8328-6E3BDAC7B6FF}" srcOrd="0" destOrd="0" presId="urn:microsoft.com/office/officeart/2005/8/layout/hList3"/>
    <dgm:cxn modelId="{3BC90EA3-E5CB-4066-8B6D-7CDAE25CF826}" type="presParOf" srcId="{4C2D18A0-6462-43D2-8145-4952BB1FDA6C}" destId="{EC0F5CA0-EB0D-4D08-A9BF-4795BDA7ACD4}" srcOrd="1" destOrd="0" presId="urn:microsoft.com/office/officeart/2005/8/layout/hList3"/>
    <dgm:cxn modelId="{079F6595-42C6-4566-AD66-94EEF077EB02}" type="presParOf" srcId="{EC0F5CA0-EB0D-4D08-A9BF-4795BDA7ACD4}" destId="{93241E0B-E5E6-4156-9408-D3DC87640768}" srcOrd="0" destOrd="0" presId="urn:microsoft.com/office/officeart/2005/8/layout/hList3"/>
    <dgm:cxn modelId="{481B2B83-6E7B-42B7-8B6A-36176B9FD3B6}" type="presParOf" srcId="{EC0F5CA0-EB0D-4D08-A9BF-4795BDA7ACD4}" destId="{96FA25F2-A752-47D2-AF35-22986F673559}" srcOrd="1" destOrd="0" presId="urn:microsoft.com/office/officeart/2005/8/layout/hList3"/>
    <dgm:cxn modelId="{E635084E-D65E-4B0E-BC25-F99489A328CD}" type="presParOf" srcId="{EC0F5CA0-EB0D-4D08-A9BF-4795BDA7ACD4}" destId="{98D77FDB-1EFB-4032-92D4-09889AA67881}" srcOrd="2" destOrd="0" presId="urn:microsoft.com/office/officeart/2005/8/layout/hList3"/>
    <dgm:cxn modelId="{75E7BEE7-4DBF-4143-BA58-E7F710048166}" type="presParOf" srcId="{4C2D18A0-6462-43D2-8145-4952BB1FDA6C}" destId="{305CACD8-94C0-4806-A998-07CD4261AFB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0A11151-3EB7-4D43-A44E-45B14E343C43}" type="doc">
      <dgm:prSet loTypeId="urn:microsoft.com/office/officeart/2005/8/layout/hList3" loCatId="list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ru-RU"/>
        </a:p>
      </dgm:t>
    </dgm:pt>
    <dgm:pt modelId="{D37642CA-3DF9-4A6B-849F-7F5735AB27DF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  <a:latin typeface="Arial Black" pitchFamily="34" charset="0"/>
            </a:rPr>
            <a:t>МОДУЛЬ 5</a:t>
          </a:r>
        </a:p>
      </dgm:t>
    </dgm:pt>
    <dgm:pt modelId="{7895DA71-1943-4936-9C21-3E1B16CC4B93}" type="parTrans" cxnId="{1724A629-457A-4D8E-B979-02504BC452E9}">
      <dgm:prSet/>
      <dgm:spPr/>
      <dgm:t>
        <a:bodyPr/>
        <a:lstStyle/>
        <a:p>
          <a:endParaRPr lang="ru-RU"/>
        </a:p>
      </dgm:t>
    </dgm:pt>
    <dgm:pt modelId="{1CE2FD35-AC30-4863-8380-4DFF8142DE8E}" type="sibTrans" cxnId="{1724A629-457A-4D8E-B979-02504BC452E9}">
      <dgm:prSet/>
      <dgm:spPr/>
      <dgm:t>
        <a:bodyPr/>
        <a:lstStyle/>
        <a:p>
          <a:endParaRPr lang="ru-RU"/>
        </a:p>
      </dgm:t>
    </dgm:pt>
    <dgm:pt modelId="{5FE3CECD-342D-45B3-9A0C-356C8550B0D2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</dgm:spPr>
      <dgm:t>
        <a:bodyPr vert="vert270"/>
        <a:lstStyle/>
        <a:p>
          <a:r>
            <a:rPr lang="ru-RU" sz="3300" b="1" dirty="0" smtClean="0">
              <a:solidFill>
                <a:srgbClr val="0000FF"/>
              </a:solidFill>
            </a:rPr>
            <a:t>НАИМЕНОВАНИЕ</a:t>
          </a:r>
        </a:p>
        <a:p>
          <a:r>
            <a:rPr lang="ru-RU" sz="2400" b="1" dirty="0" smtClean="0">
              <a:solidFill>
                <a:srgbClr val="FF0000"/>
              </a:solidFill>
            </a:rPr>
            <a:t>«лечебная физкультура»</a:t>
          </a:r>
          <a:endParaRPr lang="ru-RU" sz="2400" b="1" dirty="0">
            <a:solidFill>
              <a:srgbClr val="FF0000"/>
            </a:solidFill>
          </a:endParaRPr>
        </a:p>
      </dgm:t>
    </dgm:pt>
    <dgm:pt modelId="{19BF5861-7F29-4807-8A0A-4752CC281703}" type="parTrans" cxnId="{86B0F4C7-8B2E-4336-820A-465CE1109D6C}">
      <dgm:prSet/>
      <dgm:spPr/>
      <dgm:t>
        <a:bodyPr/>
        <a:lstStyle/>
        <a:p>
          <a:endParaRPr lang="ru-RU"/>
        </a:p>
      </dgm:t>
    </dgm:pt>
    <dgm:pt modelId="{F65B3E3C-05E7-4F72-A546-C388B31A812E}" type="sibTrans" cxnId="{86B0F4C7-8B2E-4336-820A-465CE1109D6C}">
      <dgm:prSet/>
      <dgm:spPr/>
      <dgm:t>
        <a:bodyPr/>
        <a:lstStyle/>
        <a:p>
          <a:endParaRPr lang="ru-RU"/>
        </a:p>
      </dgm:t>
    </dgm:pt>
    <dgm:pt modelId="{8367D6F2-A839-4DBA-99D1-53F0CB7291B1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horz"/>
        <a:lstStyle/>
        <a:p>
          <a:r>
            <a:rPr lang="ru-RU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r>
            <a:rPr lang="ru-RU" sz="2400" b="1" dirty="0" smtClean="0">
              <a:solidFill>
                <a:srgbClr val="FF0000"/>
              </a:solidFill>
            </a:rPr>
            <a:t>восстановление физической работоспособности, адаптивных</a:t>
          </a:r>
          <a:br>
            <a:rPr lang="ru-RU" sz="2400" b="1" dirty="0" smtClean="0">
              <a:solidFill>
                <a:srgbClr val="FF0000"/>
              </a:solidFill>
            </a:rPr>
          </a:br>
          <a:r>
            <a:rPr lang="ru-RU" sz="2400" b="1" dirty="0" smtClean="0">
              <a:solidFill>
                <a:srgbClr val="FF0000"/>
              </a:solidFill>
            </a:rPr>
            <a:t>параметров здоровья  </a:t>
          </a:r>
          <a:endParaRPr lang="ru-RU" sz="2000" b="1" dirty="0">
            <a:solidFill>
              <a:srgbClr val="FF0000"/>
            </a:solidFill>
          </a:endParaRPr>
        </a:p>
      </dgm:t>
    </dgm:pt>
    <dgm:pt modelId="{D90331D2-6283-4BFB-B76D-C1F9CA7EAF03}" type="parTrans" cxnId="{76A525DA-9C8F-4C0A-BDCB-893EE3827578}">
      <dgm:prSet/>
      <dgm:spPr/>
      <dgm:t>
        <a:bodyPr/>
        <a:lstStyle/>
        <a:p>
          <a:endParaRPr lang="ru-RU"/>
        </a:p>
      </dgm:t>
    </dgm:pt>
    <dgm:pt modelId="{39A849AF-C422-4775-9841-A884D2A6176F}" type="sibTrans" cxnId="{76A525DA-9C8F-4C0A-BDCB-893EE3827578}">
      <dgm:prSet/>
      <dgm:spPr/>
      <dgm:t>
        <a:bodyPr/>
        <a:lstStyle/>
        <a:p>
          <a:endParaRPr lang="ru-RU"/>
        </a:p>
      </dgm:t>
    </dgm:pt>
    <dgm:pt modelId="{2AF22902-AED6-4ACD-A2BD-063470108013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vert270"/>
        <a:lstStyle/>
        <a:p>
          <a:r>
            <a:rPr lang="ru-RU" sz="3600" b="1" dirty="0" smtClean="0">
              <a:solidFill>
                <a:srgbClr val="0000FF"/>
              </a:solidFill>
            </a:rPr>
            <a:t>ИСПОЛНИТЕЛИ</a:t>
          </a:r>
        </a:p>
        <a:p>
          <a:r>
            <a:rPr lang="ru-RU" sz="2400" b="1" dirty="0" smtClean="0">
              <a:solidFill>
                <a:srgbClr val="FF0000"/>
              </a:solidFill>
            </a:rPr>
            <a:t>специалисты отделения ЛФК, </a:t>
          </a:r>
          <a:br>
            <a:rPr lang="ru-RU" sz="2400" b="1" dirty="0" smtClean="0">
              <a:solidFill>
                <a:srgbClr val="FF0000"/>
              </a:solidFill>
            </a:rPr>
          </a:br>
          <a:r>
            <a:rPr lang="ru-RU" sz="2400" b="1" dirty="0" smtClean="0">
              <a:solidFill>
                <a:srgbClr val="FF0000"/>
              </a:solidFill>
            </a:rPr>
            <a:t>палатная медицинская сестра отделения.</a:t>
          </a:r>
          <a:endParaRPr lang="ru-RU" sz="2400" b="1" dirty="0">
            <a:solidFill>
              <a:srgbClr val="FF0000"/>
            </a:solidFill>
          </a:endParaRPr>
        </a:p>
      </dgm:t>
    </dgm:pt>
    <dgm:pt modelId="{191B1A0C-FF72-4F0C-9FBB-699AF4524CF7}" type="parTrans" cxnId="{4C3DD701-8638-40AE-B2D2-59DBE7FEB92D}">
      <dgm:prSet/>
      <dgm:spPr/>
      <dgm:t>
        <a:bodyPr/>
        <a:lstStyle/>
        <a:p>
          <a:endParaRPr lang="ru-RU"/>
        </a:p>
      </dgm:t>
    </dgm:pt>
    <dgm:pt modelId="{343AE253-8AD8-4262-90F0-A1C1700BABAD}" type="sibTrans" cxnId="{4C3DD701-8638-40AE-B2D2-59DBE7FEB92D}">
      <dgm:prSet/>
      <dgm:spPr/>
      <dgm:t>
        <a:bodyPr/>
        <a:lstStyle/>
        <a:p>
          <a:endParaRPr lang="ru-RU"/>
        </a:p>
      </dgm:t>
    </dgm:pt>
    <dgm:pt modelId="{4C2D18A0-6462-43D2-8145-4952BB1FDA6C}" type="pres">
      <dgm:prSet presAssocID="{A0A11151-3EB7-4D43-A44E-45B14E343C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2B98D7-D869-4A8E-8328-6E3BDAC7B6FF}" type="pres">
      <dgm:prSet presAssocID="{D37642CA-3DF9-4A6B-849F-7F5735AB27DF}" presName="roof" presStyleLbl="dkBgShp" presStyleIdx="0" presStyleCnt="2" custScaleY="55628" custLinFactNeighborY="-5824"/>
      <dgm:spPr/>
      <dgm:t>
        <a:bodyPr/>
        <a:lstStyle/>
        <a:p>
          <a:endParaRPr lang="ru-RU"/>
        </a:p>
      </dgm:t>
    </dgm:pt>
    <dgm:pt modelId="{EC0F5CA0-EB0D-4D08-A9BF-4795BDA7ACD4}" type="pres">
      <dgm:prSet presAssocID="{D37642CA-3DF9-4A6B-849F-7F5735AB27DF}" presName="pillars" presStyleCnt="0"/>
      <dgm:spPr/>
    </dgm:pt>
    <dgm:pt modelId="{93241E0B-E5E6-4156-9408-D3DC87640768}" type="pres">
      <dgm:prSet presAssocID="{D37642CA-3DF9-4A6B-849F-7F5735AB27DF}" presName="pillar1" presStyleLbl="node1" presStyleIdx="0" presStyleCnt="3" custScaleX="70079" custScaleY="130487" custLinFactNeighborX="-88" custLinFactNeighborY="32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A25F2-A752-47D2-AF35-22986F673559}" type="pres">
      <dgm:prSet presAssocID="{8367D6F2-A839-4DBA-99D1-53F0CB7291B1}" presName="pillarX" presStyleLbl="node1" presStyleIdx="1" presStyleCnt="3" custScaleX="129131" custScaleY="129522" custLinFactNeighborX="301" custLinFactNeighborY="3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77FDB-1EFB-4032-92D4-09889AA67881}" type="pres">
      <dgm:prSet presAssocID="{2AF22902-AED6-4ACD-A2BD-063470108013}" presName="pillarX" presStyleLbl="node1" presStyleIdx="2" presStyleCnt="3" custScaleX="104022" custScaleY="130635" custLinFactNeighborX="88" custLinFactNeighborY="3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CACD8-94C0-4806-A998-07CD4261AFBC}" type="pres">
      <dgm:prSet presAssocID="{D37642CA-3DF9-4A6B-849F-7F5735AB27DF}" presName="base" presStyleLbl="dkBgShp" presStyleIdx="1" presStyleCnt="2" custFlipVert="1" custFlipHor="1" custScaleX="431" custScaleY="8371"/>
      <dgm:spPr/>
    </dgm:pt>
  </dgm:ptLst>
  <dgm:cxnLst>
    <dgm:cxn modelId="{A307DF1E-2CCD-4446-A136-DDB862E2EE36}" type="presOf" srcId="{2AF22902-AED6-4ACD-A2BD-063470108013}" destId="{98D77FDB-1EFB-4032-92D4-09889AA67881}" srcOrd="0" destOrd="0" presId="urn:microsoft.com/office/officeart/2005/8/layout/hList3"/>
    <dgm:cxn modelId="{7F84E540-54F8-492E-83A1-572F58B4EA45}" type="presOf" srcId="{5FE3CECD-342D-45B3-9A0C-356C8550B0D2}" destId="{93241E0B-E5E6-4156-9408-D3DC87640768}" srcOrd="0" destOrd="0" presId="urn:microsoft.com/office/officeart/2005/8/layout/hList3"/>
    <dgm:cxn modelId="{BC2D295A-C60F-4350-9E51-C7E165967808}" type="presOf" srcId="{A0A11151-3EB7-4D43-A44E-45B14E343C43}" destId="{4C2D18A0-6462-43D2-8145-4952BB1FDA6C}" srcOrd="0" destOrd="0" presId="urn:microsoft.com/office/officeart/2005/8/layout/hList3"/>
    <dgm:cxn modelId="{ABFEE007-3660-49EA-B375-9D7B40780A33}" type="presOf" srcId="{D37642CA-3DF9-4A6B-849F-7F5735AB27DF}" destId="{2F2B98D7-D869-4A8E-8328-6E3BDAC7B6FF}" srcOrd="0" destOrd="0" presId="urn:microsoft.com/office/officeart/2005/8/layout/hList3"/>
    <dgm:cxn modelId="{1724A629-457A-4D8E-B979-02504BC452E9}" srcId="{A0A11151-3EB7-4D43-A44E-45B14E343C43}" destId="{D37642CA-3DF9-4A6B-849F-7F5735AB27DF}" srcOrd="0" destOrd="0" parTransId="{7895DA71-1943-4936-9C21-3E1B16CC4B93}" sibTransId="{1CE2FD35-AC30-4863-8380-4DFF8142DE8E}"/>
    <dgm:cxn modelId="{F4403920-94A8-4A73-876C-24AC1C1E2AE2}" type="presOf" srcId="{8367D6F2-A839-4DBA-99D1-53F0CB7291B1}" destId="{96FA25F2-A752-47D2-AF35-22986F673559}" srcOrd="0" destOrd="0" presId="urn:microsoft.com/office/officeart/2005/8/layout/hList3"/>
    <dgm:cxn modelId="{76A525DA-9C8F-4C0A-BDCB-893EE3827578}" srcId="{D37642CA-3DF9-4A6B-849F-7F5735AB27DF}" destId="{8367D6F2-A839-4DBA-99D1-53F0CB7291B1}" srcOrd="1" destOrd="0" parTransId="{D90331D2-6283-4BFB-B76D-C1F9CA7EAF03}" sibTransId="{39A849AF-C422-4775-9841-A884D2A6176F}"/>
    <dgm:cxn modelId="{86B0F4C7-8B2E-4336-820A-465CE1109D6C}" srcId="{D37642CA-3DF9-4A6B-849F-7F5735AB27DF}" destId="{5FE3CECD-342D-45B3-9A0C-356C8550B0D2}" srcOrd="0" destOrd="0" parTransId="{19BF5861-7F29-4807-8A0A-4752CC281703}" sibTransId="{F65B3E3C-05E7-4F72-A546-C388B31A812E}"/>
    <dgm:cxn modelId="{4C3DD701-8638-40AE-B2D2-59DBE7FEB92D}" srcId="{D37642CA-3DF9-4A6B-849F-7F5735AB27DF}" destId="{2AF22902-AED6-4ACD-A2BD-063470108013}" srcOrd="2" destOrd="0" parTransId="{191B1A0C-FF72-4F0C-9FBB-699AF4524CF7}" sibTransId="{343AE253-8AD8-4262-90F0-A1C1700BABAD}"/>
    <dgm:cxn modelId="{5141151E-6A97-4ECE-859C-14E555714D25}" type="presParOf" srcId="{4C2D18A0-6462-43D2-8145-4952BB1FDA6C}" destId="{2F2B98D7-D869-4A8E-8328-6E3BDAC7B6FF}" srcOrd="0" destOrd="0" presId="urn:microsoft.com/office/officeart/2005/8/layout/hList3"/>
    <dgm:cxn modelId="{FA85F7BD-F9E3-4B42-8216-0CB3F979DB7D}" type="presParOf" srcId="{4C2D18A0-6462-43D2-8145-4952BB1FDA6C}" destId="{EC0F5CA0-EB0D-4D08-A9BF-4795BDA7ACD4}" srcOrd="1" destOrd="0" presId="urn:microsoft.com/office/officeart/2005/8/layout/hList3"/>
    <dgm:cxn modelId="{991D0D17-5DA4-4DF8-BA7C-D9FC0BDA62B6}" type="presParOf" srcId="{EC0F5CA0-EB0D-4D08-A9BF-4795BDA7ACD4}" destId="{93241E0B-E5E6-4156-9408-D3DC87640768}" srcOrd="0" destOrd="0" presId="urn:microsoft.com/office/officeart/2005/8/layout/hList3"/>
    <dgm:cxn modelId="{06678AF3-8E08-4F75-9BBD-0B3592C61F8A}" type="presParOf" srcId="{EC0F5CA0-EB0D-4D08-A9BF-4795BDA7ACD4}" destId="{96FA25F2-A752-47D2-AF35-22986F673559}" srcOrd="1" destOrd="0" presId="urn:microsoft.com/office/officeart/2005/8/layout/hList3"/>
    <dgm:cxn modelId="{41DC8FF9-33CC-4F3D-A6FF-F004A11BE360}" type="presParOf" srcId="{EC0F5CA0-EB0D-4D08-A9BF-4795BDA7ACD4}" destId="{98D77FDB-1EFB-4032-92D4-09889AA67881}" srcOrd="2" destOrd="0" presId="urn:microsoft.com/office/officeart/2005/8/layout/hList3"/>
    <dgm:cxn modelId="{CDCD5532-1DFA-424F-920A-10CCCF1F8285}" type="presParOf" srcId="{4C2D18A0-6462-43D2-8145-4952BB1FDA6C}" destId="{305CACD8-94C0-4806-A998-07CD4261AFB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0A11151-3EB7-4D43-A44E-45B14E343C43}" type="doc">
      <dgm:prSet loTypeId="urn:microsoft.com/office/officeart/2005/8/layout/hList3" loCatId="list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ru-RU"/>
        </a:p>
      </dgm:t>
    </dgm:pt>
    <dgm:pt modelId="{D37642CA-3DF9-4A6B-849F-7F5735AB27DF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  <a:latin typeface="Arial Black" pitchFamily="34" charset="0"/>
            </a:rPr>
            <a:t>МОДУЛЬ 6</a:t>
          </a:r>
        </a:p>
      </dgm:t>
    </dgm:pt>
    <dgm:pt modelId="{7895DA71-1943-4936-9C21-3E1B16CC4B93}" type="parTrans" cxnId="{1724A629-457A-4D8E-B979-02504BC452E9}">
      <dgm:prSet/>
      <dgm:spPr/>
      <dgm:t>
        <a:bodyPr/>
        <a:lstStyle/>
        <a:p>
          <a:endParaRPr lang="ru-RU"/>
        </a:p>
      </dgm:t>
    </dgm:pt>
    <dgm:pt modelId="{1CE2FD35-AC30-4863-8380-4DFF8142DE8E}" type="sibTrans" cxnId="{1724A629-457A-4D8E-B979-02504BC452E9}">
      <dgm:prSet/>
      <dgm:spPr/>
      <dgm:t>
        <a:bodyPr/>
        <a:lstStyle/>
        <a:p>
          <a:endParaRPr lang="ru-RU"/>
        </a:p>
      </dgm:t>
    </dgm:pt>
    <dgm:pt modelId="{5FE3CECD-342D-45B3-9A0C-356C8550B0D2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</dgm:spPr>
      <dgm:t>
        <a:bodyPr vert="vert270"/>
        <a:lstStyle/>
        <a:p>
          <a:r>
            <a:rPr lang="ru-RU" sz="3300" b="1" dirty="0" smtClean="0">
              <a:solidFill>
                <a:srgbClr val="0000FF"/>
              </a:solidFill>
            </a:rPr>
            <a:t>НАИМЕНОВАНИЕ</a:t>
          </a:r>
        </a:p>
        <a:p>
          <a:r>
            <a:rPr lang="ru-RU" sz="2400" b="1" dirty="0" smtClean="0">
              <a:solidFill>
                <a:srgbClr val="FF0000"/>
              </a:solidFill>
            </a:rPr>
            <a:t>«информационный»</a:t>
          </a:r>
          <a:endParaRPr lang="ru-RU" sz="2400" b="1" dirty="0">
            <a:solidFill>
              <a:srgbClr val="FF0000"/>
            </a:solidFill>
          </a:endParaRPr>
        </a:p>
      </dgm:t>
    </dgm:pt>
    <dgm:pt modelId="{19BF5861-7F29-4807-8A0A-4752CC281703}" type="parTrans" cxnId="{86B0F4C7-8B2E-4336-820A-465CE1109D6C}">
      <dgm:prSet/>
      <dgm:spPr/>
      <dgm:t>
        <a:bodyPr/>
        <a:lstStyle/>
        <a:p>
          <a:endParaRPr lang="ru-RU"/>
        </a:p>
      </dgm:t>
    </dgm:pt>
    <dgm:pt modelId="{F65B3E3C-05E7-4F72-A546-C388B31A812E}" type="sibTrans" cxnId="{86B0F4C7-8B2E-4336-820A-465CE1109D6C}">
      <dgm:prSet/>
      <dgm:spPr/>
      <dgm:t>
        <a:bodyPr/>
        <a:lstStyle/>
        <a:p>
          <a:endParaRPr lang="ru-RU"/>
        </a:p>
      </dgm:t>
    </dgm:pt>
    <dgm:pt modelId="{8367D6F2-A839-4DBA-99D1-53F0CB7291B1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horz"/>
        <a:lstStyle/>
        <a:p>
          <a:r>
            <a:rPr lang="ru-RU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r>
            <a:rPr lang="ru-RU" sz="2400" b="1" dirty="0" smtClean="0">
              <a:solidFill>
                <a:srgbClr val="FF0000"/>
              </a:solidFill>
            </a:rPr>
            <a:t>предоставление пациенту полной и доступной пониманию информации о здоровом образе жизни, профилактике и первой помощи при простудных заболеваниях </a:t>
          </a:r>
          <a:endParaRPr lang="ru-RU" sz="2400" b="1" dirty="0">
            <a:solidFill>
              <a:srgbClr val="FF0000"/>
            </a:solidFill>
          </a:endParaRPr>
        </a:p>
      </dgm:t>
    </dgm:pt>
    <dgm:pt modelId="{D90331D2-6283-4BFB-B76D-C1F9CA7EAF03}" type="parTrans" cxnId="{76A525DA-9C8F-4C0A-BDCB-893EE3827578}">
      <dgm:prSet/>
      <dgm:spPr/>
      <dgm:t>
        <a:bodyPr/>
        <a:lstStyle/>
        <a:p>
          <a:endParaRPr lang="ru-RU"/>
        </a:p>
      </dgm:t>
    </dgm:pt>
    <dgm:pt modelId="{39A849AF-C422-4775-9841-A884D2A6176F}" type="sibTrans" cxnId="{76A525DA-9C8F-4C0A-BDCB-893EE3827578}">
      <dgm:prSet/>
      <dgm:spPr/>
      <dgm:t>
        <a:bodyPr/>
        <a:lstStyle/>
        <a:p>
          <a:endParaRPr lang="ru-RU"/>
        </a:p>
      </dgm:t>
    </dgm:pt>
    <dgm:pt modelId="{2AF22902-AED6-4ACD-A2BD-063470108013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vert270"/>
        <a:lstStyle/>
        <a:p>
          <a:r>
            <a:rPr lang="ru-RU" sz="3600" b="1" dirty="0" smtClean="0">
              <a:solidFill>
                <a:srgbClr val="0000FF"/>
              </a:solidFill>
            </a:rPr>
            <a:t>ИСПОЛНИТЕЛИ</a:t>
          </a:r>
        </a:p>
        <a:p>
          <a:r>
            <a:rPr lang="ru-RU" sz="2400" b="1" dirty="0" smtClean="0">
              <a:solidFill>
                <a:srgbClr val="FF0000"/>
              </a:solidFill>
            </a:rPr>
            <a:t>старшая медицинская сестра профильного отделения, лечащий врач, работники клуба и библиотеки</a:t>
          </a:r>
          <a:endParaRPr lang="ru-RU" sz="1600" b="1" dirty="0">
            <a:solidFill>
              <a:srgbClr val="FF0000"/>
            </a:solidFill>
          </a:endParaRPr>
        </a:p>
      </dgm:t>
    </dgm:pt>
    <dgm:pt modelId="{191B1A0C-FF72-4F0C-9FBB-699AF4524CF7}" type="parTrans" cxnId="{4C3DD701-8638-40AE-B2D2-59DBE7FEB92D}">
      <dgm:prSet/>
      <dgm:spPr/>
      <dgm:t>
        <a:bodyPr/>
        <a:lstStyle/>
        <a:p>
          <a:endParaRPr lang="ru-RU"/>
        </a:p>
      </dgm:t>
    </dgm:pt>
    <dgm:pt modelId="{343AE253-8AD8-4262-90F0-A1C1700BABAD}" type="sibTrans" cxnId="{4C3DD701-8638-40AE-B2D2-59DBE7FEB92D}">
      <dgm:prSet/>
      <dgm:spPr/>
      <dgm:t>
        <a:bodyPr/>
        <a:lstStyle/>
        <a:p>
          <a:endParaRPr lang="ru-RU"/>
        </a:p>
      </dgm:t>
    </dgm:pt>
    <dgm:pt modelId="{4C2D18A0-6462-43D2-8145-4952BB1FDA6C}" type="pres">
      <dgm:prSet presAssocID="{A0A11151-3EB7-4D43-A44E-45B14E343C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2B98D7-D869-4A8E-8328-6E3BDAC7B6FF}" type="pres">
      <dgm:prSet presAssocID="{D37642CA-3DF9-4A6B-849F-7F5735AB27DF}" presName="roof" presStyleLbl="dkBgShp" presStyleIdx="0" presStyleCnt="2" custScaleY="51048" custLinFactNeighborY="-4603"/>
      <dgm:spPr/>
      <dgm:t>
        <a:bodyPr/>
        <a:lstStyle/>
        <a:p>
          <a:endParaRPr lang="ru-RU"/>
        </a:p>
      </dgm:t>
    </dgm:pt>
    <dgm:pt modelId="{EC0F5CA0-EB0D-4D08-A9BF-4795BDA7ACD4}" type="pres">
      <dgm:prSet presAssocID="{D37642CA-3DF9-4A6B-849F-7F5735AB27DF}" presName="pillars" presStyleCnt="0"/>
      <dgm:spPr/>
    </dgm:pt>
    <dgm:pt modelId="{93241E0B-E5E6-4156-9408-D3DC87640768}" type="pres">
      <dgm:prSet presAssocID="{D37642CA-3DF9-4A6B-849F-7F5735AB27DF}" presName="pillar1" presStyleLbl="node1" presStyleIdx="0" presStyleCnt="3" custScaleX="70079" custScaleY="133317" custLinFactNeighborX="-900" custLinFactNeighborY="9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A25F2-A752-47D2-AF35-22986F673559}" type="pres">
      <dgm:prSet presAssocID="{8367D6F2-A839-4DBA-99D1-53F0CB7291B1}" presName="pillarX" presStyleLbl="node1" presStyleIdx="1" presStyleCnt="3" custScaleX="296570" custScaleY="133317" custLinFactNeighborX="301" custLinFactNeighborY="94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77FDB-1EFB-4032-92D4-09889AA67881}" type="pres">
      <dgm:prSet presAssocID="{2AF22902-AED6-4ACD-A2BD-063470108013}" presName="pillarX" presStyleLbl="node1" presStyleIdx="2" presStyleCnt="3" custScaleX="104022" custScaleY="133317" custLinFactNeighborX="88" custLinFactNeighborY="95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CACD8-94C0-4806-A998-07CD4261AFBC}" type="pres">
      <dgm:prSet presAssocID="{D37642CA-3DF9-4A6B-849F-7F5735AB27DF}" presName="base" presStyleLbl="dkBgShp" presStyleIdx="1" presStyleCnt="2" custScaleX="336" custScaleY="8371"/>
      <dgm:spPr/>
    </dgm:pt>
  </dgm:ptLst>
  <dgm:cxnLst>
    <dgm:cxn modelId="{1724A629-457A-4D8E-B979-02504BC452E9}" srcId="{A0A11151-3EB7-4D43-A44E-45B14E343C43}" destId="{D37642CA-3DF9-4A6B-849F-7F5735AB27DF}" srcOrd="0" destOrd="0" parTransId="{7895DA71-1943-4936-9C21-3E1B16CC4B93}" sibTransId="{1CE2FD35-AC30-4863-8380-4DFF8142DE8E}"/>
    <dgm:cxn modelId="{F7F2D8AD-CD08-4546-A3F9-3005BC28838E}" type="presOf" srcId="{A0A11151-3EB7-4D43-A44E-45B14E343C43}" destId="{4C2D18A0-6462-43D2-8145-4952BB1FDA6C}" srcOrd="0" destOrd="0" presId="urn:microsoft.com/office/officeart/2005/8/layout/hList3"/>
    <dgm:cxn modelId="{76A525DA-9C8F-4C0A-BDCB-893EE3827578}" srcId="{D37642CA-3DF9-4A6B-849F-7F5735AB27DF}" destId="{8367D6F2-A839-4DBA-99D1-53F0CB7291B1}" srcOrd="1" destOrd="0" parTransId="{D90331D2-6283-4BFB-B76D-C1F9CA7EAF03}" sibTransId="{39A849AF-C422-4775-9841-A884D2A6176F}"/>
    <dgm:cxn modelId="{4A58D8B2-F62C-4EDF-8832-55157D437B6A}" type="presOf" srcId="{8367D6F2-A839-4DBA-99D1-53F0CB7291B1}" destId="{96FA25F2-A752-47D2-AF35-22986F673559}" srcOrd="0" destOrd="0" presId="urn:microsoft.com/office/officeart/2005/8/layout/hList3"/>
    <dgm:cxn modelId="{43A5D333-BC06-4877-96F9-2BB442888198}" type="presOf" srcId="{2AF22902-AED6-4ACD-A2BD-063470108013}" destId="{98D77FDB-1EFB-4032-92D4-09889AA67881}" srcOrd="0" destOrd="0" presId="urn:microsoft.com/office/officeart/2005/8/layout/hList3"/>
    <dgm:cxn modelId="{E259B71A-2BEB-471E-8A28-2EF026EA68A9}" type="presOf" srcId="{5FE3CECD-342D-45B3-9A0C-356C8550B0D2}" destId="{93241E0B-E5E6-4156-9408-D3DC87640768}" srcOrd="0" destOrd="0" presId="urn:microsoft.com/office/officeart/2005/8/layout/hList3"/>
    <dgm:cxn modelId="{86B0F4C7-8B2E-4336-820A-465CE1109D6C}" srcId="{D37642CA-3DF9-4A6B-849F-7F5735AB27DF}" destId="{5FE3CECD-342D-45B3-9A0C-356C8550B0D2}" srcOrd="0" destOrd="0" parTransId="{19BF5861-7F29-4807-8A0A-4752CC281703}" sibTransId="{F65B3E3C-05E7-4F72-A546-C388B31A812E}"/>
    <dgm:cxn modelId="{4C3DD701-8638-40AE-B2D2-59DBE7FEB92D}" srcId="{D37642CA-3DF9-4A6B-849F-7F5735AB27DF}" destId="{2AF22902-AED6-4ACD-A2BD-063470108013}" srcOrd="2" destOrd="0" parTransId="{191B1A0C-FF72-4F0C-9FBB-699AF4524CF7}" sibTransId="{343AE253-8AD8-4262-90F0-A1C1700BABAD}"/>
    <dgm:cxn modelId="{B9B71AB1-CF3D-4DCC-9218-A1C3EA5DECD2}" type="presOf" srcId="{D37642CA-3DF9-4A6B-849F-7F5735AB27DF}" destId="{2F2B98D7-D869-4A8E-8328-6E3BDAC7B6FF}" srcOrd="0" destOrd="0" presId="urn:microsoft.com/office/officeart/2005/8/layout/hList3"/>
    <dgm:cxn modelId="{7E2DF70B-9AB0-41BA-95FA-CBAC887E267D}" type="presParOf" srcId="{4C2D18A0-6462-43D2-8145-4952BB1FDA6C}" destId="{2F2B98D7-D869-4A8E-8328-6E3BDAC7B6FF}" srcOrd="0" destOrd="0" presId="urn:microsoft.com/office/officeart/2005/8/layout/hList3"/>
    <dgm:cxn modelId="{82539E7A-33D7-4867-A028-5389B4A00638}" type="presParOf" srcId="{4C2D18A0-6462-43D2-8145-4952BB1FDA6C}" destId="{EC0F5CA0-EB0D-4D08-A9BF-4795BDA7ACD4}" srcOrd="1" destOrd="0" presId="urn:microsoft.com/office/officeart/2005/8/layout/hList3"/>
    <dgm:cxn modelId="{0F52FF3D-F3E7-46B2-8054-4C06B2BAA0E5}" type="presParOf" srcId="{EC0F5CA0-EB0D-4D08-A9BF-4795BDA7ACD4}" destId="{93241E0B-E5E6-4156-9408-D3DC87640768}" srcOrd="0" destOrd="0" presId="urn:microsoft.com/office/officeart/2005/8/layout/hList3"/>
    <dgm:cxn modelId="{791E6F19-C20F-4562-A8CF-DB39D1F62CC9}" type="presParOf" srcId="{EC0F5CA0-EB0D-4D08-A9BF-4795BDA7ACD4}" destId="{96FA25F2-A752-47D2-AF35-22986F673559}" srcOrd="1" destOrd="0" presId="urn:microsoft.com/office/officeart/2005/8/layout/hList3"/>
    <dgm:cxn modelId="{30CEF94D-5652-472B-A460-70C01FAF7C77}" type="presParOf" srcId="{EC0F5CA0-EB0D-4D08-A9BF-4795BDA7ACD4}" destId="{98D77FDB-1EFB-4032-92D4-09889AA67881}" srcOrd="2" destOrd="0" presId="urn:microsoft.com/office/officeart/2005/8/layout/hList3"/>
    <dgm:cxn modelId="{A070B327-4E56-40D7-ACFD-1767A6150DE9}" type="presParOf" srcId="{4C2D18A0-6462-43D2-8145-4952BB1FDA6C}" destId="{305CACD8-94C0-4806-A998-07CD4261AFB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0A11151-3EB7-4D43-A44E-45B14E343C43}" type="doc">
      <dgm:prSet loTypeId="urn:microsoft.com/office/officeart/2005/8/layout/hList3" loCatId="list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ru-RU"/>
        </a:p>
      </dgm:t>
    </dgm:pt>
    <dgm:pt modelId="{D37642CA-3DF9-4A6B-849F-7F5735AB27DF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  <a:latin typeface="Arial Black" pitchFamily="34" charset="0"/>
            </a:rPr>
            <a:t>МОДУЛЬ 7</a:t>
          </a:r>
        </a:p>
      </dgm:t>
    </dgm:pt>
    <dgm:pt modelId="{7895DA71-1943-4936-9C21-3E1B16CC4B93}" type="parTrans" cxnId="{1724A629-457A-4D8E-B979-02504BC452E9}">
      <dgm:prSet/>
      <dgm:spPr/>
      <dgm:t>
        <a:bodyPr/>
        <a:lstStyle/>
        <a:p>
          <a:endParaRPr lang="ru-RU"/>
        </a:p>
      </dgm:t>
    </dgm:pt>
    <dgm:pt modelId="{1CE2FD35-AC30-4863-8380-4DFF8142DE8E}" type="sibTrans" cxnId="{1724A629-457A-4D8E-B979-02504BC452E9}">
      <dgm:prSet/>
      <dgm:spPr/>
      <dgm:t>
        <a:bodyPr/>
        <a:lstStyle/>
        <a:p>
          <a:endParaRPr lang="ru-RU"/>
        </a:p>
      </dgm:t>
    </dgm:pt>
    <dgm:pt modelId="{5FE3CECD-342D-45B3-9A0C-356C8550B0D2}">
      <dgm:prSet phldrT="[Текст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</dgm:spPr>
      <dgm:t>
        <a:bodyPr vert="vert270"/>
        <a:lstStyle/>
        <a:p>
          <a:r>
            <a:rPr lang="ru-RU" sz="3300" b="1" dirty="0" smtClean="0">
              <a:solidFill>
                <a:srgbClr val="0000FF"/>
              </a:solidFill>
            </a:rPr>
            <a:t>НАИМЕНОВАНИЕ</a:t>
          </a:r>
        </a:p>
        <a:p>
          <a:r>
            <a:rPr lang="ru-RU" sz="2400" b="1" dirty="0" smtClean="0">
              <a:solidFill>
                <a:srgbClr val="FF0000"/>
              </a:solidFill>
            </a:rPr>
            <a:t>«физиотерапевтический»</a:t>
          </a:r>
          <a:endParaRPr lang="ru-RU" sz="2400" b="1" dirty="0">
            <a:solidFill>
              <a:srgbClr val="FF0000"/>
            </a:solidFill>
          </a:endParaRPr>
        </a:p>
      </dgm:t>
    </dgm:pt>
    <dgm:pt modelId="{19BF5861-7F29-4807-8A0A-4752CC281703}" type="parTrans" cxnId="{86B0F4C7-8B2E-4336-820A-465CE1109D6C}">
      <dgm:prSet/>
      <dgm:spPr/>
      <dgm:t>
        <a:bodyPr/>
        <a:lstStyle/>
        <a:p>
          <a:endParaRPr lang="ru-RU"/>
        </a:p>
      </dgm:t>
    </dgm:pt>
    <dgm:pt modelId="{F65B3E3C-05E7-4F72-A546-C388B31A812E}" type="sibTrans" cxnId="{86B0F4C7-8B2E-4336-820A-465CE1109D6C}">
      <dgm:prSet/>
      <dgm:spPr/>
      <dgm:t>
        <a:bodyPr/>
        <a:lstStyle/>
        <a:p>
          <a:endParaRPr lang="ru-RU"/>
        </a:p>
      </dgm:t>
    </dgm:pt>
    <dgm:pt modelId="{8367D6F2-A839-4DBA-99D1-53F0CB7291B1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horz"/>
        <a:lstStyle/>
        <a:p>
          <a:r>
            <a:rPr lang="ru-RU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r>
            <a:rPr lang="ru-RU" sz="2400" b="1" dirty="0" err="1" smtClean="0">
              <a:solidFill>
                <a:srgbClr val="FF0000"/>
              </a:solidFill>
            </a:rPr>
            <a:t>немедикаментозная</a:t>
          </a:r>
          <a:r>
            <a:rPr lang="ru-RU" sz="2400" b="1" dirty="0" smtClean="0">
              <a:solidFill>
                <a:srgbClr val="FF0000"/>
              </a:solidFill>
            </a:rPr>
            <a:t> коррекция физиологических нарушений, активация эндогенных протекторных систем организма, создание оптимального фона для восстановления физической работоспособности</a:t>
          </a:r>
          <a:endParaRPr lang="ru-RU" sz="2400" b="1" dirty="0">
            <a:solidFill>
              <a:srgbClr val="FF0000"/>
            </a:solidFill>
          </a:endParaRPr>
        </a:p>
      </dgm:t>
    </dgm:pt>
    <dgm:pt modelId="{D90331D2-6283-4BFB-B76D-C1F9CA7EAF03}" type="parTrans" cxnId="{76A525DA-9C8F-4C0A-BDCB-893EE3827578}">
      <dgm:prSet/>
      <dgm:spPr/>
      <dgm:t>
        <a:bodyPr/>
        <a:lstStyle/>
        <a:p>
          <a:endParaRPr lang="ru-RU"/>
        </a:p>
      </dgm:t>
    </dgm:pt>
    <dgm:pt modelId="{39A849AF-C422-4775-9841-A884D2A6176F}" type="sibTrans" cxnId="{76A525DA-9C8F-4C0A-BDCB-893EE3827578}">
      <dgm:prSet/>
      <dgm:spPr/>
      <dgm:t>
        <a:bodyPr/>
        <a:lstStyle/>
        <a:p>
          <a:endParaRPr lang="ru-RU"/>
        </a:p>
      </dgm:t>
    </dgm:pt>
    <dgm:pt modelId="{2AF22902-AED6-4ACD-A2BD-063470108013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</dgm:spPr>
      <dgm:t>
        <a:bodyPr vert="vert270"/>
        <a:lstStyle/>
        <a:p>
          <a:r>
            <a:rPr lang="ru-RU" sz="3600" b="1" dirty="0" smtClean="0">
              <a:solidFill>
                <a:srgbClr val="0000FF"/>
              </a:solidFill>
            </a:rPr>
            <a:t>ИСПОЛНИТЕЛИ</a:t>
          </a:r>
        </a:p>
        <a:p>
          <a:r>
            <a:rPr lang="ru-RU" sz="2400" b="1" dirty="0" smtClean="0">
              <a:solidFill>
                <a:srgbClr val="FF0000"/>
              </a:solidFill>
            </a:rPr>
            <a:t>специалисты физиотерапевтического отделения</a:t>
          </a:r>
          <a:endParaRPr lang="ru-RU" sz="2400" b="1" dirty="0">
            <a:solidFill>
              <a:srgbClr val="FF0000"/>
            </a:solidFill>
          </a:endParaRPr>
        </a:p>
      </dgm:t>
    </dgm:pt>
    <dgm:pt modelId="{191B1A0C-FF72-4F0C-9FBB-699AF4524CF7}" type="parTrans" cxnId="{4C3DD701-8638-40AE-B2D2-59DBE7FEB92D}">
      <dgm:prSet/>
      <dgm:spPr/>
      <dgm:t>
        <a:bodyPr/>
        <a:lstStyle/>
        <a:p>
          <a:endParaRPr lang="ru-RU"/>
        </a:p>
      </dgm:t>
    </dgm:pt>
    <dgm:pt modelId="{343AE253-8AD8-4262-90F0-A1C1700BABAD}" type="sibTrans" cxnId="{4C3DD701-8638-40AE-B2D2-59DBE7FEB92D}">
      <dgm:prSet/>
      <dgm:spPr/>
      <dgm:t>
        <a:bodyPr/>
        <a:lstStyle/>
        <a:p>
          <a:endParaRPr lang="ru-RU"/>
        </a:p>
      </dgm:t>
    </dgm:pt>
    <dgm:pt modelId="{4C2D18A0-6462-43D2-8145-4952BB1FDA6C}" type="pres">
      <dgm:prSet presAssocID="{A0A11151-3EB7-4D43-A44E-45B14E343C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2B98D7-D869-4A8E-8328-6E3BDAC7B6FF}" type="pres">
      <dgm:prSet presAssocID="{D37642CA-3DF9-4A6B-849F-7F5735AB27DF}" presName="roof" presStyleLbl="dkBgShp" presStyleIdx="0" presStyleCnt="2" custScaleY="49315" custLinFactNeighborY="-4639"/>
      <dgm:spPr/>
      <dgm:t>
        <a:bodyPr/>
        <a:lstStyle/>
        <a:p>
          <a:endParaRPr lang="ru-RU"/>
        </a:p>
      </dgm:t>
    </dgm:pt>
    <dgm:pt modelId="{EC0F5CA0-EB0D-4D08-A9BF-4795BDA7ACD4}" type="pres">
      <dgm:prSet presAssocID="{D37642CA-3DF9-4A6B-849F-7F5735AB27DF}" presName="pillars" presStyleCnt="0"/>
      <dgm:spPr/>
    </dgm:pt>
    <dgm:pt modelId="{93241E0B-E5E6-4156-9408-D3DC87640768}" type="pres">
      <dgm:prSet presAssocID="{D37642CA-3DF9-4A6B-849F-7F5735AB27DF}" presName="pillar1" presStyleLbl="node1" presStyleIdx="0" presStyleCnt="3" custScaleX="70079" custScaleY="133317" custLinFactNeighborX="-61" custLinFactNeighborY="44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A25F2-A752-47D2-AF35-22986F673559}" type="pres">
      <dgm:prSet presAssocID="{8367D6F2-A839-4DBA-99D1-53F0CB7291B1}" presName="pillarX" presStyleLbl="node1" presStyleIdx="1" presStyleCnt="3" custScaleX="170558" custScaleY="133296" custLinFactNeighborX="-924" custLinFactNeighborY="49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77FDB-1EFB-4032-92D4-09889AA67881}" type="pres">
      <dgm:prSet presAssocID="{2AF22902-AED6-4ACD-A2BD-063470108013}" presName="pillarX" presStyleLbl="node1" presStyleIdx="2" presStyleCnt="3" custScaleX="104022" custScaleY="133391" custLinFactNeighborX="61" custLinFactNeighborY="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CACD8-94C0-4806-A998-07CD4261AFBC}" type="pres">
      <dgm:prSet presAssocID="{D37642CA-3DF9-4A6B-849F-7F5735AB27DF}" presName="base" presStyleLbl="dkBgShp" presStyleIdx="1" presStyleCnt="2" custLinFactY="-200000" custLinFactNeighborX="-2395" custLinFactNeighborY="-218355"/>
      <dgm:spPr>
        <a:noFill/>
      </dgm:spPr>
      <dgm:t>
        <a:bodyPr/>
        <a:lstStyle/>
        <a:p>
          <a:endParaRPr lang="ru-RU"/>
        </a:p>
      </dgm:t>
    </dgm:pt>
  </dgm:ptLst>
  <dgm:cxnLst>
    <dgm:cxn modelId="{2AB8D6D9-F277-441F-B856-9C2D71585C7A}" type="presOf" srcId="{8367D6F2-A839-4DBA-99D1-53F0CB7291B1}" destId="{96FA25F2-A752-47D2-AF35-22986F673559}" srcOrd="0" destOrd="0" presId="urn:microsoft.com/office/officeart/2005/8/layout/hList3"/>
    <dgm:cxn modelId="{0A6956DF-795F-4DAF-8FFA-550153DA0D90}" type="presOf" srcId="{D37642CA-3DF9-4A6B-849F-7F5735AB27DF}" destId="{2F2B98D7-D869-4A8E-8328-6E3BDAC7B6FF}" srcOrd="0" destOrd="0" presId="urn:microsoft.com/office/officeart/2005/8/layout/hList3"/>
    <dgm:cxn modelId="{3127D5A5-B671-4ED2-BBE5-15C836A7F4FD}" type="presOf" srcId="{A0A11151-3EB7-4D43-A44E-45B14E343C43}" destId="{4C2D18A0-6462-43D2-8145-4952BB1FDA6C}" srcOrd="0" destOrd="0" presId="urn:microsoft.com/office/officeart/2005/8/layout/hList3"/>
    <dgm:cxn modelId="{9BDBA0F1-BDC5-4115-B5BD-7AEDDAA65625}" type="presOf" srcId="{5FE3CECD-342D-45B3-9A0C-356C8550B0D2}" destId="{93241E0B-E5E6-4156-9408-D3DC87640768}" srcOrd="0" destOrd="0" presId="urn:microsoft.com/office/officeart/2005/8/layout/hList3"/>
    <dgm:cxn modelId="{1724A629-457A-4D8E-B979-02504BC452E9}" srcId="{A0A11151-3EB7-4D43-A44E-45B14E343C43}" destId="{D37642CA-3DF9-4A6B-849F-7F5735AB27DF}" srcOrd="0" destOrd="0" parTransId="{7895DA71-1943-4936-9C21-3E1B16CC4B93}" sibTransId="{1CE2FD35-AC30-4863-8380-4DFF8142DE8E}"/>
    <dgm:cxn modelId="{76A525DA-9C8F-4C0A-BDCB-893EE3827578}" srcId="{D37642CA-3DF9-4A6B-849F-7F5735AB27DF}" destId="{8367D6F2-A839-4DBA-99D1-53F0CB7291B1}" srcOrd="1" destOrd="0" parTransId="{D90331D2-6283-4BFB-B76D-C1F9CA7EAF03}" sibTransId="{39A849AF-C422-4775-9841-A884D2A6176F}"/>
    <dgm:cxn modelId="{BF1E02F8-B066-4564-8B36-A395AE3E8413}" type="presOf" srcId="{2AF22902-AED6-4ACD-A2BD-063470108013}" destId="{98D77FDB-1EFB-4032-92D4-09889AA67881}" srcOrd="0" destOrd="0" presId="urn:microsoft.com/office/officeart/2005/8/layout/hList3"/>
    <dgm:cxn modelId="{86B0F4C7-8B2E-4336-820A-465CE1109D6C}" srcId="{D37642CA-3DF9-4A6B-849F-7F5735AB27DF}" destId="{5FE3CECD-342D-45B3-9A0C-356C8550B0D2}" srcOrd="0" destOrd="0" parTransId="{19BF5861-7F29-4807-8A0A-4752CC281703}" sibTransId="{F65B3E3C-05E7-4F72-A546-C388B31A812E}"/>
    <dgm:cxn modelId="{4C3DD701-8638-40AE-B2D2-59DBE7FEB92D}" srcId="{D37642CA-3DF9-4A6B-849F-7F5735AB27DF}" destId="{2AF22902-AED6-4ACD-A2BD-063470108013}" srcOrd="2" destOrd="0" parTransId="{191B1A0C-FF72-4F0C-9FBB-699AF4524CF7}" sibTransId="{343AE253-8AD8-4262-90F0-A1C1700BABAD}"/>
    <dgm:cxn modelId="{7E3DB590-F7EE-4871-A6B0-63020EA9FCEE}" type="presParOf" srcId="{4C2D18A0-6462-43D2-8145-4952BB1FDA6C}" destId="{2F2B98D7-D869-4A8E-8328-6E3BDAC7B6FF}" srcOrd="0" destOrd="0" presId="urn:microsoft.com/office/officeart/2005/8/layout/hList3"/>
    <dgm:cxn modelId="{D13A821B-DA64-4B56-A605-037FF3B79729}" type="presParOf" srcId="{4C2D18A0-6462-43D2-8145-4952BB1FDA6C}" destId="{EC0F5CA0-EB0D-4D08-A9BF-4795BDA7ACD4}" srcOrd="1" destOrd="0" presId="urn:microsoft.com/office/officeart/2005/8/layout/hList3"/>
    <dgm:cxn modelId="{15AE48B2-19D1-4D07-8AC9-7088E1602F10}" type="presParOf" srcId="{EC0F5CA0-EB0D-4D08-A9BF-4795BDA7ACD4}" destId="{93241E0B-E5E6-4156-9408-D3DC87640768}" srcOrd="0" destOrd="0" presId="urn:microsoft.com/office/officeart/2005/8/layout/hList3"/>
    <dgm:cxn modelId="{4FEB2BE1-2216-4E58-9141-E79CE9256ACC}" type="presParOf" srcId="{EC0F5CA0-EB0D-4D08-A9BF-4795BDA7ACD4}" destId="{96FA25F2-A752-47D2-AF35-22986F673559}" srcOrd="1" destOrd="0" presId="urn:microsoft.com/office/officeart/2005/8/layout/hList3"/>
    <dgm:cxn modelId="{89E0A155-A7E2-44EC-931F-217AC40ABB83}" type="presParOf" srcId="{EC0F5CA0-EB0D-4D08-A9BF-4795BDA7ACD4}" destId="{98D77FDB-1EFB-4032-92D4-09889AA67881}" srcOrd="2" destOrd="0" presId="urn:microsoft.com/office/officeart/2005/8/layout/hList3"/>
    <dgm:cxn modelId="{E0DB7511-12DB-45FC-8A4F-DD75C5C84EE8}" type="presParOf" srcId="{4C2D18A0-6462-43D2-8145-4952BB1FDA6C}" destId="{305CACD8-94C0-4806-A998-07CD4261AFB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467DC0-99C6-4B19-889F-92FAD583685F}">
      <dsp:nvSpPr>
        <dsp:cNvPr id="0" name=""/>
        <dsp:cNvSpPr/>
      </dsp:nvSpPr>
      <dsp:spPr>
        <a:xfrm>
          <a:off x="3141" y="2201096"/>
          <a:ext cx="2557364" cy="1098533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bg1"/>
            </a:gs>
            <a:gs pos="30000">
              <a:srgbClr val="00B0F0"/>
            </a:gs>
            <a:gs pos="64999">
              <a:srgbClr val="66FFFF"/>
            </a:gs>
            <a:gs pos="89999">
              <a:srgbClr val="CCECFF"/>
            </a:gs>
            <a:gs pos="100000">
              <a:srgbClr val="CCCCFF"/>
            </a:gs>
          </a:gsLst>
          <a:lin ang="5400000" scaled="1"/>
          <a:tileRect/>
        </a:gradFill>
        <a:ln w="76200" cap="flat" cmpd="thickThin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FF0000"/>
              </a:solidFill>
              <a:latin typeface="Arial Black" pitchFamily="34" charset="0"/>
            </a:rPr>
            <a:t>МОДУЛЬ </a:t>
          </a:r>
          <a:endParaRPr lang="ru-RU" sz="2800" kern="1200" dirty="0">
            <a:solidFill>
              <a:srgbClr val="FF0000"/>
            </a:solidFill>
            <a:latin typeface="Arial Black" pitchFamily="34" charset="0"/>
          </a:endParaRPr>
        </a:p>
      </dsp:txBody>
      <dsp:txXfrm>
        <a:off x="35316" y="2233271"/>
        <a:ext cx="2493014" cy="1034183"/>
      </dsp:txXfrm>
    </dsp:sp>
    <dsp:sp modelId="{178A28B2-4B04-459A-924D-F436BC813438}">
      <dsp:nvSpPr>
        <dsp:cNvPr id="0" name=""/>
        <dsp:cNvSpPr/>
      </dsp:nvSpPr>
      <dsp:spPr>
        <a:xfrm rot="18289469">
          <a:off x="2230455" y="2100732"/>
          <a:ext cx="1538927" cy="35947"/>
        </a:xfrm>
        <a:custGeom>
          <a:avLst/>
          <a:gdLst/>
          <a:ahLst/>
          <a:cxnLst/>
          <a:rect l="0" t="0" r="0" b="0"/>
          <a:pathLst>
            <a:path>
              <a:moveTo>
                <a:pt x="0" y="17973"/>
              </a:moveTo>
              <a:lnTo>
                <a:pt x="1538927" y="1797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961446" y="2080232"/>
        <a:ext cx="76946" cy="76946"/>
      </dsp:txXfrm>
    </dsp:sp>
    <dsp:sp modelId="{7E8F6BCC-4E3C-4D99-B3D6-3D6C453E3D5D}">
      <dsp:nvSpPr>
        <dsp:cNvPr id="0" name=""/>
        <dsp:cNvSpPr/>
      </dsp:nvSpPr>
      <dsp:spPr>
        <a:xfrm>
          <a:off x="3439332" y="937782"/>
          <a:ext cx="2197067" cy="1098533"/>
        </a:xfrm>
        <a:prstGeom prst="roundRect">
          <a:avLst>
            <a:gd name="adj" fmla="val 10000"/>
          </a:avLst>
        </a:prstGeom>
        <a:gradFill rotWithShape="0">
          <a:gsLst>
            <a:gs pos="3000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4200000" scaled="0"/>
        </a:gradFill>
        <a:ln w="76200" cap="flat" cmpd="dbl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baseline="0" dirty="0" smtClean="0">
              <a:solidFill>
                <a:srgbClr val="00CC00"/>
              </a:solidFill>
              <a:latin typeface="Arial Black" pitchFamily="34" charset="0"/>
            </a:rPr>
            <a:t>БЛОК 1</a:t>
          </a:r>
          <a:endParaRPr lang="ru-RU" sz="3200" kern="1200" baseline="0" dirty="0">
            <a:solidFill>
              <a:srgbClr val="00CC00"/>
            </a:solidFill>
            <a:latin typeface="Arial Black" pitchFamily="34" charset="0"/>
          </a:endParaRPr>
        </a:p>
      </dsp:txBody>
      <dsp:txXfrm>
        <a:off x="3471507" y="969957"/>
        <a:ext cx="2132717" cy="1034183"/>
      </dsp:txXfrm>
    </dsp:sp>
    <dsp:sp modelId="{113A61B4-9057-499A-B055-2A5AD169436D}">
      <dsp:nvSpPr>
        <dsp:cNvPr id="0" name=""/>
        <dsp:cNvSpPr/>
      </dsp:nvSpPr>
      <dsp:spPr>
        <a:xfrm rot="19457599">
          <a:off x="5534674" y="1153247"/>
          <a:ext cx="1082278" cy="35947"/>
        </a:xfrm>
        <a:custGeom>
          <a:avLst/>
          <a:gdLst/>
          <a:ahLst/>
          <a:cxnLst/>
          <a:rect l="0" t="0" r="0" b="0"/>
          <a:pathLst>
            <a:path>
              <a:moveTo>
                <a:pt x="0" y="17973"/>
              </a:moveTo>
              <a:lnTo>
                <a:pt x="1082278" y="179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048756" y="1144163"/>
        <a:ext cx="54113" cy="54113"/>
      </dsp:txXfrm>
    </dsp:sp>
    <dsp:sp modelId="{29ABC28B-2B89-4842-BD87-C221503459AF}">
      <dsp:nvSpPr>
        <dsp:cNvPr id="0" name=""/>
        <dsp:cNvSpPr/>
      </dsp:nvSpPr>
      <dsp:spPr>
        <a:xfrm>
          <a:off x="6515227" y="306125"/>
          <a:ext cx="2197067" cy="1098533"/>
        </a:xfrm>
        <a:prstGeom prst="roundRect">
          <a:avLst>
            <a:gd name="adj" fmla="val 10000"/>
          </a:avLst>
        </a:pr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508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Методика «</a:t>
          </a:r>
          <a:r>
            <a:rPr lang="ru-RU" sz="2800" kern="1200" dirty="0" smtClean="0">
              <a:solidFill>
                <a:srgbClr val="FF0000"/>
              </a:solidFill>
              <a:latin typeface="Arial Black" pitchFamily="34" charset="0"/>
            </a:rPr>
            <a:t>а</a:t>
          </a: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»</a:t>
          </a:r>
          <a:endParaRPr lang="ru-RU" sz="2800" kern="1200" dirty="0">
            <a:solidFill>
              <a:srgbClr val="0000FF"/>
            </a:solidFill>
            <a:latin typeface="Arial Black" pitchFamily="34" charset="0"/>
          </a:endParaRPr>
        </a:p>
      </dsp:txBody>
      <dsp:txXfrm>
        <a:off x="6547402" y="338300"/>
        <a:ext cx="2132717" cy="1034183"/>
      </dsp:txXfrm>
    </dsp:sp>
    <dsp:sp modelId="{43A0D90F-D970-48ED-A9C6-F2C0435F6589}">
      <dsp:nvSpPr>
        <dsp:cNvPr id="0" name=""/>
        <dsp:cNvSpPr/>
      </dsp:nvSpPr>
      <dsp:spPr>
        <a:xfrm rot="2142401">
          <a:off x="5534674" y="1784904"/>
          <a:ext cx="1082278" cy="35947"/>
        </a:xfrm>
        <a:custGeom>
          <a:avLst/>
          <a:gdLst/>
          <a:ahLst/>
          <a:cxnLst/>
          <a:rect l="0" t="0" r="0" b="0"/>
          <a:pathLst>
            <a:path>
              <a:moveTo>
                <a:pt x="0" y="17973"/>
              </a:moveTo>
              <a:lnTo>
                <a:pt x="1082278" y="179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048756" y="1775820"/>
        <a:ext cx="54113" cy="54113"/>
      </dsp:txXfrm>
    </dsp:sp>
    <dsp:sp modelId="{99E7DD55-FFA9-4113-A48A-34CDE258D7B0}">
      <dsp:nvSpPr>
        <dsp:cNvPr id="0" name=""/>
        <dsp:cNvSpPr/>
      </dsp:nvSpPr>
      <dsp:spPr>
        <a:xfrm>
          <a:off x="6515227" y="1569439"/>
          <a:ext cx="2197067" cy="109853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508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Методика «</a:t>
          </a:r>
          <a:r>
            <a:rPr lang="ru-RU" sz="2800" kern="1200" dirty="0" smtClean="0">
              <a:solidFill>
                <a:srgbClr val="FF0000"/>
              </a:solidFill>
              <a:latin typeface="Arial Black" pitchFamily="34" charset="0"/>
            </a:rPr>
            <a:t>б</a:t>
          </a: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»</a:t>
          </a:r>
          <a:endParaRPr lang="ru-RU" sz="2800" kern="1200" dirty="0">
            <a:solidFill>
              <a:srgbClr val="0000FF"/>
            </a:solidFill>
            <a:latin typeface="Arial Black" pitchFamily="34" charset="0"/>
          </a:endParaRPr>
        </a:p>
      </dsp:txBody>
      <dsp:txXfrm>
        <a:off x="6547402" y="1601614"/>
        <a:ext cx="2132717" cy="1034183"/>
      </dsp:txXfrm>
    </dsp:sp>
    <dsp:sp modelId="{63BE4BA5-B342-47DD-A036-5E8901E115BC}">
      <dsp:nvSpPr>
        <dsp:cNvPr id="0" name=""/>
        <dsp:cNvSpPr/>
      </dsp:nvSpPr>
      <dsp:spPr>
        <a:xfrm rot="3310531">
          <a:off x="2230455" y="3364046"/>
          <a:ext cx="1538927" cy="35947"/>
        </a:xfrm>
        <a:custGeom>
          <a:avLst/>
          <a:gdLst/>
          <a:ahLst/>
          <a:cxnLst/>
          <a:rect l="0" t="0" r="0" b="0"/>
          <a:pathLst>
            <a:path>
              <a:moveTo>
                <a:pt x="0" y="17973"/>
              </a:moveTo>
              <a:lnTo>
                <a:pt x="1538927" y="1797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961446" y="3343546"/>
        <a:ext cx="76946" cy="76946"/>
      </dsp:txXfrm>
    </dsp:sp>
    <dsp:sp modelId="{BCA8DD2B-DA4E-45FD-9B67-1EC2AD0B26A2}">
      <dsp:nvSpPr>
        <dsp:cNvPr id="0" name=""/>
        <dsp:cNvSpPr/>
      </dsp:nvSpPr>
      <dsp:spPr>
        <a:xfrm>
          <a:off x="3439332" y="3464409"/>
          <a:ext cx="2197067" cy="1098533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4200000" scaled="0"/>
        </a:gradFill>
        <a:ln w="76200" cap="flat" cmpd="dbl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>
              <a:solidFill>
                <a:srgbClr val="00CC00"/>
              </a:solidFill>
              <a:latin typeface="Arial Black" pitchFamily="34" charset="0"/>
            </a:rPr>
            <a:t>БЛОК 2</a:t>
          </a:r>
          <a:endParaRPr lang="ru-RU" sz="3900" kern="1200" dirty="0">
            <a:solidFill>
              <a:srgbClr val="00CC00"/>
            </a:solidFill>
            <a:latin typeface="Arial Black" pitchFamily="34" charset="0"/>
          </a:endParaRPr>
        </a:p>
      </dsp:txBody>
      <dsp:txXfrm>
        <a:off x="3471507" y="3496584"/>
        <a:ext cx="2132717" cy="1034183"/>
      </dsp:txXfrm>
    </dsp:sp>
    <dsp:sp modelId="{1E08D720-B7AC-4DEB-9823-0D5BE0A09E36}">
      <dsp:nvSpPr>
        <dsp:cNvPr id="0" name=""/>
        <dsp:cNvSpPr/>
      </dsp:nvSpPr>
      <dsp:spPr>
        <a:xfrm rot="19457599">
          <a:off x="5534674" y="3679874"/>
          <a:ext cx="1082278" cy="35947"/>
        </a:xfrm>
        <a:custGeom>
          <a:avLst/>
          <a:gdLst/>
          <a:ahLst/>
          <a:cxnLst/>
          <a:rect l="0" t="0" r="0" b="0"/>
          <a:pathLst>
            <a:path>
              <a:moveTo>
                <a:pt x="0" y="17973"/>
              </a:moveTo>
              <a:lnTo>
                <a:pt x="1082278" y="179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048756" y="3670791"/>
        <a:ext cx="54113" cy="54113"/>
      </dsp:txXfrm>
    </dsp:sp>
    <dsp:sp modelId="{2142A3DF-CFD0-4D22-8BD5-ADDD8BFAD72E}">
      <dsp:nvSpPr>
        <dsp:cNvPr id="0" name=""/>
        <dsp:cNvSpPr/>
      </dsp:nvSpPr>
      <dsp:spPr>
        <a:xfrm>
          <a:off x="6515227" y="2832753"/>
          <a:ext cx="2197067" cy="109853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508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Методика «</a:t>
          </a:r>
          <a:r>
            <a:rPr lang="ru-RU" sz="2800" kern="1200" dirty="0" smtClean="0">
              <a:solidFill>
                <a:srgbClr val="FF0000"/>
              </a:solidFill>
              <a:latin typeface="Arial Black" pitchFamily="34" charset="0"/>
            </a:rPr>
            <a:t>а</a:t>
          </a: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»</a:t>
          </a:r>
          <a:endParaRPr lang="ru-RU" sz="2800" kern="1200" dirty="0">
            <a:solidFill>
              <a:srgbClr val="0000FF"/>
            </a:solidFill>
            <a:latin typeface="Arial Black" pitchFamily="34" charset="0"/>
          </a:endParaRPr>
        </a:p>
      </dsp:txBody>
      <dsp:txXfrm>
        <a:off x="6547402" y="2864928"/>
        <a:ext cx="2132717" cy="1034183"/>
      </dsp:txXfrm>
    </dsp:sp>
    <dsp:sp modelId="{0592D651-37ED-45CC-A49F-484057700046}">
      <dsp:nvSpPr>
        <dsp:cNvPr id="0" name=""/>
        <dsp:cNvSpPr/>
      </dsp:nvSpPr>
      <dsp:spPr>
        <a:xfrm rot="2142401">
          <a:off x="5534674" y="4311531"/>
          <a:ext cx="1082278" cy="35947"/>
        </a:xfrm>
        <a:custGeom>
          <a:avLst/>
          <a:gdLst/>
          <a:ahLst/>
          <a:cxnLst/>
          <a:rect l="0" t="0" r="0" b="0"/>
          <a:pathLst>
            <a:path>
              <a:moveTo>
                <a:pt x="0" y="17973"/>
              </a:moveTo>
              <a:lnTo>
                <a:pt x="1082278" y="179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048756" y="4302448"/>
        <a:ext cx="54113" cy="54113"/>
      </dsp:txXfrm>
    </dsp:sp>
    <dsp:sp modelId="{99A3CA66-33D6-4D17-8574-731A636D7337}">
      <dsp:nvSpPr>
        <dsp:cNvPr id="0" name=""/>
        <dsp:cNvSpPr/>
      </dsp:nvSpPr>
      <dsp:spPr>
        <a:xfrm>
          <a:off x="6515227" y="4096066"/>
          <a:ext cx="2197067" cy="109853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508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Методика «</a:t>
          </a:r>
          <a:r>
            <a:rPr lang="ru-RU" sz="2800" kern="1200" dirty="0" smtClean="0">
              <a:solidFill>
                <a:srgbClr val="FF0000"/>
              </a:solidFill>
              <a:latin typeface="Arial Black" pitchFamily="34" charset="0"/>
            </a:rPr>
            <a:t>б</a:t>
          </a: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»</a:t>
          </a:r>
          <a:endParaRPr lang="ru-RU" sz="2800" kern="1200" dirty="0">
            <a:solidFill>
              <a:srgbClr val="0000FF"/>
            </a:solidFill>
            <a:latin typeface="Arial Black" pitchFamily="34" charset="0"/>
          </a:endParaRPr>
        </a:p>
      </dsp:txBody>
      <dsp:txXfrm>
        <a:off x="6547402" y="4128241"/>
        <a:ext cx="2132717" cy="10341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B98D7-D869-4A8E-8328-6E3BDAC7B6FF}">
      <dsp:nvSpPr>
        <dsp:cNvPr id="0" name=""/>
        <dsp:cNvSpPr/>
      </dsp:nvSpPr>
      <dsp:spPr>
        <a:xfrm>
          <a:off x="0" y="0"/>
          <a:ext cx="9036496" cy="1635244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  <a:latin typeface="Arial Black" pitchFamily="34" charset="0"/>
            </a:rPr>
            <a:t>МОДУЛЬ 1</a:t>
          </a:r>
        </a:p>
      </dsp:txBody>
      <dsp:txXfrm>
        <a:off x="0" y="0"/>
        <a:ext cx="9036496" cy="1635244"/>
      </dsp:txXfrm>
    </dsp:sp>
    <dsp:sp modelId="{93241E0B-E5E6-4156-9408-D3DC87640768}">
      <dsp:nvSpPr>
        <dsp:cNvPr id="0" name=""/>
        <dsp:cNvSpPr/>
      </dsp:nvSpPr>
      <dsp:spPr>
        <a:xfrm>
          <a:off x="2862" y="1577031"/>
          <a:ext cx="1798232" cy="4975701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solidFill>
                <a:srgbClr val="0000FF"/>
              </a:solidFill>
            </a:rPr>
            <a:t>НАИМЕНОВАНИЕ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FF0000"/>
              </a:solidFill>
            </a:rPr>
            <a:t>«ЛАБОРАТОРНО-ФУНКЦИОНАЛЬНЫЕ ИССЛЕДОВАНИЯ»</a:t>
          </a:r>
          <a:endParaRPr lang="ru-RU" sz="2000" b="1" kern="1200" dirty="0">
            <a:solidFill>
              <a:srgbClr val="FF0000"/>
            </a:solidFill>
          </a:endParaRPr>
        </a:p>
      </dsp:txBody>
      <dsp:txXfrm>
        <a:off x="2862" y="1577031"/>
        <a:ext cx="1798232" cy="4975701"/>
      </dsp:txXfrm>
    </dsp:sp>
    <dsp:sp modelId="{96FA25F2-A752-47D2-AF35-22986F673559}">
      <dsp:nvSpPr>
        <dsp:cNvPr id="0" name=""/>
        <dsp:cNvSpPr/>
      </dsp:nvSpPr>
      <dsp:spPr>
        <a:xfrm>
          <a:off x="1801094" y="1566294"/>
          <a:ext cx="4108051" cy="4997176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solidFill>
                <a:srgbClr val="FF0000"/>
              </a:solidFill>
            </a:rPr>
            <a:t>реабилитационно-экспертная</a:t>
          </a:r>
          <a:r>
            <a:rPr lang="ru-RU" sz="2800" b="1" kern="1200" dirty="0" smtClean="0">
              <a:solidFill>
                <a:srgbClr val="FF0000"/>
              </a:solidFill>
            </a:rPr>
            <a:t> оценка пациента</a:t>
          </a:r>
          <a:endParaRPr lang="ru-RU" sz="2800" b="1" kern="1200" dirty="0">
            <a:solidFill>
              <a:srgbClr val="FF0000"/>
            </a:solidFill>
          </a:endParaRPr>
        </a:p>
      </dsp:txBody>
      <dsp:txXfrm>
        <a:off x="1801094" y="1566294"/>
        <a:ext cx="4108051" cy="4997176"/>
      </dsp:txXfrm>
    </dsp:sp>
    <dsp:sp modelId="{98D77FDB-1EFB-4032-92D4-09889AA67881}">
      <dsp:nvSpPr>
        <dsp:cNvPr id="0" name=""/>
        <dsp:cNvSpPr/>
      </dsp:nvSpPr>
      <dsp:spPr>
        <a:xfrm>
          <a:off x="5909146" y="1577031"/>
          <a:ext cx="3124487" cy="4975701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00FF"/>
              </a:solidFill>
            </a:rPr>
            <a:t>ИСПОЛНИТЕЛИ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специалисты лабораторного, рентгенологического, пульмонологического отделений, ОФД, отделения ЛФК.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5909146" y="1577031"/>
        <a:ext cx="3124487" cy="4975701"/>
      </dsp:txXfrm>
    </dsp:sp>
    <dsp:sp modelId="{305CACD8-94C0-4806-A998-07CD4261AFBC}">
      <dsp:nvSpPr>
        <dsp:cNvPr id="0" name=""/>
        <dsp:cNvSpPr/>
      </dsp:nvSpPr>
      <dsp:spPr>
        <a:xfrm>
          <a:off x="0" y="6597995"/>
          <a:ext cx="9036496" cy="644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B98D7-D869-4A8E-8328-6E3BDAC7B6FF}">
      <dsp:nvSpPr>
        <dsp:cNvPr id="0" name=""/>
        <dsp:cNvSpPr/>
      </dsp:nvSpPr>
      <dsp:spPr>
        <a:xfrm>
          <a:off x="0" y="72006"/>
          <a:ext cx="9144000" cy="1450922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  <a:latin typeface="Arial Black" pitchFamily="34" charset="0"/>
            </a:rPr>
            <a:t>МОДУЛЬ 2</a:t>
          </a:r>
        </a:p>
      </dsp:txBody>
      <dsp:txXfrm>
        <a:off x="0" y="72006"/>
        <a:ext cx="9144000" cy="1450922"/>
      </dsp:txXfrm>
    </dsp:sp>
    <dsp:sp modelId="{93241E0B-E5E6-4156-9408-D3DC87640768}">
      <dsp:nvSpPr>
        <dsp:cNvPr id="0" name=""/>
        <dsp:cNvSpPr/>
      </dsp:nvSpPr>
      <dsp:spPr>
        <a:xfrm>
          <a:off x="0" y="1576872"/>
          <a:ext cx="1896804" cy="5236503"/>
        </a:xfrm>
        <a:prstGeom prst="rect">
          <a:avLst/>
        </a:prstGeom>
        <a:gradFill flip="none" rotWithShape="1">
          <a:gsLst>
            <a:gs pos="52000">
              <a:srgbClr val="00B0F0">
                <a:alpha val="56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НАИМЕНОВАНИЕ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FF0000"/>
              </a:solidFill>
            </a:rPr>
            <a:t>«диагностический»</a:t>
          </a:r>
          <a:endParaRPr lang="ru-RU" sz="3200" b="1" kern="1200" dirty="0">
            <a:solidFill>
              <a:srgbClr val="FF0000"/>
            </a:solidFill>
          </a:endParaRPr>
        </a:p>
      </dsp:txBody>
      <dsp:txXfrm>
        <a:off x="0" y="1576872"/>
        <a:ext cx="1896804" cy="5236503"/>
      </dsp:txXfrm>
    </dsp:sp>
    <dsp:sp modelId="{96FA25F2-A752-47D2-AF35-22986F673559}">
      <dsp:nvSpPr>
        <dsp:cNvPr id="0" name=""/>
        <dsp:cNvSpPr/>
      </dsp:nvSpPr>
      <dsp:spPr>
        <a:xfrm>
          <a:off x="1907697" y="1556870"/>
          <a:ext cx="5314633" cy="5256505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rgbClr val="0000FF"/>
              </a:solidFill>
              <a:latin typeface="Arial Black" pitchFamily="34" charset="0"/>
            </a:rPr>
            <a:t>НАЗНАЧЕНИЕ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0000"/>
              </a:solidFill>
            </a:rPr>
            <a:t>интегральная оценка состояния пациента с формулировкой реабилитационного диагноза и ожидаемого конкретного результата</a:t>
          </a:r>
          <a:endParaRPr lang="ru-RU" sz="2800" b="1" kern="1200" dirty="0" smtClean="0">
            <a:solidFill>
              <a:srgbClr val="FF0000"/>
            </a:solidFill>
            <a:latin typeface="Arial Black" pitchFamily="34" charset="0"/>
          </a:endParaRPr>
        </a:p>
      </dsp:txBody>
      <dsp:txXfrm>
        <a:off x="1907697" y="1556870"/>
        <a:ext cx="5314633" cy="5256505"/>
      </dsp:txXfrm>
    </dsp:sp>
    <dsp:sp modelId="{98D77FDB-1EFB-4032-92D4-09889AA67881}">
      <dsp:nvSpPr>
        <dsp:cNvPr id="0" name=""/>
        <dsp:cNvSpPr/>
      </dsp:nvSpPr>
      <dsp:spPr>
        <a:xfrm>
          <a:off x="7219518" y="1555367"/>
          <a:ext cx="1924481" cy="5258008"/>
        </a:xfrm>
        <a:prstGeom prst="rect">
          <a:avLst/>
        </a:prstGeom>
        <a:gradFill flip="none" rotWithShape="1">
          <a:gsLst>
            <a:gs pos="48000">
              <a:srgbClr val="00B0F0">
                <a:alpha val="46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00FF"/>
              </a:solidFill>
              <a:latin typeface="Arial Black" pitchFamily="34" charset="0"/>
            </a:rPr>
            <a:t>ИСПОЛНИТЕЛИ </a:t>
          </a:r>
          <a:r>
            <a:rPr lang="ru-RU" sz="3200" b="1" kern="1200" dirty="0" smtClean="0">
              <a:solidFill>
                <a:srgbClr val="FF0000"/>
              </a:solidFill>
            </a:rPr>
            <a:t>лечащий врач</a:t>
          </a:r>
          <a:endParaRPr lang="ru-RU" sz="3200" b="1" kern="1200" dirty="0" smtClean="0">
            <a:solidFill>
              <a:srgbClr val="FF0000"/>
            </a:solidFill>
            <a:latin typeface="Arial Black" pitchFamily="34" charset="0"/>
          </a:endParaRPr>
        </a:p>
      </dsp:txBody>
      <dsp:txXfrm>
        <a:off x="7219518" y="1555367"/>
        <a:ext cx="1924481" cy="5258008"/>
      </dsp:txXfrm>
    </dsp:sp>
    <dsp:sp modelId="{305CACD8-94C0-4806-A998-07CD4261AFBC}">
      <dsp:nvSpPr>
        <dsp:cNvPr id="0" name=""/>
        <dsp:cNvSpPr/>
      </dsp:nvSpPr>
      <dsp:spPr>
        <a:xfrm flipV="1">
          <a:off x="0" y="6330979"/>
          <a:ext cx="9144000" cy="1854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B98D7-D869-4A8E-8328-6E3BDAC7B6FF}">
      <dsp:nvSpPr>
        <dsp:cNvPr id="0" name=""/>
        <dsp:cNvSpPr/>
      </dsp:nvSpPr>
      <dsp:spPr>
        <a:xfrm>
          <a:off x="0" y="72007"/>
          <a:ext cx="9144000" cy="1368004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  <a:latin typeface="Arial Black" pitchFamily="34" charset="0"/>
            </a:rPr>
            <a:t>МОДУЛЬ 3</a:t>
          </a:r>
        </a:p>
      </dsp:txBody>
      <dsp:txXfrm>
        <a:off x="0" y="72007"/>
        <a:ext cx="9144000" cy="1368004"/>
      </dsp:txXfrm>
    </dsp:sp>
    <dsp:sp modelId="{93241E0B-E5E6-4156-9408-D3DC87640768}">
      <dsp:nvSpPr>
        <dsp:cNvPr id="0" name=""/>
        <dsp:cNvSpPr/>
      </dsp:nvSpPr>
      <dsp:spPr>
        <a:xfrm>
          <a:off x="0" y="1476723"/>
          <a:ext cx="1896804" cy="5220020"/>
        </a:xfrm>
        <a:prstGeom prst="rect">
          <a:avLst/>
        </a:prstGeom>
        <a:gradFill flip="none" rotWithShape="1">
          <a:gsLst>
            <a:gs pos="52000">
              <a:srgbClr val="00B0F0">
                <a:alpha val="56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0000FF"/>
              </a:solidFill>
              <a:latin typeface="Arial Black" pitchFamily="34" charset="0"/>
            </a:rPr>
            <a:t>НАИМЕНОВАНИЕ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FF0000"/>
              </a:solidFill>
            </a:rPr>
            <a:t>«диетотерапия»</a:t>
          </a:r>
          <a:endParaRPr lang="ru-RU" sz="3200" b="1" kern="1200" dirty="0">
            <a:solidFill>
              <a:srgbClr val="FF0000"/>
            </a:solidFill>
          </a:endParaRPr>
        </a:p>
      </dsp:txBody>
      <dsp:txXfrm>
        <a:off x="0" y="1476723"/>
        <a:ext cx="1896804" cy="5220020"/>
      </dsp:txXfrm>
    </dsp:sp>
    <dsp:sp modelId="{96FA25F2-A752-47D2-AF35-22986F673559}">
      <dsp:nvSpPr>
        <dsp:cNvPr id="0" name=""/>
        <dsp:cNvSpPr/>
      </dsp:nvSpPr>
      <dsp:spPr>
        <a:xfrm>
          <a:off x="1907697" y="1476723"/>
          <a:ext cx="5314633" cy="5220020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rgbClr val="0000FF"/>
              </a:solidFill>
              <a:latin typeface="Arial Black" pitchFamily="34" charset="0"/>
            </a:rPr>
            <a:t>НАЗНАЧЕНИЕ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обеспечение оптимального калорийно-белкового питания в рациональном сочетании с биологически активными добавками, витаминами и </a:t>
          </a:r>
          <a:r>
            <a:rPr lang="ru-RU" sz="2400" b="1" kern="1200" dirty="0" err="1" smtClean="0">
              <a:solidFill>
                <a:srgbClr val="FF0000"/>
              </a:solidFill>
            </a:rPr>
            <a:t>адаптогенами</a:t>
          </a:r>
          <a:r>
            <a:rPr lang="ru-RU" sz="2400" b="1" kern="1200" dirty="0" smtClean="0">
              <a:solidFill>
                <a:srgbClr val="FF0000"/>
              </a:solidFill>
            </a:rPr>
            <a:t>.</a:t>
          </a:r>
          <a:endParaRPr lang="ru-RU" sz="2000" b="1" kern="1200" dirty="0" smtClean="0">
            <a:solidFill>
              <a:srgbClr val="FF0000"/>
            </a:solidFill>
            <a:latin typeface="Arial Black" pitchFamily="34" charset="0"/>
          </a:endParaRPr>
        </a:p>
      </dsp:txBody>
      <dsp:txXfrm>
        <a:off x="1907697" y="1476723"/>
        <a:ext cx="5314633" cy="5220020"/>
      </dsp:txXfrm>
    </dsp:sp>
    <dsp:sp modelId="{98D77FDB-1EFB-4032-92D4-09889AA67881}">
      <dsp:nvSpPr>
        <dsp:cNvPr id="0" name=""/>
        <dsp:cNvSpPr/>
      </dsp:nvSpPr>
      <dsp:spPr>
        <a:xfrm>
          <a:off x="7219518" y="1476723"/>
          <a:ext cx="1924481" cy="5220020"/>
        </a:xfrm>
        <a:prstGeom prst="rect">
          <a:avLst/>
        </a:prstGeom>
        <a:gradFill flip="none" rotWithShape="1">
          <a:gsLst>
            <a:gs pos="48000">
              <a:srgbClr val="00B0F0">
                <a:alpha val="46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00FF"/>
              </a:solidFill>
              <a:latin typeface="Arial Black" pitchFamily="34" charset="0"/>
            </a:rPr>
            <a:t>ИСПОЛНИТЕЛИ</a:t>
          </a:r>
          <a:r>
            <a:rPr lang="ru-RU" sz="3200" b="1" kern="1200" dirty="0" smtClean="0">
              <a:solidFill>
                <a:srgbClr val="0000FF"/>
              </a:solidFill>
              <a:latin typeface="Arial Black" pitchFamily="34" charset="0"/>
            </a:rPr>
            <a:t>:</a:t>
          </a:r>
          <a:br>
            <a:rPr lang="ru-RU" sz="3200" b="1" kern="1200" dirty="0" smtClean="0">
              <a:solidFill>
                <a:srgbClr val="0000FF"/>
              </a:solidFill>
              <a:latin typeface="Arial Black" pitchFamily="34" charset="0"/>
            </a:rPr>
          </a:br>
          <a:r>
            <a:rPr lang="ru-RU" sz="3200" b="1" kern="1200" dirty="0" smtClean="0">
              <a:solidFill>
                <a:srgbClr val="FF0000"/>
              </a:solidFill>
            </a:rPr>
            <a:t>диетврач, диетсестра</a:t>
          </a:r>
          <a:endParaRPr lang="ru-RU" sz="3200" b="1" kern="1200" dirty="0" smtClean="0">
            <a:solidFill>
              <a:srgbClr val="FF0000"/>
            </a:solidFill>
            <a:latin typeface="Arial Black" pitchFamily="34" charset="0"/>
          </a:endParaRPr>
        </a:p>
      </dsp:txBody>
      <dsp:txXfrm>
        <a:off x="7219518" y="1476723"/>
        <a:ext cx="1924481" cy="5220020"/>
      </dsp:txXfrm>
    </dsp:sp>
    <dsp:sp modelId="{305CACD8-94C0-4806-A998-07CD4261AFBC}">
      <dsp:nvSpPr>
        <dsp:cNvPr id="0" name=""/>
        <dsp:cNvSpPr/>
      </dsp:nvSpPr>
      <dsp:spPr>
        <a:xfrm>
          <a:off x="4532315" y="6261303"/>
          <a:ext cx="79369" cy="498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B98D7-D869-4A8E-8328-6E3BDAC7B6FF}">
      <dsp:nvSpPr>
        <dsp:cNvPr id="0" name=""/>
        <dsp:cNvSpPr/>
      </dsp:nvSpPr>
      <dsp:spPr>
        <a:xfrm>
          <a:off x="0" y="11086"/>
          <a:ext cx="9144000" cy="1346321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  <a:latin typeface="Arial Black" pitchFamily="34" charset="0"/>
            </a:rPr>
            <a:t>МОДУЛЬ 4</a:t>
          </a:r>
        </a:p>
      </dsp:txBody>
      <dsp:txXfrm>
        <a:off x="0" y="11086"/>
        <a:ext cx="9144000" cy="1346321"/>
      </dsp:txXfrm>
    </dsp:sp>
    <dsp:sp modelId="{93241E0B-E5E6-4156-9408-D3DC87640768}">
      <dsp:nvSpPr>
        <dsp:cNvPr id="0" name=""/>
        <dsp:cNvSpPr/>
      </dsp:nvSpPr>
      <dsp:spPr>
        <a:xfrm>
          <a:off x="0" y="1386626"/>
          <a:ext cx="2112019" cy="5471359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solidFill>
                <a:srgbClr val="0000FF"/>
              </a:solidFill>
            </a:rPr>
            <a:t>НАИМЕНОВАНИЕ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«психотерапевтический»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0" y="1386626"/>
        <a:ext cx="2112019" cy="5471359"/>
      </dsp:txXfrm>
    </dsp:sp>
    <dsp:sp modelId="{96FA25F2-A752-47D2-AF35-22986F673559}">
      <dsp:nvSpPr>
        <dsp:cNvPr id="0" name=""/>
        <dsp:cNvSpPr/>
      </dsp:nvSpPr>
      <dsp:spPr>
        <a:xfrm>
          <a:off x="2123734" y="1391465"/>
          <a:ext cx="3891710" cy="5457792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выявление психосоматических расстройств, определение степени их выраженности, проведение психотерапевтической коррекции этих расстройств</a:t>
          </a:r>
          <a:r>
            <a:rPr lang="ru-RU" sz="3200" b="1" kern="1200" dirty="0" smtClean="0">
              <a:solidFill>
                <a:srgbClr val="FF0000"/>
              </a:solidFill>
            </a:rPr>
            <a:t>.</a:t>
          </a:r>
          <a:endParaRPr lang="ru-RU" sz="2800" b="1" kern="1200" dirty="0">
            <a:solidFill>
              <a:srgbClr val="FF0000"/>
            </a:solidFill>
          </a:endParaRPr>
        </a:p>
      </dsp:txBody>
      <dsp:txXfrm>
        <a:off x="2123734" y="1391465"/>
        <a:ext cx="3891710" cy="5457792"/>
      </dsp:txXfrm>
    </dsp:sp>
    <dsp:sp modelId="{98D77FDB-1EFB-4032-92D4-09889AA67881}">
      <dsp:nvSpPr>
        <dsp:cNvPr id="0" name=""/>
        <dsp:cNvSpPr/>
      </dsp:nvSpPr>
      <dsp:spPr>
        <a:xfrm>
          <a:off x="6009016" y="1379857"/>
          <a:ext cx="3134983" cy="5478142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00FF"/>
              </a:solidFill>
            </a:rPr>
            <a:t>ИСПОЛНИТЕЛИ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врач-психотерапевт,  лечащий врач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6009016" y="1379857"/>
        <a:ext cx="3134983" cy="5478142"/>
      </dsp:txXfrm>
    </dsp:sp>
    <dsp:sp modelId="{305CACD8-94C0-4806-A998-07CD4261AFBC}">
      <dsp:nvSpPr>
        <dsp:cNvPr id="0" name=""/>
        <dsp:cNvSpPr/>
      </dsp:nvSpPr>
      <dsp:spPr>
        <a:xfrm>
          <a:off x="4557369" y="6370736"/>
          <a:ext cx="29260" cy="4018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B98D7-D869-4A8E-8328-6E3BDAC7B6FF}">
      <dsp:nvSpPr>
        <dsp:cNvPr id="0" name=""/>
        <dsp:cNvSpPr/>
      </dsp:nvSpPr>
      <dsp:spPr>
        <a:xfrm>
          <a:off x="0" y="17535"/>
          <a:ext cx="9144000" cy="1144490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  <a:latin typeface="Arial Black" pitchFamily="34" charset="0"/>
            </a:rPr>
            <a:t>МОДУЛЬ 5</a:t>
          </a:r>
        </a:p>
      </dsp:txBody>
      <dsp:txXfrm>
        <a:off x="0" y="17535"/>
        <a:ext cx="9144000" cy="1144490"/>
      </dsp:txXfrm>
    </dsp:sp>
    <dsp:sp modelId="{93241E0B-E5E6-4156-9408-D3DC87640768}">
      <dsp:nvSpPr>
        <dsp:cNvPr id="0" name=""/>
        <dsp:cNvSpPr/>
      </dsp:nvSpPr>
      <dsp:spPr>
        <a:xfrm>
          <a:off x="0" y="1220256"/>
          <a:ext cx="2112019" cy="5637743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solidFill>
                <a:srgbClr val="0000FF"/>
              </a:solidFill>
            </a:rPr>
            <a:t>НАИМЕНОВАНИЕ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«лечебная физкультура»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0" y="1220256"/>
        <a:ext cx="2112019" cy="5637743"/>
      </dsp:txXfrm>
    </dsp:sp>
    <dsp:sp modelId="{96FA25F2-A752-47D2-AF35-22986F673559}">
      <dsp:nvSpPr>
        <dsp:cNvPr id="0" name=""/>
        <dsp:cNvSpPr/>
      </dsp:nvSpPr>
      <dsp:spPr>
        <a:xfrm>
          <a:off x="2123734" y="1232022"/>
          <a:ext cx="3891710" cy="5596049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восстановление физической работоспособности, адаптивных</a:t>
          </a:r>
          <a:br>
            <a:rPr lang="ru-RU" sz="2400" b="1" kern="1200" dirty="0" smtClean="0">
              <a:solidFill>
                <a:srgbClr val="FF0000"/>
              </a:solidFill>
            </a:rPr>
          </a:br>
          <a:r>
            <a:rPr lang="ru-RU" sz="2400" b="1" kern="1200" dirty="0" smtClean="0">
              <a:solidFill>
                <a:srgbClr val="FF0000"/>
              </a:solidFill>
            </a:rPr>
            <a:t>параметров здоровья  </a:t>
          </a:r>
          <a:endParaRPr lang="ru-RU" sz="2000" b="1" kern="1200" dirty="0">
            <a:solidFill>
              <a:srgbClr val="FF0000"/>
            </a:solidFill>
          </a:endParaRPr>
        </a:p>
      </dsp:txBody>
      <dsp:txXfrm>
        <a:off x="2123734" y="1232022"/>
        <a:ext cx="3891710" cy="5596049"/>
      </dsp:txXfrm>
    </dsp:sp>
    <dsp:sp modelId="{98D77FDB-1EFB-4032-92D4-09889AA67881}">
      <dsp:nvSpPr>
        <dsp:cNvPr id="0" name=""/>
        <dsp:cNvSpPr/>
      </dsp:nvSpPr>
      <dsp:spPr>
        <a:xfrm>
          <a:off x="6009016" y="1212255"/>
          <a:ext cx="3134983" cy="5644137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00FF"/>
              </a:solidFill>
            </a:rPr>
            <a:t>ИСПОЛНИТЕЛИ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специалисты отделения ЛФК, </a:t>
          </a:r>
          <a:br>
            <a:rPr lang="ru-RU" sz="2400" b="1" kern="1200" dirty="0" smtClean="0">
              <a:solidFill>
                <a:srgbClr val="FF0000"/>
              </a:solidFill>
            </a:rPr>
          </a:br>
          <a:r>
            <a:rPr lang="ru-RU" sz="2400" b="1" kern="1200" dirty="0" smtClean="0">
              <a:solidFill>
                <a:srgbClr val="FF0000"/>
              </a:solidFill>
            </a:rPr>
            <a:t>палатная медицинская сестра отделения.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6009016" y="1212255"/>
        <a:ext cx="3134983" cy="5644137"/>
      </dsp:txXfrm>
    </dsp:sp>
    <dsp:sp modelId="{305CACD8-94C0-4806-A998-07CD4261AFBC}">
      <dsp:nvSpPr>
        <dsp:cNvPr id="0" name=""/>
        <dsp:cNvSpPr/>
      </dsp:nvSpPr>
      <dsp:spPr>
        <a:xfrm flipH="1" flipV="1">
          <a:off x="4552294" y="6278780"/>
          <a:ext cx="39410" cy="4018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B98D7-D869-4A8E-8328-6E3BDAC7B6FF}">
      <dsp:nvSpPr>
        <dsp:cNvPr id="0" name=""/>
        <dsp:cNvSpPr/>
      </dsp:nvSpPr>
      <dsp:spPr>
        <a:xfrm>
          <a:off x="0" y="37243"/>
          <a:ext cx="9144000" cy="1050261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  <a:latin typeface="Arial Black" pitchFamily="34" charset="0"/>
            </a:rPr>
            <a:t>МОДУЛЬ 6</a:t>
          </a:r>
        </a:p>
      </dsp:txBody>
      <dsp:txXfrm>
        <a:off x="0" y="37243"/>
        <a:ext cx="9144000" cy="1050261"/>
      </dsp:txXfrm>
    </dsp:sp>
    <dsp:sp modelId="{93241E0B-E5E6-4156-9408-D3DC87640768}">
      <dsp:nvSpPr>
        <dsp:cNvPr id="0" name=""/>
        <dsp:cNvSpPr/>
      </dsp:nvSpPr>
      <dsp:spPr>
        <a:xfrm>
          <a:off x="0" y="1097985"/>
          <a:ext cx="1361079" cy="5760014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solidFill>
                <a:srgbClr val="0000FF"/>
              </a:solidFill>
            </a:rPr>
            <a:t>НАИМЕНОВАНИЕ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«информационный»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0" y="1097985"/>
        <a:ext cx="1361079" cy="5760014"/>
      </dsp:txXfrm>
    </dsp:sp>
    <dsp:sp modelId="{96FA25F2-A752-47D2-AF35-22986F673559}">
      <dsp:nvSpPr>
        <dsp:cNvPr id="0" name=""/>
        <dsp:cNvSpPr/>
      </dsp:nvSpPr>
      <dsp:spPr>
        <a:xfrm>
          <a:off x="1368222" y="1097985"/>
          <a:ext cx="5760003" cy="5760014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предоставление пациенту полной и доступной пониманию информации о здоровом образе жизни, профилактике и первой помощи при простудных заболеваниях 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1368222" y="1097985"/>
        <a:ext cx="5760003" cy="5760014"/>
      </dsp:txXfrm>
    </dsp:sp>
    <dsp:sp modelId="{98D77FDB-1EFB-4032-92D4-09889AA67881}">
      <dsp:nvSpPr>
        <dsp:cNvPr id="0" name=""/>
        <dsp:cNvSpPr/>
      </dsp:nvSpPr>
      <dsp:spPr>
        <a:xfrm>
          <a:off x="7123677" y="1097985"/>
          <a:ext cx="2020322" cy="5760014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00FF"/>
              </a:solidFill>
            </a:rPr>
            <a:t>ИСПОЛНИТЕЛИ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старшая медицинская сестра профильного отделения, лечащий врач, работники клуба и библиотеки</a:t>
          </a:r>
          <a:endParaRPr lang="ru-RU" sz="1600" b="1" kern="1200" dirty="0">
            <a:solidFill>
              <a:srgbClr val="FF0000"/>
            </a:solidFill>
          </a:endParaRPr>
        </a:p>
      </dsp:txBody>
      <dsp:txXfrm>
        <a:off x="7123677" y="1097985"/>
        <a:ext cx="2020322" cy="5760014"/>
      </dsp:txXfrm>
    </dsp:sp>
    <dsp:sp modelId="{305CACD8-94C0-4806-A998-07CD4261AFBC}">
      <dsp:nvSpPr>
        <dsp:cNvPr id="0" name=""/>
        <dsp:cNvSpPr/>
      </dsp:nvSpPr>
      <dsp:spPr>
        <a:xfrm>
          <a:off x="4556638" y="6226253"/>
          <a:ext cx="30723" cy="4018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B98D7-D869-4A8E-8328-6E3BDAC7B6FF}">
      <dsp:nvSpPr>
        <dsp:cNvPr id="0" name=""/>
        <dsp:cNvSpPr/>
      </dsp:nvSpPr>
      <dsp:spPr>
        <a:xfrm>
          <a:off x="0" y="44617"/>
          <a:ext cx="9144000" cy="1014606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ln w="63500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  <a:latin typeface="Arial Black" pitchFamily="34" charset="0"/>
            </a:rPr>
            <a:t>МОДУЛЬ 7</a:t>
          </a:r>
        </a:p>
      </dsp:txBody>
      <dsp:txXfrm>
        <a:off x="0" y="44617"/>
        <a:ext cx="9144000" cy="1014606"/>
      </dsp:txXfrm>
    </dsp:sp>
    <dsp:sp modelId="{93241E0B-E5E6-4156-9408-D3DC87640768}">
      <dsp:nvSpPr>
        <dsp:cNvPr id="0" name=""/>
        <dsp:cNvSpPr/>
      </dsp:nvSpPr>
      <dsp:spPr>
        <a:xfrm>
          <a:off x="1" y="1097985"/>
          <a:ext cx="1858577" cy="5760014"/>
        </a:xfrm>
        <a:prstGeom prst="rect">
          <a:avLst/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solidFill>
                <a:srgbClr val="0000FF"/>
              </a:solidFill>
            </a:rPr>
            <a:t>НАИМЕНОВАНИЕ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«физиотерапевтический»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1" y="1097985"/>
        <a:ext cx="1858577" cy="5760014"/>
      </dsp:txXfrm>
    </dsp:sp>
    <dsp:sp modelId="{96FA25F2-A752-47D2-AF35-22986F673559}">
      <dsp:nvSpPr>
        <dsp:cNvPr id="0" name=""/>
        <dsp:cNvSpPr/>
      </dsp:nvSpPr>
      <dsp:spPr>
        <a:xfrm>
          <a:off x="1835691" y="1098893"/>
          <a:ext cx="4523398" cy="5759106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НАЗНАЧЕНИЕ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solidFill>
                <a:srgbClr val="FF0000"/>
              </a:solidFill>
            </a:rPr>
            <a:t>немедикаментозная</a:t>
          </a:r>
          <a:r>
            <a:rPr lang="ru-RU" sz="2400" b="1" kern="1200" dirty="0" smtClean="0">
              <a:solidFill>
                <a:srgbClr val="FF0000"/>
              </a:solidFill>
            </a:rPr>
            <a:t> коррекция физиологических нарушений, активация эндогенных протекторных систем организма, создание оптимального фона для восстановления физической работоспособности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1835691" y="1098893"/>
        <a:ext cx="4523398" cy="5759106"/>
      </dsp:txXfrm>
    </dsp:sp>
    <dsp:sp modelId="{98D77FDB-1EFB-4032-92D4-09889AA67881}">
      <dsp:nvSpPr>
        <dsp:cNvPr id="0" name=""/>
        <dsp:cNvSpPr/>
      </dsp:nvSpPr>
      <dsp:spPr>
        <a:xfrm>
          <a:off x="6385212" y="1094788"/>
          <a:ext cx="2758785" cy="5763211"/>
        </a:xfrm>
        <a:prstGeom prst="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00FF"/>
              </a:solidFill>
            </a:rPr>
            <a:t>ИСПОЛНИТЕЛИ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</a:rPr>
            <a:t>специалисты физиотерапевтического отделения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6385212" y="1094788"/>
        <a:ext cx="2758785" cy="5763211"/>
      </dsp:txXfrm>
    </dsp:sp>
    <dsp:sp modelId="{305CACD8-94C0-4806-A998-07CD4261AFBC}">
      <dsp:nvSpPr>
        <dsp:cNvPr id="0" name=""/>
        <dsp:cNvSpPr/>
      </dsp:nvSpPr>
      <dsp:spPr>
        <a:xfrm>
          <a:off x="0" y="3988248"/>
          <a:ext cx="9144000" cy="480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Прямоуг.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25955" name="Прямоуг.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ACB2E11-00C4-4227-8E24-BE6EFE9AF5C5}" type="datetimeFigureOut">
              <a:rPr lang="ru-RU"/>
              <a:pPr/>
              <a:t>12.02.2017</a:t>
            </a:fld>
            <a:endParaRPr lang="ru-RU"/>
          </a:p>
        </p:txBody>
      </p:sp>
      <p:sp>
        <p:nvSpPr>
          <p:cNvPr id="125956" name="Прямоуг.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25957" name="Прямоуг.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A7C3C50-8F3D-4B49-AE1E-FC3B93E2BCB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3241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9A5D539-99FB-42D1-A66B-B2B67E63B52C}" type="datetimeFigureOut">
              <a:rPr lang="ru-RU"/>
              <a:pPr>
                <a:defRPr/>
              </a:pPr>
              <a:t>12.02.2017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41E6D8EA-B526-40C5-90A7-276AFAD721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155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16062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26262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12590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487833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645096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66280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15057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77986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8139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852149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277097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289169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588050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855045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43163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643559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826290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631431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254308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19428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9001200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5898074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691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149813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793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9317635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896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266964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203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598166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305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7433593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08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354218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510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12879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613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95270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715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317999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920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1410916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022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447685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637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023921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739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59765395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841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867528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8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8089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437AA97F-1453-4EC1-B385-2F10F5E1EDB5}" type="slidenum">
              <a:rPr lang="ru-RU" sz="1200"/>
              <a:pPr algn="r"/>
              <a:t>39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405568391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944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057111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046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8453901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4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84995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D93E333D-26CD-4795-9A3E-D3417A590C5A}" type="slidenum">
              <a:rPr lang="ru-RU" sz="1200"/>
              <a:pPr algn="r"/>
              <a:t>42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54096797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149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9551887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251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7501964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353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8496774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6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6043791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558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678994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661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0455782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763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8982876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865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5983209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968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4309755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070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803024327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173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95104663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275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9572722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377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9901377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82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2720871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685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92221897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787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6556073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889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8955357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992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427033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094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48809367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197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24471535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299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10544638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401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5259914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4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62924627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606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6039537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709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75884825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E6D8EA-B526-40C5-90A7-276AFAD72185}" type="slidenum">
              <a:rPr lang="ru-RU" smtClean="0"/>
              <a:pPr>
                <a:defRPr/>
              </a:pPr>
              <a:t>71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500742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8115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9258683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9139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08544191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0163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4035945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1187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4423578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Прямоуг.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2211" name="Прямоуг.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06561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DA19E5-DCE9-45E9-8D70-3588EFF0ED4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459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FD3A3F-CAD7-43E2-9F88-12FBBDC277D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837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735CC1-29C4-4E8B-B762-515607A2B31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79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64742C-C12A-4EC7-B502-31F263F941A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421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37D464-B601-4D85-9961-35EFA5B385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804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C19F92-BA74-47A4-87BA-0E4AB212BA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91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74996E-A677-498E-8FF9-BEBA529A86C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02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0D07C0-FF07-44D0-A3C0-851DC2519C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509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149508-67ED-49BE-A436-3FF46510F10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91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6B8326-462A-4C70-B744-0B50307EA4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717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B380EB-795E-41AE-87CF-A9A158C22B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531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A8EDD-1F13-4589-8107-0796810F9B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172721"/>
      </p:ext>
    </p:extLst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57F0A2D-395E-487E-AE5D-8DCC739787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512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062"/>
          <p:cNvSpPr txBox="1">
            <a:spLocks noChangeArrowheads="1"/>
          </p:cNvSpPr>
          <p:nvPr/>
        </p:nvSpPr>
        <p:spPr bwMode="auto">
          <a:xfrm>
            <a:off x="1071563" y="1428750"/>
            <a:ext cx="771525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 dirty="0">
                <a:solidFill>
                  <a:srgbClr val="FF0000"/>
                </a:solidFill>
                <a:latin typeface="Arial Black" pitchFamily="34" charset="0"/>
              </a:rPr>
              <a:t>РЕАБИЛИТАЦИОННЫЕ </a:t>
            </a: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Arial Black" pitchFamily="34" charset="0"/>
              </a:rPr>
              <a:t>МОДУЛИ И БЛОКИ </a:t>
            </a:r>
          </a:p>
          <a:p>
            <a:pPr algn="ctr"/>
            <a:endParaRPr lang="ru-RU" sz="2400" b="1" dirty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ru-RU" sz="2000" b="1" dirty="0">
                <a:solidFill>
                  <a:srgbClr val="FF3399"/>
                </a:solidFill>
              </a:rPr>
              <a:t>В </a:t>
            </a:r>
            <a:r>
              <a:rPr lang="ru-RU" sz="2000" b="1" dirty="0" smtClean="0">
                <a:solidFill>
                  <a:srgbClr val="FF3399"/>
                </a:solidFill>
              </a:rPr>
              <a:t>РЕАБИЛИТАЦИИ БОЛЬНЫХ </a:t>
            </a:r>
            <a:br>
              <a:rPr lang="ru-RU" sz="2000" b="1" dirty="0" smtClean="0">
                <a:solidFill>
                  <a:srgbClr val="FF3399"/>
                </a:solidFill>
              </a:rPr>
            </a:br>
            <a:r>
              <a:rPr lang="ru-RU" sz="2000" b="1" dirty="0" smtClean="0">
                <a:solidFill>
                  <a:srgbClr val="FF3399"/>
                </a:solidFill>
              </a:rPr>
              <a:t>ПУЛЬМОНОЛОГИЧЕСКОГО </a:t>
            </a:r>
            <a:r>
              <a:rPr lang="ru-RU" sz="2000" b="1" dirty="0">
                <a:solidFill>
                  <a:srgbClr val="FF3399"/>
                </a:solidFill>
              </a:rPr>
              <a:t>ПРОФИЛЯ</a:t>
            </a:r>
            <a:endParaRPr lang="ru-RU" b="1" dirty="0">
              <a:solidFill>
                <a:srgbClr val="FF3399"/>
              </a:solidFill>
            </a:endParaRPr>
          </a:p>
        </p:txBody>
      </p:sp>
      <p:pic>
        <p:nvPicPr>
          <p:cNvPr id="3" name="Picture 2051" descr="Gerb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  <a:lum bright="-24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111601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75856" y="4509121"/>
            <a:ext cx="252028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0000FF"/>
                </a:solidFill>
              </a:rPr>
              <a:t>Рывкин В.М</a:t>
            </a:r>
            <a:r>
              <a:rPr lang="ru-RU" sz="2800" b="1" dirty="0" smtClean="0">
                <a:solidFill>
                  <a:srgbClr val="0000FF"/>
                </a:solidFill>
              </a:rPr>
              <a:t>.</a:t>
            </a:r>
            <a:endParaRPr lang="ru-RU" sz="2800" b="1" dirty="0">
              <a:solidFill>
                <a:srgbClr val="0000FF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286000" y="5867400"/>
            <a:ext cx="4562475" cy="73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ru-RU" sz="2400" dirty="0"/>
              <a:t> </a:t>
            </a:r>
            <a:r>
              <a:rPr lang="ru-RU" b="1" dirty="0">
                <a:solidFill>
                  <a:srgbClr val="FF0000"/>
                </a:solidFill>
              </a:rPr>
              <a:t>Североморск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</a:rPr>
              <a:t>  </a:t>
            </a:r>
            <a:r>
              <a:rPr lang="ru-RU" b="1" dirty="0" smtClean="0">
                <a:solidFill>
                  <a:srgbClr val="FF0000"/>
                </a:solidFill>
              </a:rPr>
              <a:t>2017 </a:t>
            </a:r>
            <a:r>
              <a:rPr lang="ru-RU" b="1" dirty="0">
                <a:solidFill>
                  <a:srgbClr val="FF0000"/>
                </a:solidFill>
              </a:rPr>
              <a:t>г</a:t>
            </a:r>
            <a:r>
              <a:rPr lang="ru-RU" sz="2400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6" name="Text Box 2052"/>
          <p:cNvSpPr txBox="1">
            <a:spLocks noChangeArrowheads="1"/>
          </p:cNvSpPr>
          <p:nvPr/>
        </p:nvSpPr>
        <p:spPr bwMode="auto">
          <a:xfrm>
            <a:off x="147733" y="404664"/>
            <a:ext cx="726353" cy="583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270" wrap="square" anchor="ctr">
            <a:spAutoFit/>
          </a:bodyPr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4400" b="1" dirty="0" smtClean="0">
                <a:solidFill>
                  <a:srgbClr val="FF0000"/>
                </a:solidFill>
              </a:rPr>
              <a:t>    </a:t>
            </a:r>
            <a:r>
              <a:rPr lang="ru-RU" sz="2800" b="1" dirty="0" smtClean="0">
                <a:solidFill>
                  <a:srgbClr val="FF0000"/>
                </a:solidFill>
              </a:rPr>
              <a:t>ФГКУ </a:t>
            </a:r>
            <a:r>
              <a:rPr lang="en-US" sz="2800" b="1" dirty="0" smtClean="0">
                <a:solidFill>
                  <a:srgbClr val="FF0000"/>
                </a:solidFill>
              </a:rPr>
              <a:t>“</a:t>
            </a:r>
            <a:r>
              <a:rPr lang="ru-RU" sz="2800" b="1" dirty="0" smtClean="0">
                <a:solidFill>
                  <a:srgbClr val="FF0000"/>
                </a:solidFill>
              </a:rPr>
              <a:t>1469 ВМКГ</a:t>
            </a:r>
            <a:r>
              <a:rPr lang="en-US" sz="2800" b="1" dirty="0" smtClean="0">
                <a:solidFill>
                  <a:srgbClr val="FF0000"/>
                </a:solidFill>
              </a:rPr>
              <a:t>”</a:t>
            </a:r>
            <a:r>
              <a:rPr lang="ru-RU" sz="2800" b="1" dirty="0" smtClean="0">
                <a:solidFill>
                  <a:srgbClr val="FF0000"/>
                </a:solidFill>
              </a:rPr>
              <a:t> МО РФ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оле 4"/>
          <p:cNvSpPr txBox="1">
            <a:spLocks noChangeArrowheads="1"/>
          </p:cNvSpPr>
          <p:nvPr/>
        </p:nvSpPr>
        <p:spPr bwMode="auto">
          <a:xfrm>
            <a:off x="179388" y="1773238"/>
            <a:ext cx="8785225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4000">
                <a:solidFill>
                  <a:srgbClr val="FF0000"/>
                </a:solidFill>
                <a:latin typeface="Arial Black" pitchFamily="34" charset="0"/>
              </a:rPr>
              <a:t>«Функция без структуры немыслима, а структура без функции бессмыслена»</a:t>
            </a:r>
          </a:p>
          <a:p>
            <a:pPr algn="r">
              <a:spcBef>
                <a:spcPct val="50000"/>
              </a:spcBef>
            </a:pPr>
            <a:r>
              <a:rPr lang="ru-RU" sz="4400" i="1">
                <a:solidFill>
                  <a:srgbClr val="FF0000"/>
                </a:solidFill>
                <a:latin typeface="Arial Black" pitchFamily="34" charset="0"/>
              </a:rPr>
              <a:t>В.Х. Василенко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3" name="Прямоуг.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5400" dirty="0">
                <a:solidFill>
                  <a:srgbClr val="FF0000"/>
                </a:solidFill>
                <a:latin typeface="Arial Black" pitchFamily="34" charset="0"/>
              </a:rPr>
              <a:t>ОСОБЕННОСТИ:</a:t>
            </a:r>
          </a:p>
        </p:txBody>
      </p:sp>
      <p:sp>
        <p:nvSpPr>
          <p:cNvPr id="75784" name="Прямоуг. 8"/>
          <p:cNvSpPr>
            <a:spLocks noGrp="1" noChangeArrowheads="1"/>
          </p:cNvSpPr>
          <p:nvPr>
            <p:ph idx="1"/>
          </p:nvPr>
        </p:nvSpPr>
        <p:spPr>
          <a:xfrm>
            <a:off x="179388" y="1700213"/>
            <a:ext cx="8713787" cy="4754562"/>
          </a:xfrm>
        </p:spPr>
        <p:txBody>
          <a:bodyPr>
            <a:normAutofit lnSpcReduction="10000"/>
          </a:bodyPr>
          <a:lstStyle/>
          <a:p>
            <a:pPr marL="448056" indent="-384048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66FF33"/>
                </a:solidFill>
                <a:latin typeface="Arial Black" pitchFamily="34" charset="0"/>
              </a:rPr>
              <a:t>Медицинская реабилитация рассматривается как составная часть лечебного процесса</a:t>
            </a:r>
            <a:r>
              <a:rPr lang="ru-RU" sz="2800" dirty="0" smtClean="0">
                <a:solidFill>
                  <a:srgbClr val="66FF33"/>
                </a:solidFill>
                <a:latin typeface="Arial Black" pitchFamily="34" charset="0"/>
              </a:rPr>
              <a:t>;</a:t>
            </a:r>
            <a:br>
              <a:rPr lang="ru-RU" sz="2800" dirty="0" smtClean="0">
                <a:solidFill>
                  <a:srgbClr val="66FF33"/>
                </a:solidFill>
                <a:latin typeface="Arial Black" pitchFamily="34" charset="0"/>
              </a:rPr>
            </a:br>
            <a:endParaRPr lang="ru-RU" sz="2800" dirty="0">
              <a:solidFill>
                <a:srgbClr val="66FF33"/>
              </a:solidFill>
              <a:latin typeface="Arial Black" pitchFamily="34" charset="0"/>
            </a:endParaRP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66FF33"/>
                </a:solidFill>
                <a:latin typeface="Arial Black" pitchFamily="34" charset="0"/>
              </a:rPr>
              <a:t>Цель медицинской реабилитации – </a:t>
            </a:r>
            <a:r>
              <a:rPr lang="ru-RU" sz="2800" dirty="0" smtClean="0">
                <a:solidFill>
                  <a:srgbClr val="66FF33"/>
                </a:solidFill>
                <a:latin typeface="Arial Black" pitchFamily="34" charset="0"/>
              </a:rPr>
              <a:t>улучшение </a:t>
            </a:r>
            <a:r>
              <a:rPr lang="ru-RU" sz="2800" dirty="0">
                <a:solidFill>
                  <a:srgbClr val="66FF33"/>
                </a:solidFill>
                <a:latin typeface="Arial Black" pitchFamily="34" charset="0"/>
              </a:rPr>
              <a:t>функции органов и систем, </a:t>
            </a:r>
            <a:r>
              <a:rPr lang="ru-RU" sz="2800" dirty="0" smtClean="0">
                <a:solidFill>
                  <a:srgbClr val="66FF33"/>
                </a:solidFill>
                <a:latin typeface="Arial Black" pitchFamily="34" charset="0"/>
              </a:rPr>
              <a:t>обеспечивающих </a:t>
            </a:r>
            <a:r>
              <a:rPr lang="ru-RU" sz="2800" dirty="0">
                <a:solidFill>
                  <a:srgbClr val="66FF33"/>
                </a:solidFill>
                <a:latin typeface="Arial Black" pitchFamily="34" charset="0"/>
              </a:rPr>
              <a:t>целостность функционирования </a:t>
            </a:r>
            <a:r>
              <a:rPr lang="ru-RU" sz="2800" dirty="0" smtClean="0">
                <a:solidFill>
                  <a:srgbClr val="66FF33"/>
                </a:solidFill>
                <a:latin typeface="Arial Black" pitchFamily="34" charset="0"/>
              </a:rPr>
              <a:t>организма</a:t>
            </a:r>
            <a:r>
              <a:rPr lang="ru-RU" sz="2800" dirty="0">
                <a:solidFill>
                  <a:srgbClr val="66FF33"/>
                </a:solidFill>
                <a:latin typeface="Arial Black" pitchFamily="34" charset="0"/>
              </a:rPr>
              <a:t>, наиболее полное восстановление бое-способности (трудоспособности) </a:t>
            </a:r>
            <a:r>
              <a:rPr lang="ru-RU" sz="2800" dirty="0" smtClean="0">
                <a:solidFill>
                  <a:srgbClr val="66FF33"/>
                </a:solidFill>
                <a:latin typeface="Arial Black" pitchFamily="34" charset="0"/>
              </a:rPr>
              <a:t>военнослужащего</a:t>
            </a:r>
            <a:r>
              <a:rPr lang="ru-RU" sz="2800" dirty="0">
                <a:solidFill>
                  <a:srgbClr val="66FF33"/>
                </a:solidFill>
                <a:latin typeface="Arial Black" pitchFamily="34" charset="0"/>
              </a:rPr>
              <a:t>.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ru-RU" sz="2800" dirty="0"/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196752"/>
            <a:ext cx="84249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dirty="0" smtClean="0">
                <a:solidFill>
                  <a:srgbClr val="FF0000"/>
                </a:solidFill>
                <a:latin typeface="Arial Black" pitchFamily="34" charset="0"/>
              </a:rPr>
              <a:t>СЛОВАРЬ ТЕРМИНОВ</a:t>
            </a:r>
            <a:endParaRPr lang="ru-RU" sz="9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59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356992"/>
            <a:ext cx="8784902" cy="3140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cap="all" dirty="0">
                <a:solidFill>
                  <a:srgbClr val="FF0000"/>
                </a:solidFill>
                <a:latin typeface="Arial Black" pitchFamily="34" charset="0"/>
              </a:rPr>
              <a:t>Здоровье</a:t>
            </a:r>
            <a:r>
              <a:rPr lang="ru-RU" sz="5400" dirty="0">
                <a:latin typeface="Arial Black" pitchFamily="34" charset="0"/>
              </a:rPr>
              <a:t> </a:t>
            </a:r>
          </a:p>
          <a:p>
            <a:pPr>
              <a:defRPr/>
            </a:pPr>
            <a:r>
              <a:rPr lang="ru-RU" sz="3600" dirty="0">
                <a:solidFill>
                  <a:srgbClr val="66FF33"/>
                </a:solidFill>
                <a:latin typeface="Arial Black" pitchFamily="34" charset="0"/>
              </a:rPr>
              <a:t>– состояние организма человека, обеспечивающее ему реализацию максимально возможной перспективы.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644" y="260648"/>
            <a:ext cx="864063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cap="all" dirty="0">
                <a:solidFill>
                  <a:srgbClr val="FF0000"/>
                </a:solidFill>
                <a:latin typeface="Arial Black" pitchFamily="34" charset="0"/>
              </a:rPr>
              <a:t>Здоровье</a:t>
            </a:r>
            <a:r>
              <a:rPr lang="ru-RU" sz="5400" dirty="0">
                <a:latin typeface="Arial Black" pitchFamily="34" charset="0"/>
              </a:rPr>
              <a:t> </a:t>
            </a:r>
          </a:p>
          <a:p>
            <a:pPr>
              <a:defRPr/>
            </a:pPr>
            <a:r>
              <a:rPr lang="ru-RU" sz="3600" dirty="0">
                <a:solidFill>
                  <a:srgbClr val="66FF33"/>
                </a:solidFill>
                <a:latin typeface="Arial Black" pitchFamily="34" charset="0"/>
              </a:rPr>
              <a:t>– полное физическое, психическое и социальное благополучие человека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88640"/>
            <a:ext cx="7992888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cap="all" dirty="0">
                <a:solidFill>
                  <a:srgbClr val="FF0000"/>
                </a:solidFill>
                <a:latin typeface="Arial Black" pitchFamily="34" charset="0"/>
              </a:rPr>
              <a:t>Здоровье</a:t>
            </a:r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sz="3200" dirty="0" smtClean="0">
                <a:solidFill>
                  <a:srgbClr val="66FF33"/>
                </a:solidFill>
                <a:latin typeface="Arial Black" pitchFamily="34" charset="0"/>
              </a:rPr>
              <a:t>– </a:t>
            </a:r>
            <a:r>
              <a:rPr lang="ru-RU" sz="3200" dirty="0">
                <a:solidFill>
                  <a:srgbClr val="66FF33"/>
                </a:solidFill>
                <a:latin typeface="Arial Black" pitchFamily="34" charset="0"/>
              </a:rPr>
              <a:t>это состояние организма, при котором целостность анатомических структур и их функциональная состоятельность в сочетании с полноценностью физиологических и психических процессов позволяют человеку оптимально решать вопросы жизнедеятельности.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74675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5400" dirty="0">
                <a:solidFill>
                  <a:srgbClr val="FF0000"/>
                </a:solidFill>
                <a:latin typeface="Arial Black" pitchFamily="34" charset="0"/>
              </a:rPr>
              <a:t>ПОВРЕЖДЕНИЕ </a:t>
            </a: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ru-RU" sz="3600" dirty="0" smtClean="0">
                <a:solidFill>
                  <a:srgbClr val="66FF33"/>
                </a:solidFill>
                <a:latin typeface="Arial Black" pitchFamily="34" charset="0"/>
              </a:rPr>
              <a:t>– любая аномалия или утрата анатомических, физиологических, психологических структур или функций</a:t>
            </a:r>
            <a:endParaRPr lang="ru-RU" dirty="0">
              <a:solidFill>
                <a:srgbClr val="66FF33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107504" y="274638"/>
            <a:ext cx="8928992" cy="6178550"/>
          </a:xfrm>
        </p:spPr>
        <p:txBody>
          <a:bodyPr/>
          <a:lstStyle/>
          <a:p>
            <a:pPr marL="484632" indent="0" algn="ctr" fontAlgn="auto">
              <a:spcAft>
                <a:spcPts val="0"/>
              </a:spcAft>
              <a:defRPr/>
            </a:pPr>
            <a:r>
              <a:rPr lang="ru-RU" sz="4800" b="1" dirty="0">
                <a:solidFill>
                  <a:srgbClr val="FF0000"/>
                </a:solidFill>
                <a:latin typeface="Arial Black" pitchFamily="34" charset="0"/>
              </a:rPr>
              <a:t>НАРУШЕНИЕ ЖИЗНЕДЕЯТЕЛЬНОСТИ</a:t>
            </a:r>
            <a:r>
              <a:rPr lang="ru-RU" sz="3600" dirty="0">
                <a:solidFill>
                  <a:schemeClr val="accent1">
                    <a:tint val="83000"/>
                    <a:satMod val="150000"/>
                  </a:schemeClr>
                </a:solidFill>
                <a:latin typeface="Arial Black" pitchFamily="34" charset="0"/>
              </a:rPr>
              <a:t> </a:t>
            </a:r>
            <a:r>
              <a:rPr lang="ru-RU" sz="3600" dirty="0">
                <a:solidFill>
                  <a:srgbClr val="66FF33"/>
                </a:solidFill>
                <a:latin typeface="Arial Black" pitchFamily="34" charset="0"/>
              </a:rPr>
              <a:t>– </a:t>
            </a:r>
            <a:r>
              <a:rPr lang="ru-RU" sz="3600" b="1" dirty="0" smtClean="0">
                <a:solidFill>
                  <a:srgbClr val="66FF33"/>
                </a:solidFill>
                <a:latin typeface="Arial Black" pitchFamily="34" charset="0"/>
              </a:rPr>
              <a:t>возникающие в результате повреждения утрата или ограничение возможности </a:t>
            </a:r>
            <a:r>
              <a:rPr lang="ru-RU" sz="3600" b="1" dirty="0">
                <a:solidFill>
                  <a:srgbClr val="66FF33"/>
                </a:solidFill>
                <a:latin typeface="Arial Black" pitchFamily="34" charset="0"/>
              </a:rPr>
              <a:t>о</a:t>
            </a:r>
            <a:r>
              <a:rPr lang="ru-RU" sz="3600" b="1" dirty="0" smtClean="0">
                <a:solidFill>
                  <a:srgbClr val="66FF33"/>
                </a:solidFill>
                <a:latin typeface="Arial Black" pitchFamily="34" charset="0"/>
              </a:rPr>
              <a:t>существления повседневной деятельности в пределах, считающихся нормальными для человеческого общества</a:t>
            </a:r>
            <a:endParaRPr lang="ru-RU" sz="36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6249987"/>
          </a:xfrm>
        </p:spPr>
        <p:txBody>
          <a:bodyPr>
            <a:normAutofit fontScale="90000"/>
          </a:bodyPr>
          <a:lstStyle/>
          <a:p>
            <a:pPr marL="484632" indent="0" algn="ctr" fontAlgn="auto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FF0000"/>
                </a:solidFill>
                <a:latin typeface="Arial Black" pitchFamily="34" charset="0"/>
              </a:rPr>
              <a:t>СОЦИАЛЬНЫЕ ОГРАНИЧЕНИЯ</a:t>
            </a:r>
            <a:r>
              <a:rPr lang="ru-RU" sz="6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br>
              <a:rPr lang="ru-RU" sz="60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000" dirty="0" smtClean="0">
                <a:solidFill>
                  <a:srgbClr val="66FF33"/>
                </a:solidFill>
                <a:latin typeface="Arial Black" pitchFamily="34" charset="0"/>
              </a:rPr>
              <a:t>– возникающие в результате повреждения и нарушения жизнедеятельности ограничения и препятствия для выполнения социальной роли, считающейся нормальной для индивидуума</a:t>
            </a:r>
            <a:endParaRPr lang="ru-RU" sz="3600" dirty="0">
              <a:solidFill>
                <a:srgbClr val="66FF3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784976" cy="1872208"/>
          </a:xfrm>
        </p:spPr>
        <p:txBody>
          <a:bodyPr>
            <a:normAutofit fontScale="90000"/>
          </a:bodyPr>
          <a:lstStyle/>
          <a:p>
            <a:pPr marL="484632" indent="0" fontAlgn="auto">
              <a:lnSpc>
                <a:spcPts val="4000"/>
              </a:lnSpc>
              <a:spcAft>
                <a:spcPts val="0"/>
              </a:spcAft>
              <a:defRPr/>
            </a:pPr>
            <a:r>
              <a:rPr lang="ru-RU" sz="6000" b="1" dirty="0">
                <a:solidFill>
                  <a:srgbClr val="FF0000"/>
                </a:solidFill>
                <a:latin typeface="Arial Black" pitchFamily="34" charset="0"/>
              </a:rPr>
              <a:t>КАЧЕСТВО ЖИЗНИ</a:t>
            </a:r>
            <a:r>
              <a:rPr lang="ru-RU" sz="6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6000" dirty="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60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000" dirty="0" smtClean="0">
                <a:solidFill>
                  <a:srgbClr val="66FF33"/>
                </a:solidFill>
                <a:latin typeface="Arial Black" pitchFamily="34" charset="0"/>
              </a:rPr>
              <a:t>- интегральная характеристика здоровья</a:t>
            </a:r>
            <a:endParaRPr lang="ru-RU" sz="3200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91139" name="Прямоуг. 3"/>
          <p:cNvSpPr>
            <a:spLocks noGrp="1" noChangeArrowheads="1"/>
          </p:cNvSpPr>
          <p:nvPr>
            <p:ph idx="1"/>
          </p:nvPr>
        </p:nvSpPr>
        <p:spPr>
          <a:xfrm>
            <a:off x="107504" y="1988840"/>
            <a:ext cx="8928992" cy="4724400"/>
          </a:xfrm>
        </p:spPr>
        <p:txBody>
          <a:bodyPr>
            <a:normAutofit fontScale="92500" lnSpcReduction="20000"/>
          </a:bodyPr>
          <a:lstStyle/>
          <a:p>
            <a:pPr marL="448056" indent="-384048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00CCFF"/>
                </a:solidFill>
                <a:latin typeface="Arial Black" pitchFamily="34" charset="0"/>
              </a:rPr>
              <a:t>СОЦИАЛЬНЫЕ КРИТЕРИИ: </a:t>
            </a:r>
            <a:r>
              <a:rPr lang="ru-RU" dirty="0">
                <a:latin typeface="Arial Black" pitchFamily="34" charset="0"/>
              </a:rPr>
              <a:t>работа, бытовая активность, место и роль в коллективе, </a:t>
            </a:r>
            <a:r>
              <a:rPr lang="ru-RU" dirty="0" smtClean="0">
                <a:latin typeface="Arial Black" pitchFamily="34" charset="0"/>
              </a:rPr>
              <a:t>обществе.</a:t>
            </a:r>
            <a:br>
              <a:rPr lang="ru-RU" dirty="0" smtClean="0">
                <a:latin typeface="Arial Black" pitchFamily="34" charset="0"/>
              </a:rPr>
            </a:br>
            <a:endParaRPr lang="ru-RU" dirty="0">
              <a:latin typeface="Arial Black" pitchFamily="34" charset="0"/>
            </a:endParaRP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00CCFF"/>
                </a:solidFill>
                <a:latin typeface="Arial Black" pitchFamily="34" charset="0"/>
              </a:rPr>
              <a:t>ПСИХОЛОГИЧЕСКИЕ КРИТЕРИИ: </a:t>
            </a:r>
            <a:r>
              <a:rPr lang="ru-RU" dirty="0">
                <a:latin typeface="Arial Black" pitchFamily="34" charset="0"/>
              </a:rPr>
              <a:t>психоэмоциональное состояние и </a:t>
            </a:r>
            <a:r>
              <a:rPr lang="ru-RU" dirty="0" smtClean="0">
                <a:latin typeface="Arial Black" pitchFamily="34" charset="0"/>
              </a:rPr>
              <a:t>поведение.</a:t>
            </a:r>
            <a:br>
              <a:rPr lang="ru-RU" dirty="0" smtClean="0">
                <a:latin typeface="Arial Black" pitchFamily="34" charset="0"/>
              </a:rPr>
            </a:br>
            <a:endParaRPr lang="ru-RU" dirty="0">
              <a:latin typeface="Arial Black" pitchFamily="34" charset="0"/>
            </a:endParaRP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00CCFF"/>
                </a:solidFill>
                <a:latin typeface="Arial Black" pitchFamily="34" charset="0"/>
              </a:rPr>
              <a:t>ФИЗИЧЕСКИЕ КРИТЕРИИ: </a:t>
            </a:r>
            <a:r>
              <a:rPr lang="ru-RU" dirty="0">
                <a:latin typeface="Arial Black" pitchFamily="34" charset="0"/>
              </a:rPr>
              <a:t>симптомы, функция, уровень работоспособности (боеспособности)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Автофигура 8"/>
          <p:cNvSpPr>
            <a:spLocks noChangeArrowheads="1"/>
          </p:cNvSpPr>
          <p:nvPr/>
        </p:nvSpPr>
        <p:spPr bwMode="auto">
          <a:xfrm>
            <a:off x="2484438" y="404813"/>
            <a:ext cx="4103687" cy="1152525"/>
          </a:xfrm>
          <a:prstGeom prst="downArrowCallout">
            <a:avLst>
              <a:gd name="adj1" fmla="val 48629"/>
              <a:gd name="adj2" fmla="val 89015"/>
              <a:gd name="adj3" fmla="val 16667"/>
              <a:gd name="adj4" fmla="val 66667"/>
            </a:avLst>
          </a:prstGeom>
          <a:gradFill flip="none" rotWithShape="1">
            <a:gsLst>
              <a:gs pos="0">
                <a:srgbClr val="FFFF00"/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 w="444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>
                <a:solidFill>
                  <a:srgbClr val="0000FF"/>
                </a:solidFill>
                <a:latin typeface="Arial Black" pitchFamily="34" charset="0"/>
              </a:rPr>
              <a:t>ПОВРЕЖДЕНИЕ</a:t>
            </a:r>
          </a:p>
        </p:txBody>
      </p:sp>
      <p:sp>
        <p:nvSpPr>
          <p:cNvPr id="36866" name="Автофигура 9"/>
          <p:cNvSpPr>
            <a:spLocks noChangeArrowheads="1"/>
          </p:cNvSpPr>
          <p:nvPr/>
        </p:nvSpPr>
        <p:spPr bwMode="auto">
          <a:xfrm>
            <a:off x="251520" y="1700213"/>
            <a:ext cx="8568952" cy="1296987"/>
          </a:xfrm>
          <a:prstGeom prst="downArrowCallout">
            <a:avLst>
              <a:gd name="adj1" fmla="val 84795"/>
              <a:gd name="adj2" fmla="val 154070"/>
              <a:gd name="adj3" fmla="val 17870"/>
              <a:gd name="adj4" fmla="val 66667"/>
            </a:avLst>
          </a:prstGeom>
          <a:gradFill rotWithShape="1">
            <a:gsLst>
              <a:gs pos="6000">
                <a:srgbClr val="FFFF00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444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>
                <a:solidFill>
                  <a:srgbClr val="0000FF"/>
                </a:solidFill>
                <a:latin typeface="Arial Black" pitchFamily="34" charset="0"/>
              </a:rPr>
              <a:t>НАРУШЕНИЕ ЖИЗНЕДЕЯТЕЛЬНОСТИ</a:t>
            </a:r>
          </a:p>
        </p:txBody>
      </p:sp>
      <p:sp>
        <p:nvSpPr>
          <p:cNvPr id="36867" name="Автофигура 10"/>
          <p:cNvSpPr>
            <a:spLocks noChangeArrowheads="1"/>
          </p:cNvSpPr>
          <p:nvPr/>
        </p:nvSpPr>
        <p:spPr bwMode="auto">
          <a:xfrm>
            <a:off x="323528" y="3213100"/>
            <a:ext cx="8496943" cy="1223963"/>
          </a:xfrm>
          <a:prstGeom prst="downArrowCallout">
            <a:avLst>
              <a:gd name="adj1" fmla="val 117622"/>
              <a:gd name="adj2" fmla="val 148541"/>
              <a:gd name="adj3" fmla="val 16602"/>
              <a:gd name="adj4" fmla="val 66667"/>
            </a:avLst>
          </a:prstGeom>
          <a:gradFill rotWithShape="1">
            <a:gsLst>
              <a:gs pos="0">
                <a:srgbClr val="FFFF00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b="1" dirty="0">
                <a:solidFill>
                  <a:srgbClr val="0000FF"/>
                </a:solidFill>
                <a:latin typeface="Arial Black" pitchFamily="34" charset="0"/>
              </a:rPr>
              <a:t>СОЦИАЛЬНЫЕ ОГРАНИЧЕНИЯ</a:t>
            </a:r>
          </a:p>
        </p:txBody>
      </p:sp>
      <p:sp>
        <p:nvSpPr>
          <p:cNvPr id="36868" name="Поле 13"/>
          <p:cNvSpPr txBox="1">
            <a:spLocks noChangeArrowheads="1"/>
          </p:cNvSpPr>
          <p:nvPr/>
        </p:nvSpPr>
        <p:spPr bwMode="auto">
          <a:xfrm>
            <a:off x="684213" y="4724400"/>
            <a:ext cx="7775575" cy="132343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100000" t="100000"/>
            </a:path>
            <a:tileRect r="-100000" b="-100000"/>
          </a:gradFill>
          <a:ln w="76200" cmpd="thickThin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4000" b="1" dirty="0">
                <a:solidFill>
                  <a:srgbClr val="0000FF"/>
                </a:solidFill>
                <a:latin typeface="Arial Black" pitchFamily="34" charset="0"/>
              </a:rPr>
              <a:t>УХУДШЕНИЕ КАЧЕСТВА ЖИЗНИ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4765"/>
            <a:ext cx="9144000" cy="6771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/>
              <a:t>  </a:t>
            </a:r>
          </a:p>
          <a:p>
            <a:pPr algn="ctr">
              <a:defRPr/>
            </a:pPr>
            <a:r>
              <a:rPr lang="ru-RU" sz="3600" b="1" cap="all" dirty="0">
                <a:solidFill>
                  <a:srgbClr val="FF0000"/>
                </a:solidFill>
                <a:latin typeface="Arial Black" pitchFamily="34" charset="0"/>
              </a:rPr>
              <a:t>Медицинская реабилитация</a:t>
            </a:r>
            <a:r>
              <a:rPr lang="ru-RU" sz="3600" b="1" cap="all" dirty="0">
                <a:solidFill>
                  <a:srgbClr val="FF0000"/>
                </a:solidFill>
              </a:rPr>
              <a:t> </a:t>
            </a:r>
            <a:endParaRPr lang="ru-RU" sz="3600" b="1" cap="all" dirty="0" smtClean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ru-RU" sz="3200" b="1" dirty="0" smtClean="0">
                <a:solidFill>
                  <a:srgbClr val="FF0000"/>
                </a:solidFill>
              </a:rPr>
              <a:t>– </a:t>
            </a:r>
            <a:r>
              <a:rPr lang="ru-RU" sz="3200" b="1" dirty="0">
                <a:solidFill>
                  <a:srgbClr val="FF0000"/>
                </a:solidFill>
              </a:rPr>
              <a:t>совокупность мероприятий: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2800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  <a:latin typeface="Arial Black" pitchFamily="34" charset="0"/>
              </a:rPr>
              <a:t>а)  </a:t>
            </a:r>
            <a:r>
              <a:rPr lang="ru-RU" sz="3200" b="1" u="sng" dirty="0">
                <a:solidFill>
                  <a:srgbClr val="FF0000"/>
                </a:solidFill>
                <a:latin typeface="Arial Black" pitchFamily="34" charset="0"/>
              </a:rPr>
              <a:t>проводимых</a:t>
            </a:r>
            <a:r>
              <a:rPr lang="ru-RU" sz="3200" b="1" dirty="0">
                <a:solidFill>
                  <a:srgbClr val="FF0000"/>
                </a:solidFill>
              </a:rPr>
              <a:t> для купирования у пациента медико-биологических и социальных последствий болезни, травмы, врождённого недуга;</a:t>
            </a:r>
          </a:p>
          <a:p>
            <a:pPr>
              <a:defRPr/>
            </a:pPr>
            <a:endParaRPr lang="ru-RU" sz="3200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  <a:latin typeface="Arial Black" pitchFamily="34" charset="0"/>
              </a:rPr>
              <a:t>б) </a:t>
            </a:r>
            <a:r>
              <a:rPr lang="ru-RU" sz="3200" b="1" u="sng" dirty="0">
                <a:solidFill>
                  <a:srgbClr val="FF0000"/>
                </a:solidFill>
                <a:latin typeface="Arial Black" pitchFamily="34" charset="0"/>
              </a:rPr>
              <a:t>направленных</a:t>
            </a:r>
            <a:r>
              <a:rPr lang="ru-RU" sz="3200" b="1" dirty="0">
                <a:solidFill>
                  <a:srgbClr val="FF0000"/>
                </a:solidFill>
              </a:rPr>
              <a:t> на формирование социально независимого и социально значимого статуса лицам  после перенесенных болезней, травм и при врождённой патологии.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5136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оле 2"/>
          <p:cNvSpPr txBox="1">
            <a:spLocks noChangeArrowheads="1"/>
          </p:cNvSpPr>
          <p:nvPr/>
        </p:nvSpPr>
        <p:spPr bwMode="auto">
          <a:xfrm>
            <a:off x="179388" y="0"/>
            <a:ext cx="87852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>
                <a:solidFill>
                  <a:srgbClr val="FF3300"/>
                </a:solidFill>
                <a:latin typeface="Arial Black" pitchFamily="34" charset="0"/>
              </a:rPr>
              <a:t>МЕДИЦИНСКАЯ РЕАБИЛИТАЦИЯ </a:t>
            </a:r>
            <a:r>
              <a:rPr lang="ru-RU" sz="2800" dirty="0" smtClean="0">
                <a:solidFill>
                  <a:srgbClr val="FF3300"/>
                </a:solidFill>
                <a:latin typeface="Arial Black" pitchFamily="34" charset="0"/>
              </a:rPr>
              <a:t>ВОЕННОСЛУЖАЩИХ - ЭТО</a:t>
            </a:r>
            <a:endParaRPr lang="ru-RU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19459" name="Поле 3"/>
          <p:cNvSpPr txBox="1">
            <a:spLocks noChangeArrowheads="1"/>
          </p:cNvSpPr>
          <p:nvPr/>
        </p:nvSpPr>
        <p:spPr bwMode="auto">
          <a:xfrm>
            <a:off x="0" y="981075"/>
            <a:ext cx="9144000" cy="5847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900" dirty="0">
                <a:solidFill>
                  <a:srgbClr val="00CCFF"/>
                </a:solidFill>
                <a:latin typeface="Arial Black" pitchFamily="34" charset="0"/>
              </a:rPr>
              <a:t>дифференцированная</a:t>
            </a:r>
            <a:r>
              <a:rPr lang="ru-RU" sz="2500" dirty="0">
                <a:latin typeface="Arial Black" pitchFamily="34" charset="0"/>
              </a:rPr>
              <a:t> </a:t>
            </a:r>
            <a:r>
              <a:rPr lang="ru-RU" sz="2800" dirty="0">
                <a:solidFill>
                  <a:srgbClr val="FF3300"/>
                </a:solidFill>
                <a:latin typeface="Arial Black" pitchFamily="34" charset="0"/>
              </a:rPr>
              <a:t>этапная</a:t>
            </a:r>
            <a:r>
              <a:rPr lang="ru-RU" sz="2800" dirty="0">
                <a:latin typeface="Arial Black" pitchFamily="34" charset="0"/>
              </a:rPr>
              <a:t> </a:t>
            </a:r>
            <a:r>
              <a:rPr lang="ru-RU" sz="2900" dirty="0">
                <a:solidFill>
                  <a:srgbClr val="00CCFF"/>
                </a:solidFill>
                <a:latin typeface="Arial Black" pitchFamily="34" charset="0"/>
              </a:rPr>
              <a:t>система</a:t>
            </a:r>
            <a:r>
              <a:rPr lang="ru-RU" sz="2500" dirty="0">
                <a:latin typeface="Arial Black" pitchFamily="34" charset="0"/>
              </a:rPr>
              <a:t> </a:t>
            </a:r>
            <a:r>
              <a:rPr lang="ru-RU" sz="2800" dirty="0">
                <a:solidFill>
                  <a:srgbClr val="FF3300"/>
                </a:solidFill>
                <a:latin typeface="Arial Black" pitchFamily="34" charset="0"/>
              </a:rPr>
              <a:t>лечебно-профилактических</a:t>
            </a:r>
            <a:r>
              <a:rPr lang="ru-RU" sz="2500" dirty="0">
                <a:latin typeface="Arial Black" pitchFamily="34" charset="0"/>
              </a:rPr>
              <a:t> </a:t>
            </a:r>
            <a:r>
              <a:rPr lang="ru-RU" sz="2900" dirty="0">
                <a:solidFill>
                  <a:srgbClr val="00CCFF"/>
                </a:solidFill>
                <a:latin typeface="Arial Black" pitchFamily="34" charset="0"/>
              </a:rPr>
              <a:t>мероприятий по восстановлению функционального состояния организма военнослужащего до оптимального уровня боеспособности и профессиональной надёжности</a:t>
            </a:r>
            <a:r>
              <a:rPr lang="ru-RU" sz="2500" dirty="0">
                <a:latin typeface="Arial Black" pitchFamily="34" charset="0"/>
              </a:rPr>
              <a:t> </a:t>
            </a:r>
            <a:r>
              <a:rPr lang="ru-RU" sz="2500" dirty="0">
                <a:solidFill>
                  <a:srgbClr val="FF3300"/>
                </a:solidFill>
                <a:latin typeface="Arial Black" pitchFamily="34" charset="0"/>
              </a:rPr>
              <a:t>посредством последовательного и преемственного применения индивидуализированного комплекса методов фармакологического, </a:t>
            </a:r>
            <a:r>
              <a:rPr lang="ru-RU" sz="2500" dirty="0" err="1">
                <a:solidFill>
                  <a:srgbClr val="FF3300"/>
                </a:solidFill>
                <a:latin typeface="Arial Black" pitchFamily="34" charset="0"/>
              </a:rPr>
              <a:t>иммунокорригирующего</a:t>
            </a:r>
            <a:r>
              <a:rPr lang="ru-RU" sz="2500" dirty="0">
                <a:solidFill>
                  <a:srgbClr val="FF3300"/>
                </a:solidFill>
                <a:latin typeface="Arial Black" pitchFamily="34" charset="0"/>
              </a:rPr>
              <a:t>, хирургического, психологического, физического и психофизиологического воздействия на функционально или патологически изменённые системы организма.</a:t>
            </a:r>
          </a:p>
        </p:txBody>
      </p:sp>
    </p:spTree>
    <p:extLst>
      <p:ext uri="{BB962C8B-B14F-4D97-AF65-F5344CB8AC3E}">
        <p14:creationId xmlns:p14="http://schemas.microsoft.com/office/powerpoint/2010/main" val="1355149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. 4"/>
          <p:cNvSpPr>
            <a:spLocks noChangeArrowheads="1"/>
          </p:cNvSpPr>
          <p:nvPr/>
        </p:nvSpPr>
        <p:spPr bwMode="auto">
          <a:xfrm>
            <a:off x="323850" y="260350"/>
            <a:ext cx="8642350" cy="1152525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000" dirty="0">
                <a:solidFill>
                  <a:srgbClr val="FF0000"/>
                </a:solidFill>
                <a:latin typeface="Arial Black" pitchFamily="34" charset="0"/>
              </a:rPr>
              <a:t>СУТЬ И НАПРАВЛЕННОСТЬ РЕАБИЛИТАЦИОННОГО ПРОЦЕССА</a:t>
            </a:r>
          </a:p>
        </p:txBody>
      </p:sp>
      <p:sp>
        <p:nvSpPr>
          <p:cNvPr id="21507" name="Прямоуг. 5"/>
          <p:cNvSpPr>
            <a:spLocks noChangeArrowheads="1"/>
          </p:cNvSpPr>
          <p:nvPr/>
        </p:nvSpPr>
        <p:spPr bwMode="auto">
          <a:xfrm>
            <a:off x="179388" y="1916113"/>
            <a:ext cx="8785225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E9E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ru-RU" sz="2800" b="1" i="1" dirty="0">
                <a:solidFill>
                  <a:srgbClr val="FF0000"/>
                </a:solidFill>
                <a:latin typeface="Arial Black" pitchFamily="34" charset="0"/>
              </a:rPr>
              <a:t>УСТРАНЕНИЕ</a:t>
            </a:r>
            <a:r>
              <a:rPr lang="ru-RU" sz="3000" dirty="0">
                <a:latin typeface="Century Gothic" pitchFamily="34" charset="0"/>
              </a:rPr>
              <a:t> </a:t>
            </a:r>
            <a:r>
              <a:rPr lang="ru-RU" sz="3000" b="1" dirty="0">
                <a:solidFill>
                  <a:srgbClr val="00FF00"/>
                </a:solidFill>
                <a:latin typeface="Century Gothic" pitchFamily="34" charset="0"/>
              </a:rPr>
              <a:t>ИЛИ КОМПЕНСАЦИЯ</a:t>
            </a:r>
            <a:r>
              <a:rPr lang="ru-RU" sz="3000" dirty="0">
                <a:latin typeface="Century Gothic" pitchFamily="34" charset="0"/>
              </a:rPr>
              <a:t> </a:t>
            </a:r>
            <a:r>
              <a:rPr lang="ru-RU" sz="2500" b="1" i="1" dirty="0">
                <a:solidFill>
                  <a:srgbClr val="FF0000"/>
                </a:solidFill>
                <a:latin typeface="Arial Black" pitchFamily="34" charset="0"/>
              </a:rPr>
              <a:t>ПОВРЕЖДЕНИЯ</a:t>
            </a:r>
            <a:r>
              <a:rPr lang="ru-RU" sz="2500" b="1" dirty="0">
                <a:solidFill>
                  <a:srgbClr val="FF0000"/>
                </a:solidFill>
                <a:latin typeface="Arial Black" pitchFamily="34" charset="0"/>
              </a:rPr>
              <a:t>,</a:t>
            </a:r>
            <a:r>
              <a:rPr lang="ru-RU" sz="3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2500" b="1" i="1" dirty="0">
                <a:solidFill>
                  <a:srgbClr val="FF0000"/>
                </a:solidFill>
                <a:latin typeface="Arial Black" pitchFamily="34" charset="0"/>
              </a:rPr>
              <a:t>С  </a:t>
            </a:r>
            <a:r>
              <a:rPr lang="ru-RU" sz="3000" b="1" dirty="0">
                <a:solidFill>
                  <a:srgbClr val="00FF00"/>
                </a:solidFill>
                <a:latin typeface="Century Gothic" pitchFamily="34" charset="0"/>
              </a:rPr>
              <a:t>ПОЛНЫМ</a:t>
            </a:r>
            <a:r>
              <a:rPr lang="ru-RU" sz="3000" b="1" dirty="0">
                <a:latin typeface="Century Gothic" pitchFamily="34" charset="0"/>
              </a:rPr>
              <a:t> </a:t>
            </a:r>
            <a:r>
              <a:rPr lang="ru-RU" sz="2500" b="1" i="1" dirty="0">
                <a:solidFill>
                  <a:srgbClr val="FF0000"/>
                </a:solidFill>
                <a:latin typeface="Arial Black" pitchFamily="34" charset="0"/>
              </a:rPr>
              <a:t>ВОССТАНОВОЛЕНИЕМ НАРУШЕННЫХ ПАРАМЕТРОВ ЗДОРОВЬЯ</a:t>
            </a:r>
            <a:r>
              <a:rPr lang="ru-RU" sz="3000" dirty="0">
                <a:solidFill>
                  <a:srgbClr val="FF0000"/>
                </a:solidFill>
                <a:latin typeface="Arial Black" pitchFamily="34" charset="0"/>
              </a:rPr>
              <a:t>  </a:t>
            </a:r>
            <a:r>
              <a:rPr lang="ru-RU" sz="3000" b="1" dirty="0">
                <a:solidFill>
                  <a:srgbClr val="00FF00"/>
                </a:solidFill>
                <a:latin typeface="Century Gothic" pitchFamily="34" charset="0"/>
              </a:rPr>
              <a:t>ИЛИ СВЕДЕНИЕМ ДО МИНИМУМА ВЛИЯНИЯ НА ИНВАЛИДА ПРИОБРЕТЕННОГО АНАТОМИЧЕСКОГО, ФИЗИОЛОГИЧЕСКОГО, ПСИХОЛОГИЧЕСКОГО  ИЛИ ФУНКЦИОНАЛЬНОГО  ДЕФЕКТА</a:t>
            </a:r>
          </a:p>
        </p:txBody>
      </p:sp>
    </p:spTree>
    <p:extLst>
      <p:ext uri="{BB962C8B-B14F-4D97-AF65-F5344CB8AC3E}">
        <p14:creationId xmlns:p14="http://schemas.microsoft.com/office/powerpoint/2010/main" val="3857452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107504" y="116632"/>
            <a:ext cx="8928992" cy="1549894"/>
          </a:xfrm>
        </p:spPr>
        <p:txBody>
          <a:bodyPr>
            <a:noAutofit/>
          </a:bodyPr>
          <a:lstStyle/>
          <a:p>
            <a:pPr marL="484632" indent="0"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latin typeface="Arial Black" pitchFamily="34" charset="0"/>
              </a:rPr>
              <a:t>СТАЦИОНАРНЫЙ ЭТАП </a:t>
            </a:r>
            <a:r>
              <a:rPr lang="ru-RU" sz="3600" b="1" dirty="0" smtClean="0">
                <a:solidFill>
                  <a:srgbClr val="FF0000"/>
                </a:solidFill>
                <a:latin typeface="Arial Black" pitchFamily="34" charset="0"/>
              </a:rPr>
              <a:t>МЕДИЦИНСКОЙ РЕАБИЛИТАЦИИ</a:t>
            </a:r>
            <a:endParaRPr lang="ru-RU" sz="36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43363" name="Прямоуг. 3"/>
          <p:cNvSpPr>
            <a:spLocks noGrp="1" noChangeArrowheads="1"/>
          </p:cNvSpPr>
          <p:nvPr>
            <p:ph idx="1"/>
          </p:nvPr>
        </p:nvSpPr>
        <p:spPr>
          <a:xfrm>
            <a:off x="107504" y="1772816"/>
            <a:ext cx="8928992" cy="4751809"/>
          </a:xfrm>
        </p:spPr>
        <p:txBody>
          <a:bodyPr>
            <a:normAutofit fontScale="92500" lnSpcReduction="20000"/>
          </a:bodyPr>
          <a:lstStyle/>
          <a:p>
            <a:pPr marL="521208" indent="-457200" fontAlgn="auto">
              <a:spcAft>
                <a:spcPts val="0"/>
              </a:spcAft>
              <a:buClr>
                <a:srgbClr val="66FF33"/>
              </a:buClr>
              <a:buFont typeface="Wingdings" pitchFamily="2" charset="2"/>
              <a:buChar char="Ø"/>
              <a:defRPr/>
            </a:pPr>
            <a:r>
              <a:rPr lang="ru-RU" i="1" dirty="0">
                <a:solidFill>
                  <a:srgbClr val="66FF33"/>
                </a:solidFill>
                <a:latin typeface="Arial Black" pitchFamily="34" charset="0"/>
              </a:rPr>
              <a:t>стабилизация и достижение уровня </a:t>
            </a:r>
            <a:r>
              <a:rPr lang="ru-RU" i="1" dirty="0" smtClean="0">
                <a:solidFill>
                  <a:srgbClr val="66FF33"/>
                </a:solidFill>
                <a:latin typeface="Arial Black" pitchFamily="34" charset="0"/>
              </a:rPr>
              <a:t>функционирования </a:t>
            </a:r>
            <a:r>
              <a:rPr lang="ru-RU" i="1" dirty="0">
                <a:solidFill>
                  <a:srgbClr val="66FF33"/>
                </a:solidFill>
                <a:latin typeface="Arial Black" pitchFamily="34" charset="0"/>
              </a:rPr>
              <a:t>органов и систем организма в параметрах физиологической нормы;</a:t>
            </a:r>
          </a:p>
          <a:p>
            <a:pPr marL="521208" indent="-457200" fontAlgn="auto">
              <a:spcAft>
                <a:spcPts val="0"/>
              </a:spcAft>
              <a:buClr>
                <a:srgbClr val="66FF33"/>
              </a:buClr>
              <a:buFont typeface="Wingdings" pitchFamily="2" charset="2"/>
              <a:buChar char="Ø"/>
              <a:defRPr/>
            </a:pPr>
            <a:r>
              <a:rPr lang="ru-RU" i="1" dirty="0">
                <a:solidFill>
                  <a:srgbClr val="66FF33"/>
                </a:solidFill>
                <a:latin typeface="Arial Black" pitchFamily="34" charset="0"/>
              </a:rPr>
              <a:t>частичное (в пределах бытовой активности) восстановление физического и психического состояния пациента;</a:t>
            </a:r>
          </a:p>
          <a:p>
            <a:pPr marL="521208" indent="-457200" fontAlgn="auto">
              <a:spcAft>
                <a:spcPts val="0"/>
              </a:spcAft>
              <a:buClr>
                <a:srgbClr val="66FF33"/>
              </a:buClr>
              <a:buFont typeface="Wingdings" pitchFamily="2" charset="2"/>
              <a:buChar char="Ø"/>
              <a:defRPr/>
            </a:pPr>
            <a:r>
              <a:rPr lang="ru-RU" i="1" dirty="0">
                <a:solidFill>
                  <a:srgbClr val="66FF33"/>
                </a:solidFill>
                <a:latin typeface="Arial Black" pitchFamily="34" charset="0"/>
              </a:rPr>
              <a:t>создание условий для максимально </a:t>
            </a:r>
            <a:r>
              <a:rPr lang="ru-RU" i="1" dirty="0" smtClean="0">
                <a:solidFill>
                  <a:srgbClr val="66FF33"/>
                </a:solidFill>
                <a:latin typeface="Arial Black" pitchFamily="34" charset="0"/>
              </a:rPr>
              <a:t>возможного </a:t>
            </a:r>
            <a:r>
              <a:rPr lang="ru-RU" i="1" dirty="0">
                <a:solidFill>
                  <a:srgbClr val="66FF33"/>
                </a:solidFill>
                <a:latin typeface="Arial Black" pitchFamily="34" charset="0"/>
              </a:rPr>
              <a:t>восстановления качества жизни после выписки пациента из стационара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84632" indent="0" algn="ctr" fontAlgn="auto"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  <a:latin typeface="Arial Black" pitchFamily="34" charset="0"/>
              </a:rPr>
              <a:t>ФИЗИЧЕСКАЯ РЕАБИЛИТАЦИЯ</a:t>
            </a:r>
            <a:endParaRPr lang="ru-RU" sz="6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8914" name="Прямоуг. 3"/>
          <p:cNvSpPr>
            <a:spLocks noGrp="1" noChangeArrowheads="1"/>
          </p:cNvSpPr>
          <p:nvPr>
            <p:ph idx="1"/>
          </p:nvPr>
        </p:nvSpPr>
        <p:spPr>
          <a:xfrm>
            <a:off x="323850" y="2276872"/>
            <a:ext cx="8569325" cy="4104878"/>
          </a:xfrm>
        </p:spPr>
        <p:txBody>
          <a:bodyPr/>
          <a:lstStyle/>
          <a:p>
            <a:pPr marL="65087" indent="0">
              <a:buNone/>
            </a:pPr>
            <a:r>
              <a:rPr lang="ru-RU" sz="3600" i="1" dirty="0" smtClean="0">
                <a:solidFill>
                  <a:srgbClr val="66FF33"/>
                </a:solidFill>
                <a:latin typeface="Arial Black" pitchFamily="34" charset="0"/>
              </a:rPr>
              <a:t>– меры по восстановлению способности больных удовлетворительно справляться с физическими нагрузками в повседневной жизни, на военной службе, на производстве.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78" name="Автофигура 22"/>
          <p:cNvSpPr>
            <a:spLocks noChangeArrowheads="1"/>
          </p:cNvSpPr>
          <p:nvPr/>
        </p:nvSpPr>
        <p:spPr bwMode="gray">
          <a:xfrm>
            <a:off x="395536" y="1484784"/>
            <a:ext cx="4581277" cy="4330229"/>
          </a:xfrm>
          <a:custGeom>
            <a:avLst/>
            <a:gdLst>
              <a:gd name="G0" fmla="+- 1914 0 0"/>
              <a:gd name="G1" fmla="+- 21600 0 1914"/>
              <a:gd name="G2" fmla="+- 21600 0 1914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14" y="10800"/>
                </a:moveTo>
                <a:cubicBezTo>
                  <a:pt x="1914" y="15708"/>
                  <a:pt x="5892" y="19686"/>
                  <a:pt x="10800" y="19686"/>
                </a:cubicBezTo>
                <a:cubicBezTo>
                  <a:pt x="15708" y="19686"/>
                  <a:pt x="19686" y="15708"/>
                  <a:pt x="19686" y="10800"/>
                </a:cubicBezTo>
                <a:cubicBezTo>
                  <a:pt x="19686" y="5892"/>
                  <a:pt x="15708" y="1914"/>
                  <a:pt x="10800" y="1914"/>
                </a:cubicBezTo>
                <a:cubicBezTo>
                  <a:pt x="5892" y="1914"/>
                  <a:pt x="1914" y="5892"/>
                  <a:pt x="1914" y="10800"/>
                </a:cubicBez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shade val="66667"/>
                  <a:invGamma/>
                  <a:alpha val="12000"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66667"/>
                  <a:invGamma/>
                  <a:alpha val="12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0679" name="Овал 23"/>
          <p:cNvSpPr>
            <a:spLocks noChangeArrowheads="1"/>
          </p:cNvSpPr>
          <p:nvPr/>
        </p:nvSpPr>
        <p:spPr bwMode="gray">
          <a:xfrm>
            <a:off x="899592" y="1916831"/>
            <a:ext cx="3600400" cy="3452392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3529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 algn="ctr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0680" name="Автофигура 24"/>
          <p:cNvSpPr>
            <a:spLocks noChangeArrowheads="1"/>
          </p:cNvSpPr>
          <p:nvPr/>
        </p:nvSpPr>
        <p:spPr bwMode="gray">
          <a:xfrm>
            <a:off x="3203848" y="1052736"/>
            <a:ext cx="5472608" cy="101220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CFFFF"/>
              </a:gs>
              <a:gs pos="100000">
                <a:srgbClr val="CCFFFF">
                  <a:gamma/>
                  <a:tint val="5882"/>
                  <a:invGamma/>
                </a:srgbClr>
              </a:gs>
            </a:gsLst>
            <a:lin ang="0" scaled="1"/>
          </a:gradFill>
          <a:ln w="38100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Своевременную и адекватную </a:t>
            </a:r>
          </a:p>
          <a:p>
            <a:pPr algn="ctr" eaLnBrk="0" hangingPunct="0"/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активизацию больного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70681" name="Автофигура 25"/>
          <p:cNvSpPr>
            <a:spLocks noChangeArrowheads="1"/>
          </p:cNvSpPr>
          <p:nvPr/>
        </p:nvSpPr>
        <p:spPr bwMode="gray">
          <a:xfrm>
            <a:off x="3822701" y="2276872"/>
            <a:ext cx="4853756" cy="86409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BFEAE"/>
              </a:gs>
              <a:gs pos="100000">
                <a:srgbClr val="CBFEAE">
                  <a:gamma/>
                  <a:tint val="5882"/>
                  <a:invGamma/>
                </a:srgbClr>
              </a:gs>
            </a:gsLst>
            <a:lin ang="0" scaled="1"/>
          </a:gradFill>
          <a:ln w="38100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>
                <a:srgbClr val="66FF33"/>
              </a:buClr>
            </a:pPr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Раннее назначение </a:t>
            </a:r>
            <a:b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дыхательных упражнений</a:t>
            </a: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</a:br>
            <a:endParaRPr lang="ru-RU" sz="900" dirty="0" smtClean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70682" name="Автофигура 26"/>
          <p:cNvSpPr>
            <a:spLocks noChangeArrowheads="1"/>
          </p:cNvSpPr>
          <p:nvPr/>
        </p:nvSpPr>
        <p:spPr bwMode="gray">
          <a:xfrm>
            <a:off x="4139952" y="3356992"/>
            <a:ext cx="4536504" cy="8640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CFFFF"/>
              </a:gs>
              <a:gs pos="100000">
                <a:srgbClr val="CCFFFF">
                  <a:gamma/>
                  <a:tint val="5882"/>
                  <a:invGamma/>
                </a:srgbClr>
              </a:gs>
            </a:gsLst>
            <a:lin ang="0" scaled="1"/>
          </a:gradFill>
          <a:ln w="38100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Физиотерапевтические </a:t>
            </a:r>
            <a:b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процедуры и массаж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70683" name="Автофигура 27"/>
          <p:cNvSpPr>
            <a:spLocks noChangeArrowheads="1"/>
          </p:cNvSpPr>
          <p:nvPr/>
        </p:nvSpPr>
        <p:spPr bwMode="gray">
          <a:xfrm>
            <a:off x="3598887" y="4437113"/>
            <a:ext cx="5077569" cy="93211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BFEAE"/>
              </a:gs>
              <a:gs pos="100000">
                <a:srgbClr val="CBFEAE">
                  <a:gamma/>
                  <a:tint val="5882"/>
                  <a:invGamma/>
                </a:srgbClr>
              </a:gs>
            </a:gsLst>
            <a:lin ang="0" scaled="1"/>
          </a:gradFill>
          <a:ln w="38100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Формирование адаптации </a:t>
            </a:r>
            <a:b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к физической нагрузке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70684" name="Автофигура 28"/>
          <p:cNvSpPr>
            <a:spLocks noChangeArrowheads="1"/>
          </p:cNvSpPr>
          <p:nvPr/>
        </p:nvSpPr>
        <p:spPr bwMode="gray">
          <a:xfrm>
            <a:off x="3203848" y="5564981"/>
            <a:ext cx="5472608" cy="88835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CFFFF"/>
              </a:gs>
              <a:gs pos="100000">
                <a:srgbClr val="CCFFFF">
                  <a:gamma/>
                  <a:tint val="5882"/>
                  <a:invGamma/>
                </a:srgbClr>
              </a:gs>
            </a:gsLst>
            <a:lin ang="0" scaled="1"/>
          </a:gradFill>
          <a:ln w="38100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>
                <a:srgbClr val="66FF33"/>
              </a:buClr>
            </a:pPr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Контроль результативности </a:t>
            </a:r>
            <a:b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</a:rPr>
              <a:t>реабилитационного процесса</a:t>
            </a:r>
          </a:p>
        </p:txBody>
      </p:sp>
      <p:sp>
        <p:nvSpPr>
          <p:cNvPr id="70685" name="Поле 29"/>
          <p:cNvSpPr txBox="1">
            <a:spLocks noChangeArrowheads="1"/>
          </p:cNvSpPr>
          <p:nvPr/>
        </p:nvSpPr>
        <p:spPr bwMode="gray">
          <a:xfrm>
            <a:off x="1060118" y="3049280"/>
            <a:ext cx="3193503" cy="120032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</a:rPr>
              <a:t>ФИЗИЧЕСКАЯ </a:t>
            </a:r>
          </a:p>
          <a:p>
            <a:pPr algn="ctr" eaLnBrk="0" hangingPunct="0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</a:rPr>
              <a:t>РЕАБИЛИТАЦИЯ </a:t>
            </a:r>
          </a:p>
          <a:p>
            <a:pPr algn="ctr" eaLnBrk="0" hangingPunct="0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</a:rPr>
              <a:t>ВКЛЮЧАЕТ:</a:t>
            </a:r>
            <a:endParaRPr lang="en-US" sz="24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493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latin typeface="Arial Black" pitchFamily="34" charset="0"/>
              </a:rPr>
              <a:t>ПСИХОЛОГИЧЕСКАЯ РЕАБИЛИТАЦИЯ</a:t>
            </a:r>
          </a:p>
        </p:txBody>
      </p:sp>
      <p:sp>
        <p:nvSpPr>
          <p:cNvPr id="147459" name="Прямоуг. 3"/>
          <p:cNvSpPr>
            <a:spLocks noGrp="1" noChangeArrowheads="1"/>
          </p:cNvSpPr>
          <p:nvPr>
            <p:ph idx="1"/>
          </p:nvPr>
        </p:nvSpPr>
        <p:spPr>
          <a:xfrm>
            <a:off x="323850" y="2205038"/>
            <a:ext cx="8569325" cy="2880146"/>
          </a:xfrm>
        </p:spPr>
        <p:txBody>
          <a:bodyPr>
            <a:noAutofit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i="1" dirty="0">
                <a:solidFill>
                  <a:srgbClr val="0000FF"/>
                </a:solidFill>
                <a:latin typeface="Arial Black" pitchFamily="34" charset="0"/>
              </a:rPr>
              <a:t>меры по коррекции психических нарушений, формирование </a:t>
            </a:r>
            <a:r>
              <a:rPr lang="ru-RU" i="1" dirty="0" smtClean="0">
                <a:solidFill>
                  <a:srgbClr val="0000FF"/>
                </a:solidFill>
                <a:latin typeface="Arial Black" pitchFamily="34" charset="0"/>
              </a:rPr>
              <a:t>установки </a:t>
            </a:r>
            <a:r>
              <a:rPr lang="ru-RU" i="1" dirty="0">
                <a:solidFill>
                  <a:srgbClr val="0000FF"/>
                </a:solidFill>
                <a:latin typeface="Arial Black" pitchFamily="34" charset="0"/>
              </a:rPr>
              <a:t>на выполнение врачебных назначений, реабилитационных мероприятий.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3300"/>
                </a:solidFill>
                <a:latin typeface="Arial Black" pitchFamily="34" charset="0"/>
              </a:rPr>
              <a:t>ПСИХОЛОГИЧЕСКАЯ РЕАБИЛИТАЦИЯ ВКЛЮЧАЕТ:</a:t>
            </a:r>
          </a:p>
        </p:txBody>
      </p:sp>
      <p:sp>
        <p:nvSpPr>
          <p:cNvPr id="41986" name="Прямоуг. 3"/>
          <p:cNvSpPr>
            <a:spLocks noGrp="1" noChangeArrowheads="1"/>
          </p:cNvSpPr>
          <p:nvPr>
            <p:ph idx="1"/>
          </p:nvPr>
        </p:nvSpPr>
        <p:spPr>
          <a:xfrm>
            <a:off x="457200" y="2636838"/>
            <a:ext cx="8229600" cy="3459162"/>
          </a:xfrm>
        </p:spPr>
        <p:txBody>
          <a:bodyPr/>
          <a:lstStyle/>
          <a:p>
            <a:r>
              <a:rPr lang="ru-RU" dirty="0" smtClean="0">
                <a:solidFill>
                  <a:srgbClr val="0000FF"/>
                </a:solidFill>
                <a:latin typeface="Arial Black" pitchFamily="34" charset="0"/>
              </a:rPr>
              <a:t>Ликвидацию и предотвращение психических нарушений</a:t>
            </a:r>
          </a:p>
          <a:p>
            <a:r>
              <a:rPr lang="ru-RU" dirty="0" smtClean="0">
                <a:solidFill>
                  <a:srgbClr val="0000FF"/>
                </a:solidFill>
                <a:latin typeface="Arial Black" pitchFamily="34" charset="0"/>
              </a:rPr>
              <a:t>Создание условий для психологической адаптации больного к изменившейся ситуации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dirty="0">
                <a:solidFill>
                  <a:srgbClr val="FF3300"/>
                </a:solidFill>
                <a:latin typeface="Arial Black" pitchFamily="34" charset="0"/>
              </a:rPr>
              <a:t>ОСОБЕННОСТИ:</a:t>
            </a:r>
          </a:p>
        </p:txBody>
      </p:sp>
      <p:sp>
        <p:nvSpPr>
          <p:cNvPr id="43010" name="Прямоуг. 3"/>
          <p:cNvSpPr>
            <a:spLocks noGrp="1" noChangeArrowheads="1"/>
          </p:cNvSpPr>
          <p:nvPr>
            <p:ph idx="1"/>
          </p:nvPr>
        </p:nvSpPr>
        <p:spPr>
          <a:xfrm>
            <a:off x="107504" y="1882775"/>
            <a:ext cx="8928992" cy="4572000"/>
          </a:xfrm>
        </p:spPr>
        <p:txBody>
          <a:bodyPr/>
          <a:lstStyle/>
          <a:p>
            <a:r>
              <a:rPr lang="ru-RU" sz="2800" dirty="0" smtClean="0">
                <a:solidFill>
                  <a:srgbClr val="FF3300"/>
                </a:solidFill>
                <a:latin typeface="Arial Black" pitchFamily="34" charset="0"/>
              </a:rPr>
              <a:t>Медицинская реабилитация </a:t>
            </a:r>
            <a:r>
              <a:rPr lang="ru-RU" sz="2800" dirty="0" smtClean="0">
                <a:solidFill>
                  <a:srgbClr val="0000FF"/>
                </a:solidFill>
                <a:latin typeface="Arial Black" pitchFamily="34" charset="0"/>
              </a:rPr>
              <a:t>рассматривается как </a:t>
            </a:r>
            <a:r>
              <a:rPr lang="ru-RU" sz="2800" dirty="0" smtClean="0">
                <a:solidFill>
                  <a:srgbClr val="FF3300"/>
                </a:solidFill>
                <a:latin typeface="Arial Black" pitchFamily="34" charset="0"/>
              </a:rPr>
              <a:t>составная часть лечебного процесса</a:t>
            </a:r>
            <a:r>
              <a:rPr lang="ru-RU" sz="2800" dirty="0" smtClean="0">
                <a:solidFill>
                  <a:srgbClr val="0000FF"/>
                </a:solidFill>
                <a:latin typeface="Arial Black" pitchFamily="34" charset="0"/>
              </a:rPr>
              <a:t>;</a:t>
            </a:r>
          </a:p>
          <a:p>
            <a:r>
              <a:rPr lang="ru-RU" sz="2800" dirty="0" smtClean="0">
                <a:solidFill>
                  <a:srgbClr val="FF3300"/>
                </a:solidFill>
                <a:latin typeface="Arial Black" pitchFamily="34" charset="0"/>
              </a:rPr>
              <a:t>Цель медицинской реабилитации </a:t>
            </a:r>
            <a:r>
              <a:rPr lang="ru-RU" sz="2800" dirty="0" smtClean="0">
                <a:solidFill>
                  <a:srgbClr val="0000FF"/>
                </a:solidFill>
                <a:latin typeface="Arial Black" pitchFamily="34" charset="0"/>
              </a:rPr>
              <a:t>– улучшение функции органов и систем, обеспечивающих </a:t>
            </a:r>
            <a:r>
              <a:rPr lang="ru-RU" sz="2800" dirty="0" smtClean="0">
                <a:solidFill>
                  <a:srgbClr val="FF3300"/>
                </a:solidFill>
                <a:latin typeface="Arial Black" pitchFamily="34" charset="0"/>
              </a:rPr>
              <a:t>целостность функционирования организма</a:t>
            </a:r>
            <a:r>
              <a:rPr lang="ru-RU" sz="2800" dirty="0" smtClean="0">
                <a:solidFill>
                  <a:srgbClr val="0000FF"/>
                </a:solidFill>
                <a:latin typeface="Arial Black" pitchFamily="34" charset="0"/>
              </a:rPr>
              <a:t>, наиболее полное восстановление боеспособности (трудоспособности) военнослужащего.</a:t>
            </a:r>
          </a:p>
          <a:p>
            <a:endParaRPr lang="ru-RU" sz="2800" dirty="0" smtClean="0"/>
          </a:p>
          <a:p>
            <a:endParaRPr lang="ru-RU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Поле 4"/>
          <p:cNvSpPr txBox="1">
            <a:spLocks noChangeArrowheads="1"/>
          </p:cNvSpPr>
          <p:nvPr/>
        </p:nvSpPr>
        <p:spPr bwMode="auto">
          <a:xfrm>
            <a:off x="323850" y="1700213"/>
            <a:ext cx="1320800" cy="517525"/>
          </a:xfrm>
          <a:prstGeom prst="rect">
            <a:avLst/>
          </a:prstGeom>
          <a:solidFill>
            <a:srgbClr val="FFFFFF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1400" b="1" dirty="0">
                <a:solidFill>
                  <a:srgbClr val="FF3300"/>
                </a:solidFill>
                <a:latin typeface="Times New Roman" pitchFamily="18" charset="0"/>
              </a:rPr>
              <a:t>ЛЕЧАЩИЙ ВРАЧ</a:t>
            </a:r>
          </a:p>
        </p:txBody>
      </p:sp>
      <p:sp>
        <p:nvSpPr>
          <p:cNvPr id="44034" name="Поле 5"/>
          <p:cNvSpPr txBox="1">
            <a:spLocks noChangeArrowheads="1"/>
          </p:cNvSpPr>
          <p:nvPr/>
        </p:nvSpPr>
        <p:spPr bwMode="auto">
          <a:xfrm>
            <a:off x="3563938" y="1844675"/>
            <a:ext cx="4248150" cy="342900"/>
          </a:xfrm>
          <a:prstGeom prst="rect">
            <a:avLst/>
          </a:prstGeom>
          <a:solidFill>
            <a:srgbClr val="FFFFFF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1400" b="1" dirty="0">
                <a:solidFill>
                  <a:srgbClr val="FF3300"/>
                </a:solidFill>
                <a:latin typeface="Times New Roman" pitchFamily="18" charset="0"/>
              </a:rPr>
              <a:t>ВЫЯСНЕНИЕ НАСТОЯЩЕГО СОСТОЯНИЯ</a:t>
            </a:r>
          </a:p>
        </p:txBody>
      </p:sp>
      <p:sp>
        <p:nvSpPr>
          <p:cNvPr id="44035" name="Линия 6"/>
          <p:cNvSpPr>
            <a:spLocks noChangeShapeType="1"/>
          </p:cNvSpPr>
          <p:nvPr/>
        </p:nvSpPr>
        <p:spPr bwMode="auto">
          <a:xfrm>
            <a:off x="1692275" y="1989138"/>
            <a:ext cx="1849438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036" name="Прямоуг. 7"/>
          <p:cNvSpPr>
            <a:spLocks noChangeArrowheads="1"/>
          </p:cNvSpPr>
          <p:nvPr/>
        </p:nvSpPr>
        <p:spPr bwMode="auto">
          <a:xfrm>
            <a:off x="468313" y="215900"/>
            <a:ext cx="84026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sz="2400" b="1" dirty="0">
                <a:solidFill>
                  <a:srgbClr val="FF3300"/>
                </a:solidFill>
                <a:latin typeface="Arial Black" pitchFamily="34" charset="0"/>
              </a:rPr>
              <a:t>АЛГОРИТМ МЕДИЦИНСКОЙ РЕАБИЛИТАЦИИ</a:t>
            </a:r>
            <a:r>
              <a:rPr lang="ru-RU" dirty="0">
                <a:solidFill>
                  <a:srgbClr val="FF3300"/>
                </a:solidFill>
                <a:latin typeface="Arial Black" pitchFamily="34" charset="0"/>
              </a:rPr>
              <a:t> </a:t>
            </a:r>
          </a:p>
        </p:txBody>
      </p:sp>
      <p:sp>
        <p:nvSpPr>
          <p:cNvPr id="44037" name="Линия 8"/>
          <p:cNvSpPr>
            <a:spLocks noChangeShapeType="1"/>
          </p:cNvSpPr>
          <p:nvPr/>
        </p:nvSpPr>
        <p:spPr bwMode="auto">
          <a:xfrm>
            <a:off x="5508625" y="2205038"/>
            <a:ext cx="0" cy="3603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038" name="Поле 9"/>
          <p:cNvSpPr txBox="1">
            <a:spLocks noChangeArrowheads="1"/>
          </p:cNvSpPr>
          <p:nvPr/>
        </p:nvSpPr>
        <p:spPr bwMode="auto">
          <a:xfrm>
            <a:off x="395288" y="3068638"/>
            <a:ext cx="1728787" cy="517525"/>
          </a:xfrm>
          <a:prstGeom prst="rect">
            <a:avLst/>
          </a:prstGeom>
          <a:solidFill>
            <a:srgbClr val="FFFFFF"/>
          </a:solidFill>
          <a:ln w="57150">
            <a:solidFill>
              <a:srgbClr val="00FF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1400" b="1" dirty="0">
                <a:solidFill>
                  <a:srgbClr val="FF3300"/>
                </a:solidFill>
                <a:latin typeface="Times New Roman" pitchFamily="18" charset="0"/>
              </a:rPr>
              <a:t>КЛИНИЧЕСКИЙ ОСМОТР</a:t>
            </a:r>
          </a:p>
        </p:txBody>
      </p:sp>
      <p:sp>
        <p:nvSpPr>
          <p:cNvPr id="44039" name="Поле 10"/>
          <p:cNvSpPr txBox="1">
            <a:spLocks noChangeArrowheads="1"/>
          </p:cNvSpPr>
          <p:nvPr/>
        </p:nvSpPr>
        <p:spPr bwMode="auto">
          <a:xfrm>
            <a:off x="2627313" y="3068638"/>
            <a:ext cx="2303462" cy="517525"/>
          </a:xfrm>
          <a:prstGeom prst="rect">
            <a:avLst/>
          </a:prstGeom>
          <a:solidFill>
            <a:srgbClr val="FFFFFF"/>
          </a:solidFill>
          <a:ln w="57150">
            <a:solidFill>
              <a:srgbClr val="00FF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1400" b="1" dirty="0">
                <a:solidFill>
                  <a:srgbClr val="FF3300"/>
                </a:solidFill>
                <a:latin typeface="Times New Roman" pitchFamily="18" charset="0"/>
              </a:rPr>
              <a:t>ФУНКЦИОНАЛЬНЫЕ ИССЛЕДОВАНИЯ</a:t>
            </a:r>
          </a:p>
        </p:txBody>
      </p:sp>
      <p:sp>
        <p:nvSpPr>
          <p:cNvPr id="44040" name="Поле 11"/>
          <p:cNvSpPr txBox="1">
            <a:spLocks noChangeArrowheads="1"/>
          </p:cNvSpPr>
          <p:nvPr/>
        </p:nvSpPr>
        <p:spPr bwMode="auto">
          <a:xfrm>
            <a:off x="5724525" y="3068638"/>
            <a:ext cx="3121025" cy="517525"/>
          </a:xfrm>
          <a:prstGeom prst="rect">
            <a:avLst/>
          </a:prstGeom>
          <a:solidFill>
            <a:srgbClr val="FFFFFF"/>
          </a:solidFill>
          <a:ln w="57150">
            <a:solidFill>
              <a:srgbClr val="00FF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1400" b="1" dirty="0">
                <a:solidFill>
                  <a:srgbClr val="FF3300"/>
                </a:solidFill>
                <a:latin typeface="Times New Roman" pitchFamily="18" charset="0"/>
              </a:rPr>
              <a:t>ОЦЕНКА ПСИХОЛОГИЧЕСКОГО И СОЦИАЛЬНОГО СТАТУСА</a:t>
            </a:r>
          </a:p>
        </p:txBody>
      </p:sp>
      <p:sp>
        <p:nvSpPr>
          <p:cNvPr id="44041" name="Линия 12"/>
          <p:cNvSpPr>
            <a:spLocks noChangeShapeType="1"/>
          </p:cNvSpPr>
          <p:nvPr/>
        </p:nvSpPr>
        <p:spPr bwMode="auto">
          <a:xfrm>
            <a:off x="1331913" y="2565400"/>
            <a:ext cx="61928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042" name="Линия 13"/>
          <p:cNvSpPr>
            <a:spLocks noChangeShapeType="1"/>
          </p:cNvSpPr>
          <p:nvPr/>
        </p:nvSpPr>
        <p:spPr bwMode="auto">
          <a:xfrm>
            <a:off x="1331913" y="2565400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043" name="Линия 14"/>
          <p:cNvSpPr>
            <a:spLocks noChangeShapeType="1"/>
          </p:cNvSpPr>
          <p:nvPr/>
        </p:nvSpPr>
        <p:spPr bwMode="auto">
          <a:xfrm>
            <a:off x="7524750" y="2565400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044" name="Линия 15"/>
          <p:cNvSpPr>
            <a:spLocks noChangeShapeType="1"/>
          </p:cNvSpPr>
          <p:nvPr/>
        </p:nvSpPr>
        <p:spPr bwMode="auto">
          <a:xfrm>
            <a:off x="3851275" y="2565400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045" name="Поле 16"/>
          <p:cNvSpPr txBox="1">
            <a:spLocks noChangeArrowheads="1"/>
          </p:cNvSpPr>
          <p:nvPr/>
        </p:nvSpPr>
        <p:spPr bwMode="auto">
          <a:xfrm>
            <a:off x="3132138" y="4652963"/>
            <a:ext cx="3121025" cy="719137"/>
          </a:xfrm>
          <a:prstGeom prst="rect">
            <a:avLst/>
          </a:prstGeom>
          <a:solidFill>
            <a:srgbClr val="FFFFFF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000" b="1" dirty="0">
                <a:solidFill>
                  <a:srgbClr val="FF3300"/>
                </a:solidFill>
                <a:latin typeface="Arial Black" pitchFamily="34" charset="0"/>
              </a:rPr>
              <a:t>КЛИНИЧЕСКИЙ ДИАГНОЗ</a:t>
            </a:r>
          </a:p>
        </p:txBody>
      </p:sp>
      <p:sp>
        <p:nvSpPr>
          <p:cNvPr id="44046" name="Автофигура 17"/>
          <p:cNvSpPr>
            <a:spLocks/>
          </p:cNvSpPr>
          <p:nvPr/>
        </p:nvSpPr>
        <p:spPr bwMode="auto">
          <a:xfrm rot="5400000">
            <a:off x="4211638" y="115888"/>
            <a:ext cx="936625" cy="8137525"/>
          </a:xfrm>
          <a:prstGeom prst="rightBrace">
            <a:avLst>
              <a:gd name="adj1" fmla="val 72401"/>
              <a:gd name="adj2" fmla="val 50000"/>
            </a:avLst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4047" name="Поле 18"/>
          <p:cNvSpPr txBox="1">
            <a:spLocks noChangeArrowheads="1"/>
          </p:cNvSpPr>
          <p:nvPr/>
        </p:nvSpPr>
        <p:spPr bwMode="auto">
          <a:xfrm>
            <a:off x="3851275" y="981075"/>
            <a:ext cx="1368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44048" name="Поле 20"/>
          <p:cNvSpPr txBox="1">
            <a:spLocks noChangeArrowheads="1"/>
          </p:cNvSpPr>
          <p:nvPr/>
        </p:nvSpPr>
        <p:spPr bwMode="auto">
          <a:xfrm>
            <a:off x="3276600" y="908050"/>
            <a:ext cx="172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</a:rPr>
              <a:t>I</a:t>
            </a:r>
            <a:r>
              <a:rPr lang="ru-RU" sz="2400" b="1">
                <a:latin typeface="Times New Roman" pitchFamily="18" charset="0"/>
              </a:rPr>
              <a:t> ЭТАП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Поле 4"/>
          <p:cNvSpPr txBox="1">
            <a:spLocks noChangeArrowheads="1"/>
          </p:cNvSpPr>
          <p:nvPr/>
        </p:nvSpPr>
        <p:spPr bwMode="auto">
          <a:xfrm>
            <a:off x="3708400" y="333375"/>
            <a:ext cx="16557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rgbClr val="FF3300"/>
                </a:solidFill>
                <a:latin typeface="Arial Black" pitchFamily="34" charset="0"/>
                <a:ea typeface="Segoe UI" pitchFamily="34" charset="0"/>
                <a:cs typeface="Segoe UI" pitchFamily="34" charset="0"/>
              </a:rPr>
              <a:t>II</a:t>
            </a:r>
            <a:r>
              <a:rPr lang="ru-RU" sz="2400" b="1" dirty="0">
                <a:solidFill>
                  <a:srgbClr val="FF3300"/>
                </a:solidFill>
                <a:latin typeface="Arial Black" pitchFamily="34" charset="0"/>
                <a:ea typeface="Segoe UI" pitchFamily="34" charset="0"/>
                <a:cs typeface="Segoe UI" pitchFamily="34" charset="0"/>
              </a:rPr>
              <a:t> ЭТАП</a:t>
            </a:r>
          </a:p>
        </p:txBody>
      </p:sp>
      <p:sp>
        <p:nvSpPr>
          <p:cNvPr id="45058" name="Поле 5"/>
          <p:cNvSpPr txBox="1">
            <a:spLocks noChangeArrowheads="1"/>
          </p:cNvSpPr>
          <p:nvPr/>
        </p:nvSpPr>
        <p:spPr bwMode="auto">
          <a:xfrm>
            <a:off x="249238" y="1268413"/>
            <a:ext cx="2232025" cy="404812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ЛЕЧАЩИЙ ВРАЧ</a:t>
            </a:r>
          </a:p>
        </p:txBody>
      </p:sp>
      <p:sp>
        <p:nvSpPr>
          <p:cNvPr id="45059" name="Поле 6"/>
          <p:cNvSpPr txBox="1">
            <a:spLocks noChangeArrowheads="1"/>
          </p:cNvSpPr>
          <p:nvPr/>
        </p:nvSpPr>
        <p:spPr bwMode="auto">
          <a:xfrm>
            <a:off x="2700338" y="2276475"/>
            <a:ext cx="3382962" cy="4048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ОБЪЁМ РЕАБИЛИТАЦИИ</a:t>
            </a:r>
          </a:p>
        </p:txBody>
      </p:sp>
      <p:sp>
        <p:nvSpPr>
          <p:cNvPr id="45060" name="Поле 7"/>
          <p:cNvSpPr txBox="1">
            <a:spLocks noChangeArrowheads="1"/>
          </p:cNvSpPr>
          <p:nvPr/>
        </p:nvSpPr>
        <p:spPr bwMode="auto">
          <a:xfrm>
            <a:off x="2663825" y="1268413"/>
            <a:ext cx="6300663" cy="369332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b="1" dirty="0" smtClean="0">
                <a:latin typeface="Times New Roman" pitchFamily="18" charset="0"/>
              </a:rPr>
              <a:t>СПЕЦИАЛИСТ </a:t>
            </a:r>
            <a:r>
              <a:rPr lang="ru-RU" b="1" dirty="0">
                <a:latin typeface="Times New Roman" pitchFamily="18" charset="0"/>
              </a:rPr>
              <a:t>ПО </a:t>
            </a:r>
            <a:r>
              <a:rPr lang="ru-RU" b="1" dirty="0" smtClean="0">
                <a:latin typeface="Times New Roman" pitchFamily="18" charset="0"/>
              </a:rPr>
              <a:t>МЕДИЦИНСКОЙ РЕАБИЛИТАЦИИ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45061" name="Линия 8"/>
          <p:cNvSpPr>
            <a:spLocks noChangeShapeType="1"/>
          </p:cNvSpPr>
          <p:nvPr/>
        </p:nvSpPr>
        <p:spPr bwMode="auto">
          <a:xfrm>
            <a:off x="1692275" y="1700213"/>
            <a:ext cx="0" cy="2159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62" name="Линия 9"/>
          <p:cNvSpPr>
            <a:spLocks noChangeShapeType="1"/>
          </p:cNvSpPr>
          <p:nvPr/>
        </p:nvSpPr>
        <p:spPr bwMode="auto">
          <a:xfrm>
            <a:off x="1692275" y="1916113"/>
            <a:ext cx="575945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63" name="Линия 10"/>
          <p:cNvSpPr>
            <a:spLocks noChangeShapeType="1"/>
          </p:cNvSpPr>
          <p:nvPr/>
        </p:nvSpPr>
        <p:spPr bwMode="auto">
          <a:xfrm>
            <a:off x="7451725" y="1700213"/>
            <a:ext cx="0" cy="2159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64" name="Линия 11"/>
          <p:cNvSpPr>
            <a:spLocks noChangeShapeType="1"/>
          </p:cNvSpPr>
          <p:nvPr/>
        </p:nvSpPr>
        <p:spPr bwMode="auto">
          <a:xfrm>
            <a:off x="4284663" y="1916113"/>
            <a:ext cx="0" cy="360362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65" name="Поле 12"/>
          <p:cNvSpPr txBox="1">
            <a:spLocks noChangeArrowheads="1"/>
          </p:cNvSpPr>
          <p:nvPr/>
        </p:nvSpPr>
        <p:spPr bwMode="auto">
          <a:xfrm>
            <a:off x="755650" y="3068638"/>
            <a:ext cx="2232025" cy="404812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ПОЛНЫЙ</a:t>
            </a:r>
          </a:p>
        </p:txBody>
      </p:sp>
      <p:sp>
        <p:nvSpPr>
          <p:cNvPr id="45066" name="Поле 13"/>
          <p:cNvSpPr txBox="1">
            <a:spLocks noChangeArrowheads="1"/>
          </p:cNvSpPr>
          <p:nvPr/>
        </p:nvSpPr>
        <p:spPr bwMode="auto">
          <a:xfrm>
            <a:off x="5795963" y="3141663"/>
            <a:ext cx="2232025" cy="404812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ЧАСТИЧНЫЙ</a:t>
            </a:r>
          </a:p>
        </p:txBody>
      </p:sp>
      <p:sp>
        <p:nvSpPr>
          <p:cNvPr id="45067" name="Поле 14"/>
          <p:cNvSpPr txBox="1">
            <a:spLocks noChangeArrowheads="1"/>
          </p:cNvSpPr>
          <p:nvPr/>
        </p:nvSpPr>
        <p:spPr bwMode="auto">
          <a:xfrm>
            <a:off x="250825" y="3860800"/>
            <a:ext cx="4176713" cy="6794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КЛИНИКО-РЕАБИЛИТАЦИОННЫЙ ДИАГНОЗ</a:t>
            </a:r>
            <a:r>
              <a:rPr lang="ru-RU"/>
              <a:t> </a:t>
            </a:r>
          </a:p>
        </p:txBody>
      </p:sp>
      <p:sp>
        <p:nvSpPr>
          <p:cNvPr id="45068" name="Поле 15"/>
          <p:cNvSpPr txBox="1">
            <a:spLocks noChangeArrowheads="1"/>
          </p:cNvSpPr>
          <p:nvPr/>
        </p:nvSpPr>
        <p:spPr bwMode="auto">
          <a:xfrm>
            <a:off x="323850" y="4941888"/>
            <a:ext cx="3816350" cy="8636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КЛИНИКО-РЕАБИЛИТАЦИОННАЯ ГРУППА И РЕАБИЛИТАЦИОННЫЙ ПОТЕНЦИАЛ БОЛЬНОГО</a:t>
            </a:r>
          </a:p>
        </p:txBody>
      </p:sp>
      <p:sp>
        <p:nvSpPr>
          <p:cNvPr id="45069" name="Поле 16"/>
          <p:cNvSpPr txBox="1">
            <a:spLocks noChangeArrowheads="1"/>
          </p:cNvSpPr>
          <p:nvPr/>
        </p:nvSpPr>
        <p:spPr bwMode="auto">
          <a:xfrm>
            <a:off x="5292725" y="5876925"/>
            <a:ext cx="2735263" cy="760413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РЕАБИЛИТАЦИОННАЯ </a:t>
            </a:r>
          </a:p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ПРОГРАММА</a:t>
            </a:r>
          </a:p>
        </p:txBody>
      </p:sp>
      <p:sp>
        <p:nvSpPr>
          <p:cNvPr id="45070" name="Поле 17"/>
          <p:cNvSpPr txBox="1">
            <a:spLocks noChangeArrowheads="1"/>
          </p:cNvSpPr>
          <p:nvPr/>
        </p:nvSpPr>
        <p:spPr bwMode="auto">
          <a:xfrm>
            <a:off x="5364163" y="4076700"/>
            <a:ext cx="3382962" cy="1247775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НАЗНАЧЕНИЕ ОТДЕЛЬНЫХ ПРОЦЕДУР ФИЗИОТЕРАПИИ, МАССАЖА, ЛФК</a:t>
            </a:r>
          </a:p>
        </p:txBody>
      </p:sp>
      <p:sp>
        <p:nvSpPr>
          <p:cNvPr id="45071" name="Поле 18"/>
          <p:cNvSpPr txBox="1">
            <a:spLocks noChangeArrowheads="1"/>
          </p:cNvSpPr>
          <p:nvPr/>
        </p:nvSpPr>
        <p:spPr bwMode="auto">
          <a:xfrm>
            <a:off x="323850" y="6237288"/>
            <a:ext cx="3959225" cy="3746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РЕАБИЛИТАЦИОННЫЙ ПРОГНОЗ</a:t>
            </a:r>
          </a:p>
        </p:txBody>
      </p:sp>
      <p:sp>
        <p:nvSpPr>
          <p:cNvPr id="45072" name="Линия 19"/>
          <p:cNvSpPr>
            <a:spLocks noChangeShapeType="1"/>
          </p:cNvSpPr>
          <p:nvPr/>
        </p:nvSpPr>
        <p:spPr bwMode="auto">
          <a:xfrm>
            <a:off x="1835150" y="3500438"/>
            <a:ext cx="0" cy="360362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73" name="Линия 20"/>
          <p:cNvSpPr>
            <a:spLocks noChangeShapeType="1"/>
          </p:cNvSpPr>
          <p:nvPr/>
        </p:nvSpPr>
        <p:spPr bwMode="auto">
          <a:xfrm flipH="1">
            <a:off x="2268538" y="2708275"/>
            <a:ext cx="790575" cy="360363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74" name="Линия 21"/>
          <p:cNvSpPr>
            <a:spLocks noChangeShapeType="1"/>
          </p:cNvSpPr>
          <p:nvPr/>
        </p:nvSpPr>
        <p:spPr bwMode="auto">
          <a:xfrm>
            <a:off x="5724525" y="2708275"/>
            <a:ext cx="935038" cy="433388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75" name="Линия 22"/>
          <p:cNvSpPr>
            <a:spLocks noChangeShapeType="1"/>
          </p:cNvSpPr>
          <p:nvPr/>
        </p:nvSpPr>
        <p:spPr bwMode="auto">
          <a:xfrm>
            <a:off x="1908175" y="4581525"/>
            <a:ext cx="0" cy="360363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76" name="Линия 23"/>
          <p:cNvSpPr>
            <a:spLocks noChangeShapeType="1"/>
          </p:cNvSpPr>
          <p:nvPr/>
        </p:nvSpPr>
        <p:spPr bwMode="auto">
          <a:xfrm>
            <a:off x="1979613" y="5876925"/>
            <a:ext cx="0" cy="360363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77" name="Линия 24"/>
          <p:cNvSpPr>
            <a:spLocks noChangeShapeType="1"/>
          </p:cNvSpPr>
          <p:nvPr/>
        </p:nvSpPr>
        <p:spPr bwMode="auto">
          <a:xfrm>
            <a:off x="7019925" y="3573463"/>
            <a:ext cx="0" cy="503237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78" name="Линия 25"/>
          <p:cNvSpPr>
            <a:spLocks noChangeShapeType="1"/>
          </p:cNvSpPr>
          <p:nvPr/>
        </p:nvSpPr>
        <p:spPr bwMode="auto">
          <a:xfrm>
            <a:off x="4284663" y="6381750"/>
            <a:ext cx="1008062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Поле 4"/>
          <p:cNvSpPr txBox="1">
            <a:spLocks noChangeArrowheads="1"/>
          </p:cNvSpPr>
          <p:nvPr/>
        </p:nvSpPr>
        <p:spPr bwMode="auto">
          <a:xfrm>
            <a:off x="250825" y="828001"/>
            <a:ext cx="2735263" cy="584775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 dirty="0" smtClean="0">
                <a:latin typeface="Times New Roman" pitchFamily="18" charset="0"/>
              </a:rPr>
              <a:t>РЕАБИЛИТАЦИОННАЯ</a:t>
            </a:r>
            <a:br>
              <a:rPr lang="ru-RU" sz="1600" b="1" dirty="0" smtClean="0">
                <a:latin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</a:rPr>
              <a:t>ПРОГРАММА</a:t>
            </a:r>
            <a:endParaRPr lang="ru-RU" sz="1600" b="1" dirty="0">
              <a:latin typeface="Times New Roman" pitchFamily="18" charset="0"/>
            </a:endParaRPr>
          </a:p>
        </p:txBody>
      </p:sp>
      <p:sp>
        <p:nvSpPr>
          <p:cNvPr id="46082" name="Поле 5"/>
          <p:cNvSpPr txBox="1">
            <a:spLocks noChangeArrowheads="1"/>
          </p:cNvSpPr>
          <p:nvPr/>
        </p:nvSpPr>
        <p:spPr bwMode="auto">
          <a:xfrm>
            <a:off x="252658" y="2453200"/>
            <a:ext cx="2735263" cy="638175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КАРТА ФИЗИЧЕКОЙ РЕАБИЛИТАЦИИ</a:t>
            </a:r>
          </a:p>
        </p:txBody>
      </p:sp>
      <p:sp>
        <p:nvSpPr>
          <p:cNvPr id="46083" name="Поле 6"/>
          <p:cNvSpPr txBox="1">
            <a:spLocks noChangeArrowheads="1"/>
          </p:cNvSpPr>
          <p:nvPr/>
        </p:nvSpPr>
        <p:spPr bwMode="auto">
          <a:xfrm>
            <a:off x="3348038" y="5949950"/>
            <a:ext cx="2735262" cy="638175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РЕАБИЛИТАЦИОННЫЙ ПРОЦЕСС</a:t>
            </a:r>
          </a:p>
        </p:txBody>
      </p:sp>
      <p:sp>
        <p:nvSpPr>
          <p:cNvPr id="46084" name="Поле 7"/>
          <p:cNvSpPr txBox="1">
            <a:spLocks noChangeArrowheads="1"/>
          </p:cNvSpPr>
          <p:nvPr/>
        </p:nvSpPr>
        <p:spPr bwMode="auto">
          <a:xfrm>
            <a:off x="179388" y="5734050"/>
            <a:ext cx="2592387" cy="882650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МЕТОДИКИ ФИЗИЧЕСКОЙ РЕАБИЛИТАЦИИ</a:t>
            </a:r>
          </a:p>
        </p:txBody>
      </p:sp>
      <p:sp>
        <p:nvSpPr>
          <p:cNvPr id="46085" name="Поле 9"/>
          <p:cNvSpPr txBox="1">
            <a:spLocks noChangeArrowheads="1"/>
          </p:cNvSpPr>
          <p:nvPr/>
        </p:nvSpPr>
        <p:spPr bwMode="auto">
          <a:xfrm>
            <a:off x="6588125" y="5949950"/>
            <a:ext cx="2303463" cy="638175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ПРОВЕРКА ЭФФЕКТИВНОСТИ</a:t>
            </a:r>
          </a:p>
        </p:txBody>
      </p:sp>
      <p:sp>
        <p:nvSpPr>
          <p:cNvPr id="46086" name="Поле 10"/>
          <p:cNvSpPr txBox="1">
            <a:spLocks noChangeArrowheads="1"/>
          </p:cNvSpPr>
          <p:nvPr/>
        </p:nvSpPr>
        <p:spPr bwMode="auto">
          <a:xfrm>
            <a:off x="6084888" y="1844675"/>
            <a:ext cx="792162" cy="3937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00CC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НЕТ</a:t>
            </a:r>
          </a:p>
        </p:txBody>
      </p:sp>
      <p:sp>
        <p:nvSpPr>
          <p:cNvPr id="46087" name="Поле 11"/>
          <p:cNvSpPr txBox="1">
            <a:spLocks noChangeArrowheads="1"/>
          </p:cNvSpPr>
          <p:nvPr/>
        </p:nvSpPr>
        <p:spPr bwMode="auto">
          <a:xfrm rot="-5400000">
            <a:off x="2642394" y="2649169"/>
            <a:ext cx="3014662" cy="83099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 w="57150">
            <a:solidFill>
              <a:srgbClr val="00CC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 dirty="0">
                <a:solidFill>
                  <a:srgbClr val="FF3300"/>
                </a:solidFill>
                <a:latin typeface="Arial Black" pitchFamily="34" charset="0"/>
              </a:rPr>
              <a:t>КОРРЕКЦИЯ РЕАБИЛИТАЦИОННЫХ МЕРОПРИЯТИЙ</a:t>
            </a:r>
          </a:p>
        </p:txBody>
      </p:sp>
      <p:sp>
        <p:nvSpPr>
          <p:cNvPr id="46088" name="Поле 12"/>
          <p:cNvSpPr txBox="1">
            <a:spLocks noChangeArrowheads="1"/>
          </p:cNvSpPr>
          <p:nvPr/>
        </p:nvSpPr>
        <p:spPr bwMode="auto">
          <a:xfrm>
            <a:off x="7956550" y="1844675"/>
            <a:ext cx="792163" cy="3937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ДА</a:t>
            </a:r>
          </a:p>
        </p:txBody>
      </p:sp>
      <p:sp>
        <p:nvSpPr>
          <p:cNvPr id="46089" name="Поле 13"/>
          <p:cNvSpPr txBox="1">
            <a:spLocks noChangeArrowheads="1"/>
          </p:cNvSpPr>
          <p:nvPr/>
        </p:nvSpPr>
        <p:spPr bwMode="auto">
          <a:xfrm>
            <a:off x="6156325" y="5013325"/>
            <a:ext cx="792163" cy="338554"/>
          </a:xfrm>
          <a:prstGeom prst="rect">
            <a:avLst/>
          </a:prstGeom>
          <a:gradFill rotWithShape="1">
            <a:gsLst>
              <a:gs pos="0">
                <a:srgbClr val="762F00"/>
              </a:gs>
              <a:gs pos="100000">
                <a:srgbClr val="FF6600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00CC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</a:rPr>
              <a:t>НЕТ</a:t>
            </a:r>
          </a:p>
        </p:txBody>
      </p:sp>
      <p:sp>
        <p:nvSpPr>
          <p:cNvPr id="46090" name="Поле 14"/>
          <p:cNvSpPr txBox="1">
            <a:spLocks noChangeArrowheads="1"/>
          </p:cNvSpPr>
          <p:nvPr/>
        </p:nvSpPr>
        <p:spPr bwMode="auto">
          <a:xfrm>
            <a:off x="8027988" y="5013325"/>
            <a:ext cx="792162" cy="338554"/>
          </a:xfrm>
          <a:prstGeom prst="rect">
            <a:avLst/>
          </a:prstGeom>
          <a:gradFill rotWithShape="1">
            <a:gsLst>
              <a:gs pos="0">
                <a:srgbClr val="760076"/>
              </a:gs>
              <a:gs pos="100000">
                <a:srgbClr val="FF00FF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</a:rPr>
              <a:t>ДА</a:t>
            </a:r>
          </a:p>
        </p:txBody>
      </p:sp>
      <p:sp>
        <p:nvSpPr>
          <p:cNvPr id="46091" name="Поле 17"/>
          <p:cNvSpPr txBox="1">
            <a:spLocks noChangeArrowheads="1"/>
          </p:cNvSpPr>
          <p:nvPr/>
        </p:nvSpPr>
        <p:spPr bwMode="auto">
          <a:xfrm>
            <a:off x="6156325" y="3933825"/>
            <a:ext cx="2735263" cy="638175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ПРОДОЛЖЕНИЕ РЕАБИЛИТАЦИИ</a:t>
            </a:r>
          </a:p>
        </p:txBody>
      </p:sp>
      <p:sp>
        <p:nvSpPr>
          <p:cNvPr id="46092" name="Поле 18"/>
          <p:cNvSpPr txBox="1">
            <a:spLocks noChangeArrowheads="1"/>
          </p:cNvSpPr>
          <p:nvPr/>
        </p:nvSpPr>
        <p:spPr bwMode="auto">
          <a:xfrm>
            <a:off x="6156325" y="2781300"/>
            <a:ext cx="2735263" cy="638175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ДОСТИЖЕНИЕ ЦЕЛИ РЕАБИЛИТАЦИИ</a:t>
            </a:r>
          </a:p>
        </p:txBody>
      </p:sp>
      <p:sp>
        <p:nvSpPr>
          <p:cNvPr id="46093" name="Поле 19"/>
          <p:cNvSpPr txBox="1">
            <a:spLocks noChangeArrowheads="1"/>
          </p:cNvSpPr>
          <p:nvPr/>
        </p:nvSpPr>
        <p:spPr bwMode="auto">
          <a:xfrm>
            <a:off x="5940425" y="333375"/>
            <a:ext cx="2808288" cy="707886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2000" b="1" dirty="0">
                <a:solidFill>
                  <a:srgbClr val="FF3300"/>
                </a:solidFill>
                <a:latin typeface="Times New Roman" pitchFamily="18" charset="0"/>
              </a:rPr>
              <a:t>РЕКОМЕНДАЦИИ ПАЦИЕНТУ</a:t>
            </a:r>
          </a:p>
        </p:txBody>
      </p:sp>
      <p:sp>
        <p:nvSpPr>
          <p:cNvPr id="46094" name="Линия 20"/>
          <p:cNvSpPr>
            <a:spLocks noChangeShapeType="1"/>
          </p:cNvSpPr>
          <p:nvPr/>
        </p:nvSpPr>
        <p:spPr bwMode="auto">
          <a:xfrm flipH="1" flipV="1">
            <a:off x="8388350" y="1125538"/>
            <a:ext cx="0" cy="719137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5" name="Линия 23"/>
          <p:cNvSpPr>
            <a:spLocks noChangeShapeType="1"/>
          </p:cNvSpPr>
          <p:nvPr/>
        </p:nvSpPr>
        <p:spPr bwMode="auto">
          <a:xfrm flipV="1">
            <a:off x="2771775" y="6165850"/>
            <a:ext cx="576263" cy="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6" name="Линия 24"/>
          <p:cNvSpPr>
            <a:spLocks noChangeShapeType="1"/>
          </p:cNvSpPr>
          <p:nvPr/>
        </p:nvSpPr>
        <p:spPr bwMode="auto">
          <a:xfrm>
            <a:off x="1547813" y="3100387"/>
            <a:ext cx="0" cy="8636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7" name="Линия 25"/>
          <p:cNvSpPr>
            <a:spLocks noChangeShapeType="1"/>
          </p:cNvSpPr>
          <p:nvPr/>
        </p:nvSpPr>
        <p:spPr bwMode="auto">
          <a:xfrm>
            <a:off x="1547813" y="1421388"/>
            <a:ext cx="0" cy="10080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8" name="Линия 26"/>
          <p:cNvSpPr>
            <a:spLocks noChangeShapeType="1"/>
          </p:cNvSpPr>
          <p:nvPr/>
        </p:nvSpPr>
        <p:spPr bwMode="auto">
          <a:xfrm flipH="1" flipV="1">
            <a:off x="4572000" y="3644900"/>
            <a:ext cx="1944688" cy="1368425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9" name="Линия 27"/>
          <p:cNvSpPr>
            <a:spLocks noChangeShapeType="1"/>
          </p:cNvSpPr>
          <p:nvPr/>
        </p:nvSpPr>
        <p:spPr bwMode="auto">
          <a:xfrm flipH="1" flipV="1">
            <a:off x="6804025" y="5445125"/>
            <a:ext cx="0" cy="504825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0" name="Линия 28"/>
          <p:cNvSpPr>
            <a:spLocks noChangeShapeType="1"/>
          </p:cNvSpPr>
          <p:nvPr/>
        </p:nvSpPr>
        <p:spPr bwMode="auto">
          <a:xfrm flipV="1">
            <a:off x="8388350" y="5445125"/>
            <a:ext cx="0" cy="4318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1" name="Линия 29"/>
          <p:cNvSpPr>
            <a:spLocks noChangeShapeType="1"/>
          </p:cNvSpPr>
          <p:nvPr/>
        </p:nvSpPr>
        <p:spPr bwMode="auto">
          <a:xfrm>
            <a:off x="6084888" y="6237288"/>
            <a:ext cx="504825" cy="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2" name="Линия 31"/>
          <p:cNvSpPr>
            <a:spLocks noChangeShapeType="1"/>
          </p:cNvSpPr>
          <p:nvPr/>
        </p:nvSpPr>
        <p:spPr bwMode="auto">
          <a:xfrm flipH="1">
            <a:off x="2987675" y="2781300"/>
            <a:ext cx="720725" cy="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3" name="Линия 32"/>
          <p:cNvSpPr>
            <a:spLocks noChangeShapeType="1"/>
          </p:cNvSpPr>
          <p:nvPr/>
        </p:nvSpPr>
        <p:spPr bwMode="auto">
          <a:xfrm flipH="1">
            <a:off x="4643438" y="1989138"/>
            <a:ext cx="1439862" cy="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4" name="Линия 33"/>
          <p:cNvSpPr>
            <a:spLocks noChangeShapeType="1"/>
          </p:cNvSpPr>
          <p:nvPr/>
        </p:nvSpPr>
        <p:spPr bwMode="auto">
          <a:xfrm flipH="1" flipV="1">
            <a:off x="6659563" y="2276475"/>
            <a:ext cx="0" cy="4318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5" name="Линия 34"/>
          <p:cNvSpPr>
            <a:spLocks noChangeShapeType="1"/>
          </p:cNvSpPr>
          <p:nvPr/>
        </p:nvSpPr>
        <p:spPr bwMode="auto">
          <a:xfrm flipH="1" flipV="1">
            <a:off x="8388350" y="2276475"/>
            <a:ext cx="0" cy="504825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6" name="Линия 35"/>
          <p:cNvSpPr>
            <a:spLocks noChangeShapeType="1"/>
          </p:cNvSpPr>
          <p:nvPr/>
        </p:nvSpPr>
        <p:spPr bwMode="auto">
          <a:xfrm flipH="1" flipV="1">
            <a:off x="8388350" y="3429000"/>
            <a:ext cx="0" cy="503238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7" name="Линия 36"/>
          <p:cNvSpPr>
            <a:spLocks noChangeShapeType="1"/>
          </p:cNvSpPr>
          <p:nvPr/>
        </p:nvSpPr>
        <p:spPr bwMode="auto">
          <a:xfrm flipH="1" flipV="1">
            <a:off x="8388350" y="4581525"/>
            <a:ext cx="0" cy="4318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08" name="Поле 37"/>
          <p:cNvSpPr txBox="1">
            <a:spLocks noChangeArrowheads="1"/>
          </p:cNvSpPr>
          <p:nvPr/>
        </p:nvSpPr>
        <p:spPr bwMode="auto">
          <a:xfrm>
            <a:off x="179388" y="4005263"/>
            <a:ext cx="2663825" cy="882650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УТВЕРЖДЕНИЕ ВЕДУЩИМ СПЕЦИАЛИСТОМ</a:t>
            </a:r>
          </a:p>
        </p:txBody>
      </p:sp>
      <p:sp>
        <p:nvSpPr>
          <p:cNvPr id="46109" name="Линия 38"/>
          <p:cNvSpPr>
            <a:spLocks noChangeShapeType="1"/>
          </p:cNvSpPr>
          <p:nvPr/>
        </p:nvSpPr>
        <p:spPr bwMode="auto">
          <a:xfrm>
            <a:off x="1547813" y="4868863"/>
            <a:ext cx="0" cy="865187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arrow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110" name="Поле 39"/>
          <p:cNvSpPr txBox="1">
            <a:spLocks noChangeArrowheads="1"/>
          </p:cNvSpPr>
          <p:nvPr/>
        </p:nvSpPr>
        <p:spPr bwMode="auto">
          <a:xfrm>
            <a:off x="3203575" y="188913"/>
            <a:ext cx="1655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FF3300"/>
                </a:solidFill>
                <a:latin typeface="Arial Black" pitchFamily="34" charset="0"/>
              </a:rPr>
              <a:t>III</a:t>
            </a:r>
            <a:r>
              <a:rPr lang="ru-RU" sz="2400" b="1" dirty="0">
                <a:solidFill>
                  <a:srgbClr val="FF3300"/>
                </a:solidFill>
                <a:latin typeface="Arial Black" pitchFamily="34" charset="0"/>
              </a:rPr>
              <a:t> ЭТАП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8642350" cy="570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 dirty="0">
                <a:solidFill>
                  <a:srgbClr val="FF0000"/>
                </a:solidFill>
                <a:latin typeface="Arial Black" pitchFamily="34" charset="0"/>
              </a:rPr>
              <a:t>ГЛАВНАЯ ИДЕЯ МОДУЛЬНОГО ПРОЕКТИРОВАНИЯ ВОССТАНОВИТЕЛЬНОГО ЛЕЧЕНИЯ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– </a:t>
            </a:r>
          </a:p>
          <a:p>
            <a:pPr algn="ctr"/>
            <a:r>
              <a:rPr lang="ru-RU" sz="3200" dirty="0">
                <a:solidFill>
                  <a:srgbClr val="00CCFF"/>
                </a:solidFill>
              </a:rPr>
              <a:t>создание гибких реабилитационных структур как по содержанию, так и по организации выполнения, определяющих вектор коллективных действий медицинских работников, гарантирующих реализацию реабилитационного прогноза  у конкретного больного.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extBox 1"/>
          <p:cNvSpPr txBox="1">
            <a:spLocks noChangeArrowheads="1"/>
          </p:cNvSpPr>
          <p:nvPr/>
        </p:nvSpPr>
        <p:spPr bwMode="auto">
          <a:xfrm>
            <a:off x="323850" y="285750"/>
            <a:ext cx="8569325" cy="624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ЦЕЛЬ МОДУЛЬНО-БЛОЧНОГО ПОСТРОЕНИЯ РЕАБИЛИТАЦИОНОГО ПРОЦЕССА</a:t>
            </a:r>
            <a:r>
              <a:rPr lang="ru-RU" sz="3600" dirty="0"/>
              <a:t>  </a:t>
            </a:r>
          </a:p>
          <a:p>
            <a:pPr algn="ctr"/>
            <a:r>
              <a:rPr lang="ru-RU" sz="3200" dirty="0">
                <a:solidFill>
                  <a:srgbClr val="00CCFF"/>
                </a:solidFill>
              </a:rPr>
              <a:t>в создании наиболее благоприятных условий реабилитации на стационарном этапе путём обеспечения гибкости содержания реабилитационной программы, приспособления её  к индивидуальным возможностям пациента, уровню его реабилитационного потенциала.</a:t>
            </a:r>
          </a:p>
          <a:p>
            <a:pPr algn="ctr"/>
            <a:r>
              <a:rPr lang="ru-RU" sz="3600" dirty="0"/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723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МОДУЛЬНО-БЛОЧНОЕ ПОСТРОЕНИЕ РЕАБИЛИТАЦИОННЫХ ПРОГРАММ,</a:t>
            </a:r>
            <a:r>
              <a:rPr lang="ru-RU" sz="3600" dirty="0"/>
              <a:t> </a:t>
            </a:r>
          </a:p>
          <a:p>
            <a:pPr algn="ctr"/>
            <a:r>
              <a:rPr lang="ru-RU" sz="3600" dirty="0">
                <a:solidFill>
                  <a:srgbClr val="00CCFF"/>
                </a:solidFill>
              </a:rPr>
              <a:t>впитав в себя современные подходы в моделировании и построении всевозможных конструкций, синтезировав в себе их особенности, позволяет эффективно сочетать многообразие подходов к содержанию реабилитационных программ и способам организации их выполнения.</a:t>
            </a:r>
          </a:p>
          <a:p>
            <a:endParaRPr lang="ru-RU" sz="3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23850" y="549275"/>
            <a:ext cx="8496300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FF0000"/>
                </a:solidFill>
                <a:latin typeface="Arial Black" pitchFamily="34" charset="0"/>
              </a:rPr>
              <a:t>ГЛАВНЫМ ДОСТОИНСТВОМ МОДУЛЬНОЙ МЕТОДИКИ ЯВЛЯЕТСЯ ВАРИАБЕЛЬНОСТЬ –</a:t>
            </a:r>
            <a:r>
              <a:rPr lang="ru-RU" sz="3200" b="1" dirty="0">
                <a:solidFill>
                  <a:srgbClr val="3333CC"/>
                </a:solidFill>
              </a:rPr>
              <a:t> </a:t>
            </a:r>
          </a:p>
          <a:p>
            <a:pPr algn="ctr">
              <a:defRPr/>
            </a:pPr>
            <a:r>
              <a:rPr lang="ru-RU" sz="3200" b="1" dirty="0">
                <a:solidFill>
                  <a:srgbClr val="00CCFF"/>
                </a:solidFill>
              </a:rPr>
              <a:t>способность образовывать различные сочетания элементов реабилитационного процесса с учётом материально-технического оснащения, индивидуальных особенностей пациента и реакции его организма на проводимые лечебно - восстановительные мероприятия.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00063" y="142875"/>
            <a:ext cx="8286750" cy="1143000"/>
          </a:xfrm>
          <a:prstGeom prst="roundRect">
            <a:avLst/>
          </a:prstGeom>
          <a:noFill/>
          <a:ln w="76200" cap="rnd" cmpd="thickThin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u="words" cap="small" spc="300" dirty="0">
                <a:solidFill>
                  <a:srgbClr val="FF0000"/>
                </a:solidFill>
                <a:latin typeface="Arial Black" pitchFamily="34" charset="0"/>
              </a:rPr>
              <a:t>Дидактическая пирамида реабилитационного мышления</a:t>
            </a:r>
            <a:endParaRPr lang="ru-RU" sz="2800" b="1" spc="3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7188" y="1571625"/>
            <a:ext cx="3786187" cy="928688"/>
          </a:xfrm>
          <a:prstGeom prst="roundRect">
            <a:avLst/>
          </a:prstGeom>
          <a:noFill/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ru-RU" b="1" dirty="0">
                <a:solidFill>
                  <a:srgbClr val="009900"/>
                </a:solidFill>
              </a:rPr>
              <a:t>Экспертно-реабилитационный процесс</a:t>
            </a:r>
          </a:p>
        </p:txBody>
      </p:sp>
      <p:sp>
        <p:nvSpPr>
          <p:cNvPr id="6" name="Нашивка 5"/>
          <p:cNvSpPr/>
          <p:nvPr/>
        </p:nvSpPr>
        <p:spPr>
          <a:xfrm rot="19332401">
            <a:off x="4072476" y="2715163"/>
            <a:ext cx="357190" cy="357190"/>
          </a:xfrm>
          <a:prstGeom prst="chevron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Нашивка 6"/>
          <p:cNvSpPr/>
          <p:nvPr/>
        </p:nvSpPr>
        <p:spPr>
          <a:xfrm rot="5400000">
            <a:off x="571472" y="2571744"/>
            <a:ext cx="357190" cy="357190"/>
          </a:xfrm>
          <a:prstGeom prst="chevron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/>
          <p:cNvSpPr/>
          <p:nvPr/>
        </p:nvSpPr>
        <p:spPr>
          <a:xfrm rot="5098486">
            <a:off x="7444477" y="2586701"/>
            <a:ext cx="357190" cy="357190"/>
          </a:xfrm>
          <a:prstGeom prst="chevron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7188" y="3000375"/>
            <a:ext cx="3786187" cy="928688"/>
          </a:xfrm>
          <a:prstGeom prst="round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ru-RU" b="1" dirty="0">
                <a:solidFill>
                  <a:srgbClr val="00CC00"/>
                </a:solidFill>
              </a:rPr>
              <a:t>Реабилитационный диагноз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786313" y="1571625"/>
            <a:ext cx="3786187" cy="928688"/>
          </a:xfrm>
          <a:prstGeom prst="roundRect">
            <a:avLst/>
          </a:prstGeom>
          <a:noFill/>
          <a:ln>
            <a:solidFill>
              <a:srgbClr val="00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ru-RU" b="1" dirty="0">
                <a:solidFill>
                  <a:srgbClr val="00CC99"/>
                </a:solidFill>
              </a:rPr>
              <a:t>Реабилитационный потенциал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86313" y="3000375"/>
            <a:ext cx="3786187" cy="928688"/>
          </a:xfrm>
          <a:prstGeom prst="roundRect">
            <a:avLst/>
          </a:prstGeom>
          <a:noFill/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ru-RU" b="1" dirty="0">
                <a:solidFill>
                  <a:srgbClr val="3399FF"/>
                </a:solidFill>
              </a:rPr>
              <a:t>Реабилитационный прогноз</a:t>
            </a:r>
          </a:p>
        </p:txBody>
      </p:sp>
      <p:sp>
        <p:nvSpPr>
          <p:cNvPr id="12" name="Нашивка 11"/>
          <p:cNvSpPr/>
          <p:nvPr/>
        </p:nvSpPr>
        <p:spPr>
          <a:xfrm rot="19332401">
            <a:off x="4358229" y="2500849"/>
            <a:ext cx="357190" cy="357190"/>
          </a:xfrm>
          <a:prstGeom prst="chevron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Нашивка 12"/>
          <p:cNvSpPr/>
          <p:nvPr/>
        </p:nvSpPr>
        <p:spPr>
          <a:xfrm rot="4979298">
            <a:off x="6592729" y="3949532"/>
            <a:ext cx="357190" cy="357190"/>
          </a:xfrm>
          <a:prstGeom prst="chevron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Нашивка 13"/>
          <p:cNvSpPr/>
          <p:nvPr/>
        </p:nvSpPr>
        <p:spPr>
          <a:xfrm rot="10316950">
            <a:off x="4238062" y="4595261"/>
            <a:ext cx="357190" cy="357190"/>
          </a:xfrm>
          <a:prstGeom prst="chevron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786313" y="4357688"/>
            <a:ext cx="3786187" cy="928687"/>
          </a:xfrm>
          <a:prstGeom prst="roundRect">
            <a:avLst/>
          </a:prstGeom>
          <a:noFill/>
          <a:ln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ru-RU" b="1" dirty="0">
                <a:solidFill>
                  <a:srgbClr val="CC66FF"/>
                </a:solidFill>
              </a:rPr>
              <a:t>Реабилитационные модули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57188" y="4357688"/>
            <a:ext cx="3786187" cy="928687"/>
          </a:xfrm>
          <a:prstGeom prst="roundRect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ru-RU" b="1" dirty="0">
                <a:solidFill>
                  <a:srgbClr val="FF0066"/>
                </a:solidFill>
              </a:rPr>
              <a:t>Реабилитационная программа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57188" y="5715000"/>
            <a:ext cx="3786187" cy="9286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ru-RU" b="1" dirty="0">
                <a:solidFill>
                  <a:srgbClr val="FF0000"/>
                </a:solidFill>
              </a:rPr>
              <a:t>Реабилитационный процесс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857750" y="5715000"/>
            <a:ext cx="3786188" cy="928688"/>
          </a:xfrm>
          <a:prstGeom prst="roundRect">
            <a:avLst/>
          </a:prstGeom>
          <a:noFill/>
          <a:ln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ru-RU" b="1" dirty="0">
                <a:solidFill>
                  <a:srgbClr val="CC3300"/>
                </a:solidFill>
              </a:rPr>
              <a:t>Контроль реабилитационного процесса</a:t>
            </a:r>
          </a:p>
        </p:txBody>
      </p:sp>
      <p:sp>
        <p:nvSpPr>
          <p:cNvPr id="19" name="Нашивка 18"/>
          <p:cNvSpPr/>
          <p:nvPr/>
        </p:nvSpPr>
        <p:spPr>
          <a:xfrm rot="5400000">
            <a:off x="1500166" y="5286388"/>
            <a:ext cx="357190" cy="357190"/>
          </a:xfrm>
          <a:prstGeom prst="chevron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>
            <a:off x="4286248" y="5929330"/>
            <a:ext cx="357190" cy="357190"/>
          </a:xfrm>
          <a:prstGeom prst="chevron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Прямоугольник 1"/>
          <p:cNvSpPr>
            <a:spLocks noChangeArrowheads="1"/>
          </p:cNvSpPr>
          <p:nvPr/>
        </p:nvSpPr>
        <p:spPr bwMode="auto">
          <a:xfrm>
            <a:off x="179512" y="620688"/>
            <a:ext cx="8784976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400" cap="all" dirty="0">
                <a:solidFill>
                  <a:srgbClr val="FF0000"/>
                </a:solidFill>
                <a:latin typeface="Arial Black" pitchFamily="34" charset="0"/>
              </a:rPr>
              <a:t>Реабилитационный диагноз – всесторонний анализ состояния пациента, включающий:</a:t>
            </a:r>
          </a:p>
          <a:p>
            <a:r>
              <a:rPr lang="ru-RU" sz="2400" b="1" dirty="0">
                <a:solidFill>
                  <a:srgbClr val="66FF33"/>
                </a:solidFill>
              </a:rPr>
              <a:t>- клинико-функциональные и морфологические расстройства (чувствительные, двигательные, функциональные дефициты, выраженность дыхательной, сердечной, эндокринной, метаболической недостаточности …);</a:t>
            </a:r>
          </a:p>
          <a:p>
            <a:r>
              <a:rPr lang="ru-RU" sz="2400" b="1" dirty="0">
                <a:solidFill>
                  <a:srgbClr val="66FF33"/>
                </a:solidFill>
              </a:rPr>
              <a:t>- степень морфологической сохранности анатомических, физиологических, психологических структур;</a:t>
            </a:r>
          </a:p>
          <a:p>
            <a:r>
              <a:rPr lang="ru-RU" sz="2400" b="1" dirty="0">
                <a:solidFill>
                  <a:srgbClr val="66FF33"/>
                </a:solidFill>
              </a:rPr>
              <a:t>- уровень бытовой и социальной активности (нуждаемость в посторонней помощи при выполнении правил личной гигиены, приёме пищи, одевании-раздевании, перемещении и т.д.).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Содержимое 2"/>
          <p:cNvSpPr>
            <a:spLocks/>
          </p:cNvSpPr>
          <p:nvPr/>
        </p:nvSpPr>
        <p:spPr bwMode="auto">
          <a:xfrm>
            <a:off x="250825" y="1844675"/>
            <a:ext cx="8715375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3300" u="sng" dirty="0">
                <a:solidFill>
                  <a:srgbClr val="FF0000"/>
                </a:solidFill>
                <a:latin typeface="Arial Black" pitchFamily="34" charset="0"/>
              </a:rPr>
              <a:t>РЕАБИЛИТАЦИОННЫЙ ПОТЕНЦИАЛ</a:t>
            </a:r>
            <a:r>
              <a:rPr lang="ru-RU" sz="3300" u="sng" dirty="0">
                <a:solidFill>
                  <a:srgbClr val="C00000"/>
                </a:solidFill>
                <a:latin typeface="Impact" pitchFamily="34" charset="0"/>
              </a:rPr>
              <a:t>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endParaRPr lang="ru-RU" sz="3300" u="sng" dirty="0">
              <a:solidFill>
                <a:srgbClr val="C00000"/>
              </a:solidFill>
              <a:latin typeface="Impact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3300" dirty="0">
                <a:solidFill>
                  <a:srgbClr val="66FF33"/>
                </a:solidFill>
                <a:latin typeface="Impact" pitchFamily="34" charset="0"/>
              </a:rPr>
              <a:t>– оценка анатомических, физиологических, психических и функциональных возможностей больного, необходимых для реализации реабилитационного прогноза.</a:t>
            </a:r>
            <a:endParaRPr lang="ru-RU" sz="3000" dirty="0">
              <a:solidFill>
                <a:srgbClr val="66FF33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Содержимое 3"/>
          <p:cNvSpPr>
            <a:spLocks/>
          </p:cNvSpPr>
          <p:nvPr/>
        </p:nvSpPr>
        <p:spPr bwMode="auto">
          <a:xfrm>
            <a:off x="323850" y="981075"/>
            <a:ext cx="8462963" cy="453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3700" u="sng" dirty="0">
                <a:solidFill>
                  <a:srgbClr val="FF0000"/>
                </a:solidFill>
                <a:latin typeface="Arial Black" pitchFamily="34" charset="0"/>
              </a:rPr>
              <a:t>РЕАБИЛИТАЦИОННЫЙ ПРОГНОЗ</a:t>
            </a:r>
            <a:r>
              <a:rPr lang="ru-RU" sz="3300" u="sng" dirty="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endParaRPr lang="ru-RU" sz="3300" u="sng" dirty="0">
              <a:solidFill>
                <a:srgbClr val="FF0000"/>
              </a:solidFill>
              <a:latin typeface="Arial Black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3300" dirty="0">
                <a:solidFill>
                  <a:srgbClr val="66FF33"/>
                </a:solidFill>
                <a:latin typeface="Impact" pitchFamily="34" charset="0"/>
              </a:rPr>
              <a:t>– ожидаемый (прогнозируемый, вероятный) конкретный результат реабилитации в соответствии с реабилитационным диагнозом и реабилитационным потенциалом пациента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50" y="470852"/>
            <a:ext cx="8572500" cy="64017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cap="all" dirty="0">
                <a:solidFill>
                  <a:srgbClr val="FF0000"/>
                </a:solidFill>
                <a:latin typeface="Arial Black" pitchFamily="34" charset="0"/>
              </a:rPr>
              <a:t>Реабилитационный </a:t>
            </a:r>
          </a:p>
          <a:p>
            <a:pPr algn="ctr">
              <a:defRPr/>
            </a:pPr>
            <a:r>
              <a:rPr lang="ru-RU" sz="3600" cap="all" dirty="0">
                <a:solidFill>
                  <a:srgbClr val="FF0000"/>
                </a:solidFill>
                <a:latin typeface="Arial Black" pitchFamily="34" charset="0"/>
              </a:rPr>
              <a:t>модуль – </a:t>
            </a:r>
          </a:p>
          <a:p>
            <a:pPr algn="ctr">
              <a:defRPr/>
            </a:pPr>
            <a:r>
              <a:rPr lang="ru-RU" sz="4000" dirty="0">
                <a:solidFill>
                  <a:srgbClr val="66FF33"/>
                </a:solidFill>
                <a:latin typeface="Arial Black" pitchFamily="34" charset="0"/>
              </a:rPr>
              <a:t>функционально обособленный фрагмент (узел) реабилитационной программы, предназначенный для объединения с другими реабилитационными модулями.</a:t>
            </a:r>
          </a:p>
          <a:p>
            <a:pPr>
              <a:defRPr/>
            </a:pP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extBox 2"/>
          <p:cNvSpPr txBox="1">
            <a:spLocks noChangeArrowheads="1"/>
          </p:cNvSpPr>
          <p:nvPr/>
        </p:nvSpPr>
        <p:spPr bwMode="auto">
          <a:xfrm>
            <a:off x="395288" y="765175"/>
            <a:ext cx="8424862" cy="572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БЛОК </a:t>
            </a:r>
          </a:p>
          <a:p>
            <a:pPr algn="ctr"/>
            <a:r>
              <a:rPr lang="ru-RU" sz="2800" dirty="0">
                <a:solidFill>
                  <a:srgbClr val="FF0000"/>
                </a:solidFill>
                <a:latin typeface="Arial Black" pitchFamily="34" charset="0"/>
              </a:rPr>
              <a:t>РЕАБИЛИТАЦИОННОГО </a:t>
            </a:r>
          </a:p>
          <a:p>
            <a:pPr algn="ctr"/>
            <a:r>
              <a:rPr lang="ru-RU" sz="2800" dirty="0">
                <a:solidFill>
                  <a:srgbClr val="FF0000"/>
                </a:solidFill>
                <a:latin typeface="Arial Black" pitchFamily="34" charset="0"/>
              </a:rPr>
              <a:t>МОДУЛЯ:</a:t>
            </a:r>
          </a:p>
          <a:p>
            <a:r>
              <a:rPr lang="ru-RU" sz="3200" dirty="0">
                <a:solidFill>
                  <a:srgbClr val="66FF33"/>
                </a:solidFill>
                <a:latin typeface="Arial Black" pitchFamily="34" charset="0"/>
              </a:rPr>
              <a:t>– составная часть реабилитационного модуля организованная в виде перечня конкретных методик с узкой специализированной направленностью;</a:t>
            </a:r>
          </a:p>
          <a:p>
            <a:r>
              <a:rPr lang="ru-RU" sz="3200" dirty="0">
                <a:solidFill>
                  <a:srgbClr val="66FF33"/>
                </a:solidFill>
                <a:latin typeface="Arial Black" pitchFamily="34" charset="0"/>
              </a:rPr>
              <a:t>– дифференцированный элемент реабилитационной программы.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WordArt 3"/>
          <p:cNvSpPr>
            <a:spLocks noChangeArrowheads="1" noChangeShapeType="1" noTextEdit="1"/>
          </p:cNvSpPr>
          <p:nvPr/>
        </p:nvSpPr>
        <p:spPr bwMode="auto">
          <a:xfrm rot="-584842">
            <a:off x="915988" y="1274763"/>
            <a:ext cx="7485062" cy="43180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319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486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РЕАБИЛИТАЦИОННЫЕ МОДУЛИ</a:t>
            </a:r>
          </a:p>
          <a:p>
            <a:pPr algn="ctr"/>
            <a:r>
              <a:rPr lang="ru-RU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486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ДЛЯ ВОССТАНОВИТЕЛЬНОГО</a:t>
            </a:r>
          </a:p>
          <a:p>
            <a:pPr algn="ctr"/>
            <a:r>
              <a:rPr lang="ru-RU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486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ЛЕЧЕНИЯ БОЛЬНЫХ С</a:t>
            </a:r>
          </a:p>
          <a:p>
            <a:pPr algn="ctr"/>
            <a:r>
              <a:rPr lang="ru-RU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486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ВНЕГОСПИТАЛЬНОЙ ПНЕВМОНИЕЙ</a:t>
            </a:r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14282" y="1000108"/>
          <a:ext cx="8715436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0658" name="TextBox 2"/>
          <p:cNvSpPr txBox="1">
            <a:spLocks noChangeArrowheads="1"/>
          </p:cNvSpPr>
          <p:nvPr/>
        </p:nvSpPr>
        <p:spPr bwMode="auto">
          <a:xfrm>
            <a:off x="357188" y="285750"/>
            <a:ext cx="8358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200" b="1">
                <a:solidFill>
                  <a:srgbClr val="FF0000"/>
                </a:solidFill>
              </a:rPr>
              <a:t>СТРУКТУРНАЯ СХЕМА МОДУЛЯ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07504" y="116632"/>
          <a:ext cx="9036496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Прямоугольник 1"/>
          <p:cNvSpPr>
            <a:spLocks noChangeArrowheads="1"/>
          </p:cNvSpPr>
          <p:nvPr/>
        </p:nvSpPr>
        <p:spPr bwMode="auto">
          <a:xfrm>
            <a:off x="1331913" y="1052513"/>
            <a:ext cx="6696075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  <a:latin typeface="Arial Black" pitchFamily="34" charset="0"/>
              </a:rPr>
              <a:t>Блок 11 </a:t>
            </a:r>
            <a:r>
              <a:rPr lang="ru-RU" b="1" dirty="0">
                <a:solidFill>
                  <a:srgbClr val="0000FF"/>
                </a:solidFill>
              </a:rPr>
              <a:t>–  лабораторные исследования: </a:t>
            </a:r>
          </a:p>
          <a:p>
            <a:r>
              <a:rPr lang="ru-RU" dirty="0">
                <a:solidFill>
                  <a:srgbClr val="0000FF"/>
                </a:solidFill>
              </a:rPr>
              <a:t>а) клинический анализ крови;</a:t>
            </a:r>
          </a:p>
          <a:p>
            <a:r>
              <a:rPr lang="ru-RU" dirty="0">
                <a:solidFill>
                  <a:srgbClr val="0000FF"/>
                </a:solidFill>
              </a:rPr>
              <a:t>б) общий анализ мочи;</a:t>
            </a:r>
          </a:p>
          <a:p>
            <a:r>
              <a:rPr lang="ru-RU" dirty="0">
                <a:solidFill>
                  <a:srgbClr val="0000FF"/>
                </a:solidFill>
              </a:rPr>
              <a:t/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  <a:latin typeface="Arial Black" pitchFamily="34" charset="0"/>
              </a:rPr>
              <a:t>Блок 12 </a:t>
            </a:r>
            <a:r>
              <a:rPr lang="ru-RU" b="1" dirty="0">
                <a:solidFill>
                  <a:srgbClr val="0000FF"/>
                </a:solidFill>
              </a:rPr>
              <a:t>–  рентгенологические исследования:</a:t>
            </a:r>
          </a:p>
          <a:p>
            <a:r>
              <a:rPr lang="ru-RU" dirty="0">
                <a:solidFill>
                  <a:srgbClr val="0000FF"/>
                </a:solidFill>
              </a:rPr>
              <a:t>а) флюорография органов грудной клетки;</a:t>
            </a:r>
          </a:p>
          <a:p>
            <a:r>
              <a:rPr lang="ru-RU" dirty="0">
                <a:solidFill>
                  <a:srgbClr val="0000FF"/>
                </a:solidFill>
              </a:rPr>
              <a:t>б) рентгенография органов грудной клетки;</a:t>
            </a:r>
          </a:p>
          <a:p>
            <a:r>
              <a:rPr lang="ru-RU" dirty="0">
                <a:solidFill>
                  <a:srgbClr val="0000FF"/>
                </a:solidFill>
              </a:rPr>
              <a:t>б) рентгенография придаточных пазух носа;</a:t>
            </a:r>
          </a:p>
          <a:p>
            <a:r>
              <a:rPr lang="ru-RU" dirty="0">
                <a:solidFill>
                  <a:srgbClr val="0000FF"/>
                </a:solidFill>
              </a:rPr>
              <a:t/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  <a:latin typeface="Arial Black" pitchFamily="34" charset="0"/>
              </a:rPr>
              <a:t>Блок 13 </a:t>
            </a:r>
            <a:r>
              <a:rPr lang="ru-RU" b="1" dirty="0">
                <a:solidFill>
                  <a:srgbClr val="0000FF"/>
                </a:solidFill>
              </a:rPr>
              <a:t>–  функциональные исследования: </a:t>
            </a:r>
          </a:p>
          <a:p>
            <a:r>
              <a:rPr lang="ru-RU" dirty="0">
                <a:solidFill>
                  <a:srgbClr val="0000FF"/>
                </a:solidFill>
              </a:rPr>
              <a:t>а) ЭКГ; </a:t>
            </a:r>
          </a:p>
          <a:p>
            <a:r>
              <a:rPr lang="ru-RU" dirty="0">
                <a:solidFill>
                  <a:srgbClr val="0000FF"/>
                </a:solidFill>
              </a:rPr>
              <a:t>б) толерантность к физической нагрузке;</a:t>
            </a:r>
          </a:p>
          <a:p>
            <a:r>
              <a:rPr lang="ru-RU" dirty="0">
                <a:solidFill>
                  <a:srgbClr val="0000FF"/>
                </a:solidFill>
              </a:rPr>
              <a:t>в) функция внешнего дыхания;</a:t>
            </a:r>
          </a:p>
          <a:p>
            <a:r>
              <a:rPr lang="ru-RU" dirty="0">
                <a:solidFill>
                  <a:srgbClr val="0000FF"/>
                </a:solidFill>
              </a:rPr>
              <a:t>г) </a:t>
            </a:r>
            <a:r>
              <a:rPr lang="ru-RU" dirty="0" err="1">
                <a:solidFill>
                  <a:srgbClr val="0000FF"/>
                </a:solidFill>
              </a:rPr>
              <a:t>пикфлоуметрия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д) спирометрия;</a:t>
            </a:r>
          </a:p>
          <a:p>
            <a:r>
              <a:rPr lang="ru-RU" dirty="0">
                <a:solidFill>
                  <a:srgbClr val="0000FF"/>
                </a:solidFill>
              </a:rPr>
              <a:t>е) пробы с задержкой дыхания;</a:t>
            </a:r>
          </a:p>
          <a:p>
            <a:r>
              <a:rPr lang="ru-RU" dirty="0">
                <a:solidFill>
                  <a:srgbClr val="0000FF"/>
                </a:solidFill>
              </a:rPr>
              <a:t>ж) проба </a:t>
            </a:r>
            <a:r>
              <a:rPr lang="ru-RU" dirty="0" err="1">
                <a:solidFill>
                  <a:srgbClr val="0000FF"/>
                </a:solidFill>
              </a:rPr>
              <a:t>Руфье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з) тест 12-минутной ходьбы;</a:t>
            </a:r>
          </a:p>
          <a:p>
            <a:r>
              <a:rPr lang="ru-RU" dirty="0">
                <a:solidFill>
                  <a:srgbClr val="0000FF"/>
                </a:solidFill>
              </a:rPr>
              <a:t>и) тест </a:t>
            </a:r>
            <a:r>
              <a:rPr lang="ru-RU" dirty="0" err="1">
                <a:solidFill>
                  <a:srgbClr val="0000FF"/>
                </a:solidFill>
              </a:rPr>
              <a:t>Навакки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к) двойное произведение.</a:t>
            </a:r>
          </a:p>
        </p:txBody>
      </p:sp>
      <p:sp>
        <p:nvSpPr>
          <p:cNvPr id="77826" name="TextBox 2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1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Прямоугольник 1"/>
          <p:cNvSpPr>
            <a:spLocks noChangeArrowheads="1"/>
          </p:cNvSpPr>
          <p:nvPr/>
        </p:nvSpPr>
        <p:spPr bwMode="auto">
          <a:xfrm>
            <a:off x="395536" y="1196975"/>
            <a:ext cx="8208911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  <a:latin typeface="Arial Black" pitchFamily="34" charset="0"/>
              </a:rPr>
              <a:t>Блок  14 </a:t>
            </a:r>
            <a:r>
              <a:rPr lang="ru-RU" b="1" dirty="0">
                <a:solidFill>
                  <a:srgbClr val="0000FF"/>
                </a:solidFill>
              </a:rPr>
              <a:t>– иные исследования:</a:t>
            </a:r>
          </a:p>
          <a:p>
            <a:r>
              <a:rPr lang="ru-RU" dirty="0">
                <a:solidFill>
                  <a:srgbClr val="0000FF"/>
                </a:solidFill>
              </a:rPr>
              <a:t>а) </a:t>
            </a:r>
            <a:r>
              <a:rPr lang="ru-RU" dirty="0" err="1">
                <a:solidFill>
                  <a:srgbClr val="0000FF"/>
                </a:solidFill>
              </a:rPr>
              <a:t>пульсоксиметрия</a:t>
            </a:r>
            <a:r>
              <a:rPr lang="ru-RU" dirty="0">
                <a:solidFill>
                  <a:srgbClr val="0000FF"/>
                </a:solidFill>
              </a:rPr>
              <a:t>.</a:t>
            </a:r>
          </a:p>
          <a:p>
            <a:r>
              <a:rPr lang="ru-RU" dirty="0">
                <a:solidFill>
                  <a:srgbClr val="0000FF"/>
                </a:solidFill>
              </a:rPr>
              <a:t/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  <a:latin typeface="Arial Black" pitchFamily="34" charset="0"/>
              </a:rPr>
              <a:t>Блок 15 </a:t>
            </a:r>
            <a:r>
              <a:rPr lang="ru-RU" b="1" dirty="0">
                <a:solidFill>
                  <a:srgbClr val="0000FF"/>
                </a:solidFill>
              </a:rPr>
              <a:t>– антропометрические показатели:</a:t>
            </a:r>
          </a:p>
          <a:p>
            <a:r>
              <a:rPr lang="ru-RU" dirty="0">
                <a:solidFill>
                  <a:srgbClr val="0000FF"/>
                </a:solidFill>
              </a:rPr>
              <a:t>а) рост;</a:t>
            </a:r>
          </a:p>
          <a:p>
            <a:r>
              <a:rPr lang="ru-RU" dirty="0">
                <a:solidFill>
                  <a:srgbClr val="0000FF"/>
                </a:solidFill>
              </a:rPr>
              <a:t>б) масса тела;</a:t>
            </a:r>
          </a:p>
          <a:p>
            <a:r>
              <a:rPr lang="ru-RU" dirty="0">
                <a:solidFill>
                  <a:srgbClr val="0000FF"/>
                </a:solidFill>
              </a:rPr>
              <a:t>в) окружность грудной клетки;</a:t>
            </a:r>
          </a:p>
          <a:p>
            <a:r>
              <a:rPr lang="ru-RU" dirty="0">
                <a:solidFill>
                  <a:srgbClr val="0000FF"/>
                </a:solidFill>
              </a:rPr>
              <a:t>г) ИМТ (индекс массы тела);</a:t>
            </a:r>
          </a:p>
          <a:p>
            <a:r>
              <a:rPr lang="ru-RU" dirty="0">
                <a:solidFill>
                  <a:srgbClr val="0000FF"/>
                </a:solidFill>
              </a:rPr>
              <a:t>д) жизненный индекс;</a:t>
            </a:r>
          </a:p>
          <a:p>
            <a:r>
              <a:rPr lang="ru-RU" dirty="0">
                <a:solidFill>
                  <a:srgbClr val="0000FF"/>
                </a:solidFill>
              </a:rPr>
              <a:t>е) динамометрия кистевая;</a:t>
            </a:r>
          </a:p>
          <a:p>
            <a:r>
              <a:rPr lang="ru-RU" dirty="0">
                <a:solidFill>
                  <a:srgbClr val="0000FF"/>
                </a:solidFill>
              </a:rPr>
              <a:t>ж) динамометрия становая;</a:t>
            </a:r>
          </a:p>
          <a:p>
            <a:r>
              <a:rPr lang="ru-RU" dirty="0">
                <a:solidFill>
                  <a:srgbClr val="0000FF"/>
                </a:solidFill>
              </a:rPr>
              <a:t>з) силовой индекс.</a:t>
            </a:r>
          </a:p>
          <a:p>
            <a:r>
              <a:rPr lang="ru-RU" dirty="0">
                <a:solidFill>
                  <a:srgbClr val="0000FF"/>
                </a:solidFill>
              </a:rPr>
              <a:t/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  <a:latin typeface="Arial Black" pitchFamily="34" charset="0"/>
              </a:rPr>
              <a:t>Блок 16 </a:t>
            </a:r>
            <a:r>
              <a:rPr lang="ru-RU" b="1" dirty="0">
                <a:solidFill>
                  <a:srgbClr val="0000FF"/>
                </a:solidFill>
              </a:rPr>
              <a:t>– осмотр врачами-специалистами:</a:t>
            </a:r>
          </a:p>
          <a:p>
            <a:r>
              <a:rPr lang="ru-RU" dirty="0">
                <a:solidFill>
                  <a:srgbClr val="0000FF"/>
                </a:solidFill>
              </a:rPr>
              <a:t>а) аллергологом;</a:t>
            </a:r>
          </a:p>
          <a:p>
            <a:r>
              <a:rPr lang="ru-RU" dirty="0">
                <a:solidFill>
                  <a:srgbClr val="0000FF"/>
                </a:solidFill>
              </a:rPr>
              <a:t>б) стоматологом;</a:t>
            </a:r>
          </a:p>
          <a:p>
            <a:r>
              <a:rPr lang="ru-RU" dirty="0">
                <a:solidFill>
                  <a:srgbClr val="0000FF"/>
                </a:solidFill>
              </a:rPr>
              <a:t>в) </a:t>
            </a:r>
            <a:r>
              <a:rPr lang="ru-RU" dirty="0" err="1">
                <a:solidFill>
                  <a:srgbClr val="0000FF"/>
                </a:solidFill>
              </a:rPr>
              <a:t>оториноларингологом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г) физиотерапевтом;</a:t>
            </a:r>
          </a:p>
          <a:p>
            <a:r>
              <a:rPr lang="ru-RU" dirty="0">
                <a:solidFill>
                  <a:srgbClr val="0000FF"/>
                </a:solidFill>
              </a:rPr>
              <a:t>д) врачом по ЛФК и СМ.</a:t>
            </a:r>
          </a:p>
        </p:txBody>
      </p:sp>
      <p:sp>
        <p:nvSpPr>
          <p:cNvPr id="78850" name="TextBox 2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dirty="0">
                <a:solidFill>
                  <a:srgbClr val="FF0000"/>
                </a:solidFill>
              </a:rPr>
              <a:t>СОДЕРЖАНИЕ МОДУЛЯ 1 (продолжение)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44624"/>
          <a:ext cx="9144000" cy="6813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extBox 2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2</a:t>
            </a:r>
          </a:p>
        </p:txBody>
      </p:sp>
      <p:sp>
        <p:nvSpPr>
          <p:cNvPr id="81922" name="Прямоугольник 3"/>
          <p:cNvSpPr>
            <a:spLocks noChangeArrowheads="1"/>
          </p:cNvSpPr>
          <p:nvPr/>
        </p:nvSpPr>
        <p:spPr bwMode="auto">
          <a:xfrm>
            <a:off x="134938" y="2420938"/>
            <a:ext cx="892968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21 – реабилитационный диагноз.</a:t>
            </a:r>
            <a:br>
              <a:rPr lang="ru-RU" b="1" dirty="0">
                <a:solidFill>
                  <a:srgbClr val="0000FF"/>
                </a:solidFill>
              </a:rPr>
            </a:br>
            <a:endParaRPr lang="ru-RU" b="1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22 – реабилитационный потенциал:</a:t>
            </a:r>
          </a:p>
          <a:p>
            <a:r>
              <a:rPr lang="ru-RU" dirty="0">
                <a:solidFill>
                  <a:srgbClr val="0000FF"/>
                </a:solidFill>
              </a:rPr>
              <a:t>а) высокий;</a:t>
            </a:r>
          </a:p>
          <a:p>
            <a:r>
              <a:rPr lang="ru-RU" dirty="0">
                <a:solidFill>
                  <a:srgbClr val="0000FF"/>
                </a:solidFill>
              </a:rPr>
              <a:t>б) умерено выраженный;</a:t>
            </a:r>
          </a:p>
          <a:p>
            <a:r>
              <a:rPr lang="ru-RU" dirty="0">
                <a:solidFill>
                  <a:srgbClr val="0000FF"/>
                </a:solidFill>
              </a:rPr>
              <a:t>в) низкий.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Прямоугольник 1"/>
          <p:cNvSpPr>
            <a:spLocks noChangeArrowheads="1"/>
          </p:cNvSpPr>
          <p:nvPr/>
        </p:nvSpPr>
        <p:spPr bwMode="auto">
          <a:xfrm>
            <a:off x="-17463" y="764704"/>
            <a:ext cx="9107487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23 – реабилитационный прогноз (варианты целевых реабилитационных установок):</a:t>
            </a:r>
          </a:p>
          <a:p>
            <a:r>
              <a:rPr lang="ru-RU" b="1" dirty="0">
                <a:solidFill>
                  <a:srgbClr val="0000FF"/>
                </a:solidFill>
              </a:rPr>
              <a:t>а)</a:t>
            </a:r>
            <a:r>
              <a:rPr lang="ru-RU" dirty="0">
                <a:solidFill>
                  <a:srgbClr val="0000FF"/>
                </a:solidFill>
              </a:rPr>
              <a:t> снижение активности инфекционного воспаления;</a:t>
            </a:r>
          </a:p>
          <a:p>
            <a:r>
              <a:rPr lang="ru-RU" b="1" dirty="0">
                <a:solidFill>
                  <a:srgbClr val="0000FF"/>
                </a:solidFill>
              </a:rPr>
              <a:t>б)</a:t>
            </a:r>
            <a:r>
              <a:rPr lang="ru-RU" dirty="0">
                <a:solidFill>
                  <a:srgbClr val="0000FF"/>
                </a:solidFill>
              </a:rPr>
              <a:t> улучшение микроциркуляции и стимуляция фагоцитоза;</a:t>
            </a:r>
          </a:p>
          <a:p>
            <a:r>
              <a:rPr lang="ru-RU" b="1" dirty="0">
                <a:solidFill>
                  <a:srgbClr val="0000FF"/>
                </a:solidFill>
              </a:rPr>
              <a:t>в</a:t>
            </a:r>
            <a:r>
              <a:rPr lang="ru-RU" dirty="0">
                <a:solidFill>
                  <a:srgbClr val="0000FF"/>
                </a:solidFill>
              </a:rPr>
              <a:t>) разрешение инфильтративных изменений в легочной ткани;</a:t>
            </a:r>
          </a:p>
          <a:p>
            <a:r>
              <a:rPr lang="ru-RU" b="1" dirty="0">
                <a:solidFill>
                  <a:srgbClr val="0000FF"/>
                </a:solidFill>
              </a:rPr>
              <a:t>г)</a:t>
            </a:r>
            <a:r>
              <a:rPr lang="ru-RU" dirty="0">
                <a:solidFill>
                  <a:srgbClr val="0000FF"/>
                </a:solidFill>
              </a:rPr>
              <a:t> восстановление подвижность и эластичность грудной клетки в зонах ригидности:</a:t>
            </a:r>
          </a:p>
          <a:p>
            <a:r>
              <a:rPr lang="ru-RU" b="1" dirty="0">
                <a:solidFill>
                  <a:srgbClr val="0000FF"/>
                </a:solidFill>
              </a:rPr>
              <a:t>д</a:t>
            </a:r>
            <a:r>
              <a:rPr lang="ru-RU" dirty="0">
                <a:solidFill>
                  <a:srgbClr val="0000FF"/>
                </a:solidFill>
              </a:rPr>
              <a:t>) восстановление нормальной амплитуды движения диафрагмы;</a:t>
            </a:r>
          </a:p>
          <a:p>
            <a:r>
              <a:rPr lang="ru-RU" b="1" dirty="0">
                <a:solidFill>
                  <a:srgbClr val="0000FF"/>
                </a:solidFill>
              </a:rPr>
              <a:t>е</a:t>
            </a:r>
            <a:r>
              <a:rPr lang="ru-RU" dirty="0">
                <a:solidFill>
                  <a:srgbClr val="0000FF"/>
                </a:solidFill>
              </a:rPr>
              <a:t>) профилактика </a:t>
            </a:r>
            <a:r>
              <a:rPr lang="ru-RU" dirty="0" err="1">
                <a:solidFill>
                  <a:srgbClr val="0000FF"/>
                </a:solidFill>
              </a:rPr>
              <a:t>спайкообразования</a:t>
            </a:r>
            <a:r>
              <a:rPr lang="ru-RU" dirty="0">
                <a:solidFill>
                  <a:srgbClr val="0000FF"/>
                </a:solidFill>
              </a:rPr>
              <a:t> в плевральной полости;</a:t>
            </a:r>
          </a:p>
          <a:p>
            <a:r>
              <a:rPr lang="ru-RU" b="1" dirty="0">
                <a:solidFill>
                  <a:srgbClr val="0000FF"/>
                </a:solidFill>
              </a:rPr>
              <a:t>ж</a:t>
            </a:r>
            <a:r>
              <a:rPr lang="ru-RU" dirty="0">
                <a:solidFill>
                  <a:srgbClr val="0000FF"/>
                </a:solidFill>
              </a:rPr>
              <a:t>) профилактика пневмосклероза в очаге поражения;</a:t>
            </a:r>
          </a:p>
          <a:p>
            <a:r>
              <a:rPr lang="ru-RU" b="1" dirty="0">
                <a:solidFill>
                  <a:srgbClr val="0000FF"/>
                </a:solidFill>
              </a:rPr>
              <a:t>з</a:t>
            </a:r>
            <a:r>
              <a:rPr lang="ru-RU" dirty="0">
                <a:solidFill>
                  <a:srgbClr val="0000FF"/>
                </a:solidFill>
              </a:rPr>
              <a:t>) восстановление физиологического паттерна дыхательного акта;</a:t>
            </a:r>
          </a:p>
          <a:p>
            <a:r>
              <a:rPr lang="ru-RU" b="1" dirty="0">
                <a:solidFill>
                  <a:srgbClr val="0000FF"/>
                </a:solidFill>
              </a:rPr>
              <a:t>и</a:t>
            </a:r>
            <a:r>
              <a:rPr lang="ru-RU" dirty="0">
                <a:solidFill>
                  <a:srgbClr val="0000FF"/>
                </a:solidFill>
              </a:rPr>
              <a:t>) повышение дренажной функции бронхов;</a:t>
            </a:r>
          </a:p>
          <a:p>
            <a:r>
              <a:rPr lang="ru-RU" b="1" dirty="0">
                <a:solidFill>
                  <a:srgbClr val="0000FF"/>
                </a:solidFill>
              </a:rPr>
              <a:t>к</a:t>
            </a:r>
            <a:r>
              <a:rPr lang="ru-RU" dirty="0">
                <a:solidFill>
                  <a:srgbClr val="0000FF"/>
                </a:solidFill>
              </a:rPr>
              <a:t>) повышение эффективности кашля;</a:t>
            </a:r>
          </a:p>
          <a:p>
            <a:r>
              <a:rPr lang="ru-RU" b="1" dirty="0">
                <a:solidFill>
                  <a:srgbClr val="0000FF"/>
                </a:solidFill>
              </a:rPr>
              <a:t>л</a:t>
            </a:r>
            <a:r>
              <a:rPr lang="ru-RU" dirty="0">
                <a:solidFill>
                  <a:srgbClr val="0000FF"/>
                </a:solidFill>
              </a:rPr>
              <a:t>) нормализация </a:t>
            </a:r>
            <a:r>
              <a:rPr lang="ru-RU" dirty="0" err="1">
                <a:solidFill>
                  <a:srgbClr val="0000FF"/>
                </a:solidFill>
              </a:rPr>
              <a:t>мукоциллиарного</a:t>
            </a:r>
            <a:r>
              <a:rPr lang="ru-RU" dirty="0">
                <a:solidFill>
                  <a:srgbClr val="0000FF"/>
                </a:solidFill>
              </a:rPr>
              <a:t> клиренса;</a:t>
            </a:r>
          </a:p>
          <a:p>
            <a:r>
              <a:rPr lang="ru-RU" b="1" dirty="0">
                <a:solidFill>
                  <a:srgbClr val="0000FF"/>
                </a:solidFill>
              </a:rPr>
              <a:t>м</a:t>
            </a:r>
            <a:r>
              <a:rPr lang="ru-RU" dirty="0">
                <a:solidFill>
                  <a:srgbClr val="0000FF"/>
                </a:solidFill>
              </a:rPr>
              <a:t>) стимуляция продукции альвеолярного </a:t>
            </a:r>
            <a:r>
              <a:rPr lang="ru-RU" dirty="0" err="1">
                <a:solidFill>
                  <a:srgbClr val="0000FF"/>
                </a:solidFill>
              </a:rPr>
              <a:t>сурфактанта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b="1" dirty="0">
                <a:solidFill>
                  <a:srgbClr val="0000FF"/>
                </a:solidFill>
              </a:rPr>
              <a:t>н</a:t>
            </a:r>
            <a:r>
              <a:rPr lang="ru-RU" dirty="0">
                <a:solidFill>
                  <a:srgbClr val="0000FF"/>
                </a:solidFill>
              </a:rPr>
              <a:t>) купирование депрессивного синдрома;</a:t>
            </a:r>
          </a:p>
          <a:p>
            <a:r>
              <a:rPr lang="ru-RU" b="1" dirty="0">
                <a:solidFill>
                  <a:srgbClr val="0000FF"/>
                </a:solidFill>
              </a:rPr>
              <a:t>о</a:t>
            </a:r>
            <a:r>
              <a:rPr lang="ru-RU" dirty="0">
                <a:solidFill>
                  <a:srgbClr val="0000FF"/>
                </a:solidFill>
              </a:rPr>
              <a:t>) формирование структурного следа адаптации к физическим нагрузкам;</a:t>
            </a:r>
          </a:p>
          <a:p>
            <a:r>
              <a:rPr lang="ru-RU" b="1" dirty="0">
                <a:solidFill>
                  <a:srgbClr val="0000FF"/>
                </a:solidFill>
              </a:rPr>
              <a:t>п</a:t>
            </a:r>
            <a:r>
              <a:rPr lang="ru-RU" dirty="0">
                <a:solidFill>
                  <a:srgbClr val="0000FF"/>
                </a:solidFill>
              </a:rPr>
              <a:t>) формирование физиологической реакции сердечнососудистой системы на физическую нагрузку;</a:t>
            </a:r>
          </a:p>
          <a:p>
            <a:r>
              <a:rPr lang="ru-RU" b="1" dirty="0">
                <a:solidFill>
                  <a:srgbClr val="0000FF"/>
                </a:solidFill>
              </a:rPr>
              <a:t>р</a:t>
            </a:r>
            <a:r>
              <a:rPr lang="ru-RU" dirty="0">
                <a:solidFill>
                  <a:srgbClr val="0000FF"/>
                </a:solidFill>
              </a:rPr>
              <a:t>) восстановление физической работоспособности.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24 – этапный контроль</a:t>
            </a:r>
          </a:p>
        </p:txBody>
      </p:sp>
      <p:sp>
        <p:nvSpPr>
          <p:cNvPr id="82946" name="TextBox 2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2 (продолжение)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44624"/>
          <a:ext cx="9144000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Прямоугольник 1"/>
          <p:cNvSpPr>
            <a:spLocks noChangeArrowheads="1"/>
          </p:cNvSpPr>
          <p:nvPr/>
        </p:nvSpPr>
        <p:spPr bwMode="auto">
          <a:xfrm>
            <a:off x="107950" y="836613"/>
            <a:ext cx="89281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31 –  диетическое питание: </a:t>
            </a:r>
          </a:p>
          <a:p>
            <a:r>
              <a:rPr lang="ru-RU" dirty="0">
                <a:solidFill>
                  <a:srgbClr val="0000FF"/>
                </a:solidFill>
              </a:rPr>
              <a:t>а) основной вариант стандартной диеты;</a:t>
            </a:r>
          </a:p>
          <a:p>
            <a:r>
              <a:rPr lang="ru-RU" dirty="0">
                <a:solidFill>
                  <a:srgbClr val="0000FF"/>
                </a:solidFill>
              </a:rPr>
              <a:t>б) вариант диеты с механическим и химическим </a:t>
            </a:r>
            <a:r>
              <a:rPr lang="ru-RU" dirty="0" err="1">
                <a:solidFill>
                  <a:srgbClr val="0000FF"/>
                </a:solidFill>
              </a:rPr>
              <a:t>щажением</a:t>
            </a:r>
            <a:r>
              <a:rPr lang="ru-RU" dirty="0">
                <a:solidFill>
                  <a:srgbClr val="0000FF"/>
                </a:solidFill>
              </a:rPr>
              <a:t> (щадящая диета);</a:t>
            </a:r>
          </a:p>
          <a:p>
            <a:r>
              <a:rPr lang="ru-RU" dirty="0">
                <a:solidFill>
                  <a:srgbClr val="0000FF"/>
                </a:solidFill>
              </a:rPr>
              <a:t>в) вариант диеты с повышенным количеством белка (высокобелковая диета);</a:t>
            </a:r>
          </a:p>
          <a:p>
            <a:r>
              <a:rPr lang="ru-RU" dirty="0">
                <a:solidFill>
                  <a:srgbClr val="0000FF"/>
                </a:solidFill>
              </a:rPr>
              <a:t>г) вариант диеты с пониженным  количеством белка (низкобелковая диета);</a:t>
            </a:r>
          </a:p>
          <a:p>
            <a:r>
              <a:rPr lang="ru-RU" dirty="0">
                <a:solidFill>
                  <a:srgbClr val="0000FF"/>
                </a:solidFill>
              </a:rPr>
              <a:t>д) вариант диеты с пониженной   калорийностью (низкокалорийная диета).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32 – биологически активные добавки:</a:t>
            </a:r>
          </a:p>
          <a:p>
            <a:r>
              <a:rPr lang="ru-RU" dirty="0">
                <a:solidFill>
                  <a:srgbClr val="0000FF"/>
                </a:solidFill>
              </a:rPr>
              <a:t>а) Йод-Актив;</a:t>
            </a:r>
          </a:p>
          <a:p>
            <a:r>
              <a:rPr lang="ru-RU" dirty="0">
                <a:solidFill>
                  <a:srgbClr val="0000FF"/>
                </a:solidFill>
              </a:rPr>
              <a:t>б) </a:t>
            </a:r>
            <a:r>
              <a:rPr lang="ru-RU" dirty="0" err="1">
                <a:solidFill>
                  <a:srgbClr val="0000FF"/>
                </a:solidFill>
              </a:rPr>
              <a:t>Тыквеол</a:t>
            </a:r>
            <a:r>
              <a:rPr lang="ru-RU" dirty="0">
                <a:solidFill>
                  <a:srgbClr val="0000FF"/>
                </a:solidFill>
              </a:rPr>
              <a:t> и К;</a:t>
            </a:r>
          </a:p>
          <a:p>
            <a:r>
              <a:rPr lang="ru-RU" dirty="0">
                <a:solidFill>
                  <a:srgbClr val="0000FF"/>
                </a:solidFill>
              </a:rPr>
              <a:t>в) </a:t>
            </a:r>
            <a:r>
              <a:rPr lang="ru-RU" dirty="0" err="1">
                <a:solidFill>
                  <a:srgbClr val="0000FF"/>
                </a:solidFill>
              </a:rPr>
              <a:t>Фиточай</a:t>
            </a:r>
            <a:r>
              <a:rPr lang="ru-RU" dirty="0">
                <a:solidFill>
                  <a:srgbClr val="0000FF"/>
                </a:solidFill>
              </a:rPr>
              <a:t>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33 – витаминотерапия:</a:t>
            </a:r>
          </a:p>
          <a:p>
            <a:r>
              <a:rPr lang="ru-RU" dirty="0">
                <a:solidFill>
                  <a:srgbClr val="0000FF"/>
                </a:solidFill>
              </a:rPr>
              <a:t>а) </a:t>
            </a:r>
            <a:r>
              <a:rPr lang="ru-RU" dirty="0" err="1">
                <a:solidFill>
                  <a:srgbClr val="0000FF"/>
                </a:solidFill>
              </a:rPr>
              <a:t>аэровит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б) </a:t>
            </a:r>
            <a:r>
              <a:rPr lang="ru-RU" dirty="0" err="1">
                <a:solidFill>
                  <a:srgbClr val="0000FF"/>
                </a:solidFill>
              </a:rPr>
              <a:t>триовит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в) витамин «Е».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34 – адаптогены:</a:t>
            </a:r>
          </a:p>
          <a:p>
            <a:r>
              <a:rPr lang="ru-RU" dirty="0">
                <a:solidFill>
                  <a:srgbClr val="0000FF"/>
                </a:solidFill>
              </a:rPr>
              <a:t>а) женьшеня настойка;</a:t>
            </a:r>
          </a:p>
          <a:p>
            <a:r>
              <a:rPr lang="ru-RU" dirty="0">
                <a:solidFill>
                  <a:srgbClr val="0000FF"/>
                </a:solidFill>
              </a:rPr>
              <a:t>б) экстракт элеутерококка;</a:t>
            </a:r>
          </a:p>
          <a:p>
            <a:r>
              <a:rPr lang="ru-RU" dirty="0">
                <a:solidFill>
                  <a:srgbClr val="0000FF"/>
                </a:solidFill>
              </a:rPr>
              <a:t>в) экстракт </a:t>
            </a:r>
            <a:r>
              <a:rPr lang="ru-RU" dirty="0" err="1">
                <a:solidFill>
                  <a:srgbClr val="0000FF"/>
                </a:solidFill>
              </a:rPr>
              <a:t>левзеи</a:t>
            </a:r>
            <a:r>
              <a:rPr lang="ru-RU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86018" name="TextBox 2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3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extBox 1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4</a:t>
            </a:r>
          </a:p>
        </p:txBody>
      </p:sp>
      <p:sp>
        <p:nvSpPr>
          <p:cNvPr id="88066" name="Прямоугольник 2"/>
          <p:cNvSpPr>
            <a:spLocks noChangeArrowheads="1"/>
          </p:cNvSpPr>
          <p:nvPr/>
        </p:nvSpPr>
        <p:spPr bwMode="auto">
          <a:xfrm>
            <a:off x="250825" y="1304925"/>
            <a:ext cx="86423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41 – диагностика психосоматических расстройств.</a:t>
            </a:r>
            <a:br>
              <a:rPr lang="ru-RU" b="1" dirty="0">
                <a:solidFill>
                  <a:srgbClr val="0000FF"/>
                </a:solidFill>
              </a:rPr>
            </a:br>
            <a:endParaRPr lang="ru-RU" b="1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42 – психотерапевтические методы коррекции:</a:t>
            </a:r>
          </a:p>
          <a:p>
            <a:r>
              <a:rPr lang="ru-RU" dirty="0">
                <a:solidFill>
                  <a:srgbClr val="0000FF"/>
                </a:solidFill>
              </a:rPr>
              <a:t>а) рациональная психотерапия;</a:t>
            </a:r>
          </a:p>
          <a:p>
            <a:r>
              <a:rPr lang="ru-RU" dirty="0">
                <a:solidFill>
                  <a:srgbClr val="0000FF"/>
                </a:solidFill>
              </a:rPr>
              <a:t>б) личностно-ориентированная психотерапия;</a:t>
            </a:r>
          </a:p>
          <a:p>
            <a:r>
              <a:rPr lang="ru-RU" dirty="0">
                <a:solidFill>
                  <a:srgbClr val="0000FF"/>
                </a:solidFill>
              </a:rPr>
              <a:t>в) аутогенная тренировка;</a:t>
            </a:r>
          </a:p>
          <a:p>
            <a:r>
              <a:rPr lang="ru-RU" dirty="0">
                <a:solidFill>
                  <a:srgbClr val="0000FF"/>
                </a:solidFill>
              </a:rPr>
              <a:t>г) купирование астенического синдрома;</a:t>
            </a:r>
          </a:p>
          <a:p>
            <a:r>
              <a:rPr lang="ru-RU" dirty="0">
                <a:solidFill>
                  <a:srgbClr val="0000FF"/>
                </a:solidFill>
              </a:rPr>
              <a:t>д) помощь в отказе от </a:t>
            </a:r>
            <a:r>
              <a:rPr lang="ru-RU" dirty="0" err="1">
                <a:solidFill>
                  <a:srgbClr val="0000FF"/>
                </a:solidFill>
              </a:rPr>
              <a:t>табакокурения</a:t>
            </a:r>
            <a:r>
              <a:rPr lang="ru-RU" dirty="0">
                <a:solidFill>
                  <a:srgbClr val="0000FF"/>
                </a:solidFill>
              </a:rPr>
              <a:t>, формирование устойчивой антитабачной установки личности;</a:t>
            </a:r>
          </a:p>
          <a:p>
            <a:r>
              <a:rPr lang="ru-RU" dirty="0">
                <a:solidFill>
                  <a:srgbClr val="0000FF"/>
                </a:solidFill>
              </a:rPr>
              <a:t>е) групповая психотерапия.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43 – медикаментозная коррекция сна-бодрствования.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TextBox 1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5</a:t>
            </a:r>
          </a:p>
        </p:txBody>
      </p:sp>
      <p:sp>
        <p:nvSpPr>
          <p:cNvPr id="90114" name="Прямоугольник 2"/>
          <p:cNvSpPr>
            <a:spLocks noChangeArrowheads="1"/>
          </p:cNvSpPr>
          <p:nvPr/>
        </p:nvSpPr>
        <p:spPr bwMode="auto">
          <a:xfrm>
            <a:off x="395288" y="1028700"/>
            <a:ext cx="8353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51– утренняя гигиеническая гимнастика:</a:t>
            </a:r>
          </a:p>
          <a:p>
            <a:pPr lvl="2"/>
            <a:r>
              <a:rPr lang="ru-RU" dirty="0">
                <a:solidFill>
                  <a:srgbClr val="0000FF"/>
                </a:solidFill>
              </a:rPr>
              <a:t>схема 1 (режим постельный);</a:t>
            </a:r>
          </a:p>
          <a:p>
            <a:pPr lvl="2"/>
            <a:r>
              <a:rPr lang="ru-RU" dirty="0">
                <a:solidFill>
                  <a:srgbClr val="0000FF"/>
                </a:solidFill>
              </a:rPr>
              <a:t>схема 2 (режим палатный);</a:t>
            </a:r>
          </a:p>
          <a:p>
            <a:pPr lvl="2"/>
            <a:r>
              <a:rPr lang="ru-RU" dirty="0">
                <a:solidFill>
                  <a:srgbClr val="0000FF"/>
                </a:solidFill>
              </a:rPr>
              <a:t>схема 3 (режим общий).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52 – закаливание:</a:t>
            </a:r>
          </a:p>
          <a:p>
            <a:r>
              <a:rPr lang="ru-RU" dirty="0">
                <a:solidFill>
                  <a:srgbClr val="0000FF"/>
                </a:solidFill>
              </a:rPr>
              <a:t>а) схема 1;</a:t>
            </a:r>
          </a:p>
          <a:p>
            <a:r>
              <a:rPr lang="ru-RU" dirty="0">
                <a:solidFill>
                  <a:srgbClr val="0000FF"/>
                </a:solidFill>
              </a:rPr>
              <a:t>б) схема 2;</a:t>
            </a:r>
          </a:p>
          <a:p>
            <a:r>
              <a:rPr lang="ru-RU" dirty="0">
                <a:solidFill>
                  <a:srgbClr val="0000FF"/>
                </a:solidFill>
              </a:rPr>
              <a:t>в) схема 3.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53 – лечебная гимнастика:</a:t>
            </a:r>
          </a:p>
          <a:p>
            <a:r>
              <a:rPr lang="ru-RU" dirty="0">
                <a:solidFill>
                  <a:srgbClr val="0000FF"/>
                </a:solidFill>
              </a:rPr>
              <a:t>а) комплекс № 1;</a:t>
            </a:r>
          </a:p>
          <a:p>
            <a:r>
              <a:rPr lang="ru-RU" dirty="0">
                <a:solidFill>
                  <a:srgbClr val="0000FF"/>
                </a:solidFill>
              </a:rPr>
              <a:t>б) комплекс № 2;</a:t>
            </a:r>
          </a:p>
          <a:p>
            <a:r>
              <a:rPr lang="ru-RU" dirty="0">
                <a:solidFill>
                  <a:srgbClr val="0000FF"/>
                </a:solidFill>
              </a:rPr>
              <a:t>в) комплекс № 3;</a:t>
            </a:r>
          </a:p>
          <a:p>
            <a:r>
              <a:rPr lang="ru-RU" dirty="0">
                <a:solidFill>
                  <a:srgbClr val="0000FF"/>
                </a:solidFill>
              </a:rPr>
              <a:t>г) звуковая гимнастика;</a:t>
            </a:r>
          </a:p>
          <a:p>
            <a:r>
              <a:rPr lang="ru-RU" dirty="0">
                <a:solidFill>
                  <a:srgbClr val="0000FF"/>
                </a:solidFill>
              </a:rPr>
              <a:t>д) респираторная терапия по </a:t>
            </a:r>
            <a:r>
              <a:rPr lang="ru-RU" dirty="0" err="1">
                <a:solidFill>
                  <a:srgbClr val="0000FF"/>
                </a:solidFill>
              </a:rPr>
              <a:t>Кокосову</a:t>
            </a:r>
            <a:r>
              <a:rPr lang="ru-RU" dirty="0">
                <a:solidFill>
                  <a:srgbClr val="0000FF"/>
                </a:solidFill>
              </a:rPr>
              <a:t> А.Н. и Черемнову В.С. 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5" y="981075"/>
            <a:ext cx="8856663" cy="48006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00FF"/>
                </a:solidFill>
              </a:rPr>
              <a:t>Блок 54 – тренировочный:</a:t>
            </a:r>
          </a:p>
          <a:p>
            <a:pPr>
              <a:defRPr/>
            </a:pPr>
            <a:r>
              <a:rPr lang="ru-RU" dirty="0">
                <a:solidFill>
                  <a:srgbClr val="0000FF"/>
                </a:solidFill>
              </a:rPr>
              <a:t>а)  упражнения на велотренажёре:</a:t>
            </a:r>
          </a:p>
          <a:p>
            <a:pPr lvl="3">
              <a:defRPr/>
            </a:pPr>
            <a:r>
              <a:rPr lang="ru-RU" dirty="0">
                <a:solidFill>
                  <a:srgbClr val="0000FF"/>
                </a:solidFill>
              </a:rPr>
              <a:t>схема 1;</a:t>
            </a:r>
          </a:p>
          <a:p>
            <a:pPr lvl="3">
              <a:defRPr/>
            </a:pPr>
            <a:r>
              <a:rPr lang="ru-RU" dirty="0">
                <a:solidFill>
                  <a:srgbClr val="0000FF"/>
                </a:solidFill>
              </a:rPr>
              <a:t>схема 2.</a:t>
            </a:r>
          </a:p>
          <a:p>
            <a:pPr>
              <a:defRPr/>
            </a:pPr>
            <a:r>
              <a:rPr lang="ru-RU" dirty="0">
                <a:solidFill>
                  <a:srgbClr val="0000FF"/>
                </a:solidFill>
              </a:rPr>
              <a:t>б) циклическая интервальная аэробная </a:t>
            </a:r>
            <a:r>
              <a:rPr lang="ru-RU" dirty="0" err="1">
                <a:solidFill>
                  <a:srgbClr val="0000FF"/>
                </a:solidFill>
              </a:rPr>
              <a:t>субмаксимальная</a:t>
            </a:r>
            <a:r>
              <a:rPr lang="ru-RU" dirty="0">
                <a:solidFill>
                  <a:srgbClr val="0000FF"/>
                </a:solidFill>
              </a:rPr>
              <a:t> физическая тренировка на степ-платформе;</a:t>
            </a:r>
          </a:p>
          <a:p>
            <a:pPr>
              <a:defRPr/>
            </a:pPr>
            <a:r>
              <a:rPr lang="ru-RU" dirty="0">
                <a:solidFill>
                  <a:srgbClr val="0000FF"/>
                </a:solidFill>
              </a:rPr>
              <a:t>в) круговые тренировки:</a:t>
            </a:r>
          </a:p>
          <a:p>
            <a:pPr lvl="3">
              <a:defRPr/>
            </a:pPr>
            <a:r>
              <a:rPr lang="ru-RU" dirty="0">
                <a:solidFill>
                  <a:srgbClr val="0000FF"/>
                </a:solidFill>
              </a:rPr>
              <a:t>комплекс 1;</a:t>
            </a:r>
          </a:p>
          <a:p>
            <a:pPr lvl="3">
              <a:defRPr/>
            </a:pPr>
            <a:r>
              <a:rPr lang="ru-RU" dirty="0">
                <a:solidFill>
                  <a:srgbClr val="0000FF"/>
                </a:solidFill>
              </a:rPr>
              <a:t>комплекс 2;</a:t>
            </a:r>
          </a:p>
          <a:p>
            <a:pPr lvl="3">
              <a:defRPr/>
            </a:pPr>
            <a:r>
              <a:rPr lang="ru-RU" dirty="0">
                <a:solidFill>
                  <a:srgbClr val="0000FF"/>
                </a:solidFill>
              </a:rPr>
              <a:t>комплекс 3.</a:t>
            </a:r>
          </a:p>
          <a:p>
            <a:pPr>
              <a:defRPr/>
            </a:pPr>
            <a:r>
              <a:rPr lang="ru-RU" dirty="0">
                <a:solidFill>
                  <a:srgbClr val="0000FF"/>
                </a:solidFill>
              </a:rPr>
              <a:t>г) тренировка на аппарате “Эллипсоид”:</a:t>
            </a:r>
          </a:p>
          <a:p>
            <a:pPr lvl="3">
              <a:defRPr/>
            </a:pPr>
            <a:r>
              <a:rPr lang="ru-RU" dirty="0">
                <a:solidFill>
                  <a:srgbClr val="0000FF"/>
                </a:solidFill>
              </a:rPr>
              <a:t>схема 1;</a:t>
            </a:r>
          </a:p>
          <a:p>
            <a:pPr lvl="3">
              <a:defRPr/>
            </a:pPr>
            <a:r>
              <a:rPr lang="ru-RU" dirty="0">
                <a:solidFill>
                  <a:srgbClr val="0000FF"/>
                </a:solidFill>
              </a:rPr>
              <a:t>схема 2;</a:t>
            </a:r>
          </a:p>
          <a:p>
            <a:pPr marL="0" lvl="3">
              <a:defRPr/>
            </a:pPr>
            <a:r>
              <a:rPr lang="ru-RU" dirty="0">
                <a:solidFill>
                  <a:srgbClr val="0000FF"/>
                </a:solidFill>
              </a:rPr>
              <a:t>д) интервальная </a:t>
            </a:r>
            <a:r>
              <a:rPr lang="ru-RU" dirty="0" err="1">
                <a:solidFill>
                  <a:srgbClr val="0000FF"/>
                </a:solidFill>
              </a:rPr>
              <a:t>нормобарическая</a:t>
            </a:r>
            <a:r>
              <a:rPr lang="ru-RU" dirty="0">
                <a:solidFill>
                  <a:srgbClr val="0000FF"/>
                </a:solidFill>
              </a:rPr>
              <a:t> гипоксическая </a:t>
            </a:r>
            <a:r>
              <a:rPr lang="ru-RU" dirty="0" err="1">
                <a:solidFill>
                  <a:srgbClr val="0000FF"/>
                </a:solidFill>
              </a:rPr>
              <a:t>гиперкапническая</a:t>
            </a:r>
            <a:r>
              <a:rPr lang="ru-RU" dirty="0">
                <a:solidFill>
                  <a:srgbClr val="0000FF"/>
                </a:solidFill>
              </a:rPr>
              <a:t> тренировка;</a:t>
            </a:r>
          </a:p>
          <a:p>
            <a:pPr marL="0" lvl="2">
              <a:defRPr/>
            </a:pPr>
            <a:r>
              <a:rPr lang="ru-RU" dirty="0">
                <a:solidFill>
                  <a:srgbClr val="0000FF"/>
                </a:solidFill>
              </a:rPr>
              <a:t>е) дыхание с экспираторным сопротивлением;</a:t>
            </a:r>
          </a:p>
          <a:p>
            <a:pPr marL="0" lvl="2">
              <a:defRPr/>
            </a:pPr>
            <a:r>
              <a:rPr lang="ru-RU" dirty="0">
                <a:solidFill>
                  <a:srgbClr val="0000FF"/>
                </a:solidFill>
              </a:rPr>
              <a:t>ж) дыхание с экспираторным сопротивлением с осцилляцией;</a:t>
            </a:r>
          </a:p>
          <a:p>
            <a:pPr marL="0" lvl="2">
              <a:defRPr/>
            </a:pPr>
            <a:r>
              <a:rPr lang="ru-RU" dirty="0">
                <a:solidFill>
                  <a:srgbClr val="0000FF"/>
                </a:solidFill>
              </a:rPr>
              <a:t>з) дозированная ходьба.</a:t>
            </a:r>
          </a:p>
        </p:txBody>
      </p:sp>
      <p:sp>
        <p:nvSpPr>
          <p:cNvPr id="91138" name="TextBox 2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5 (продолжение)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TextBox 1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6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288" y="1582738"/>
            <a:ext cx="8424862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00FF"/>
                </a:solidFill>
              </a:rPr>
              <a:t>Блок 61 – уроки здорового образа жизни:</a:t>
            </a:r>
          </a:p>
          <a:p>
            <a:pPr lvl="2">
              <a:defRPr/>
            </a:pPr>
            <a:r>
              <a:rPr lang="ru-RU" dirty="0">
                <a:solidFill>
                  <a:srgbClr val="0000FF"/>
                </a:solidFill>
              </a:rPr>
              <a:t>текстовая информация;</a:t>
            </a:r>
          </a:p>
          <a:p>
            <a:pPr lvl="2">
              <a:defRPr/>
            </a:pPr>
            <a:r>
              <a:rPr lang="ru-RU" dirty="0">
                <a:solidFill>
                  <a:srgbClr val="0000FF"/>
                </a:solidFill>
              </a:rPr>
              <a:t>видеоинформация (</a:t>
            </a:r>
            <a:r>
              <a:rPr lang="ru-RU" sz="1200" cap="small" dirty="0">
                <a:solidFill>
                  <a:srgbClr val="0000FF"/>
                </a:solidFill>
              </a:rPr>
              <a:t>в клубе госпиталя</a:t>
            </a:r>
            <a:r>
              <a:rPr lang="ru-RU" dirty="0">
                <a:solidFill>
                  <a:srgbClr val="0000FF"/>
                </a:solidFill>
              </a:rPr>
              <a:t>);</a:t>
            </a:r>
          </a:p>
          <a:p>
            <a:pPr lvl="2">
              <a:defRPr/>
            </a:pPr>
            <a:r>
              <a:rPr lang="ru-RU" dirty="0">
                <a:solidFill>
                  <a:srgbClr val="0000FF"/>
                </a:solidFill>
              </a:rPr>
              <a:t>групповые занятия;</a:t>
            </a:r>
          </a:p>
          <a:p>
            <a:pPr lvl="2">
              <a:defRPr/>
            </a:pPr>
            <a:r>
              <a:rPr lang="ru-RU" dirty="0">
                <a:solidFill>
                  <a:srgbClr val="0000FF"/>
                </a:solidFill>
              </a:rPr>
              <a:t>рекомендации перед выпиской.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FF"/>
                </a:solidFill>
              </a:rPr>
              <a:t>Блок 62 – уроки первой помощи:</a:t>
            </a:r>
          </a:p>
          <a:p>
            <a:pPr lvl="2">
              <a:defRPr/>
            </a:pPr>
            <a:r>
              <a:rPr lang="ru-RU" dirty="0">
                <a:solidFill>
                  <a:srgbClr val="0000FF"/>
                </a:solidFill>
              </a:rPr>
              <a:t>алгоритм действий при высокой температуре тела;</a:t>
            </a:r>
          </a:p>
          <a:p>
            <a:pPr lvl="2">
              <a:defRPr/>
            </a:pPr>
            <a:r>
              <a:rPr lang="ru-RU" dirty="0">
                <a:solidFill>
                  <a:srgbClr val="0000FF"/>
                </a:solidFill>
              </a:rPr>
              <a:t>алгоритм действий при обморочном состоянии;</a:t>
            </a:r>
          </a:p>
          <a:p>
            <a:pPr lvl="2">
              <a:defRPr/>
            </a:pPr>
            <a:r>
              <a:rPr lang="ru-RU" dirty="0">
                <a:solidFill>
                  <a:srgbClr val="0000FF"/>
                </a:solidFill>
              </a:rPr>
              <a:t>алгоритм действий при чувстве нехватки воздуха.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TextBox 1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7</a:t>
            </a:r>
          </a:p>
        </p:txBody>
      </p:sp>
      <p:sp>
        <p:nvSpPr>
          <p:cNvPr id="95234" name="Прямоугольник 2"/>
          <p:cNvSpPr>
            <a:spLocks noChangeArrowheads="1"/>
          </p:cNvSpPr>
          <p:nvPr/>
        </p:nvSpPr>
        <p:spPr bwMode="auto">
          <a:xfrm>
            <a:off x="420688" y="908050"/>
            <a:ext cx="8353425" cy="535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71 –  ингаляционная терапия:</a:t>
            </a:r>
          </a:p>
          <a:p>
            <a:r>
              <a:rPr lang="ru-RU" dirty="0">
                <a:solidFill>
                  <a:srgbClr val="0000FF"/>
                </a:solidFill>
              </a:rPr>
              <a:t>а) Ингаляция лекарственных средств: 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муколитики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мукорегуляторы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экспекторанты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противовоспалительные и </a:t>
            </a:r>
            <a:r>
              <a:rPr lang="ru-RU" dirty="0" err="1">
                <a:solidFill>
                  <a:srgbClr val="0000FF"/>
                </a:solidFill>
              </a:rPr>
              <a:t>противоотёчные</a:t>
            </a:r>
            <a:r>
              <a:rPr lang="ru-RU" dirty="0">
                <a:solidFill>
                  <a:srgbClr val="0000FF"/>
                </a:solidFill>
              </a:rPr>
              <a:t> средства;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бронхорасширяющие</a:t>
            </a:r>
            <a:r>
              <a:rPr lang="ru-RU" dirty="0">
                <a:solidFill>
                  <a:srgbClr val="0000FF"/>
                </a:solidFill>
              </a:rPr>
              <a:t> средства;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сурфактанты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пеногасители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мембраностабилизаторы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антагонисты и ингибиторы </a:t>
            </a:r>
            <a:r>
              <a:rPr lang="ru-RU" dirty="0" err="1">
                <a:solidFill>
                  <a:srgbClr val="0000FF"/>
                </a:solidFill>
              </a:rPr>
              <a:t>лейкотриенов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аромафитотерапия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галотерапия</a:t>
            </a:r>
            <a:r>
              <a:rPr lang="ru-RU" dirty="0">
                <a:solidFill>
                  <a:srgbClr val="0000FF"/>
                </a:solidFill>
              </a:rPr>
              <a:t>.</a:t>
            </a:r>
          </a:p>
          <a:p>
            <a:r>
              <a:rPr lang="ru-RU" dirty="0">
                <a:solidFill>
                  <a:srgbClr val="0000FF"/>
                </a:solidFill>
              </a:rPr>
              <a:t>б) Виды ингаляций:</a:t>
            </a:r>
          </a:p>
          <a:p>
            <a:r>
              <a:rPr lang="ru-RU" dirty="0">
                <a:solidFill>
                  <a:srgbClr val="0000FF"/>
                </a:solidFill>
              </a:rPr>
              <a:t>– паровые;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тепловлажные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– влажные;</a:t>
            </a:r>
          </a:p>
          <a:p>
            <a:r>
              <a:rPr lang="ru-RU" dirty="0">
                <a:solidFill>
                  <a:srgbClr val="0000FF"/>
                </a:solidFill>
              </a:rPr>
              <a:t>– масляные;</a:t>
            </a:r>
          </a:p>
          <a:p>
            <a:r>
              <a:rPr lang="ru-RU" dirty="0">
                <a:solidFill>
                  <a:srgbClr val="0000FF"/>
                </a:solidFill>
              </a:rPr>
              <a:t>– </a:t>
            </a:r>
            <a:r>
              <a:rPr lang="ru-RU" dirty="0" err="1">
                <a:solidFill>
                  <a:srgbClr val="0000FF"/>
                </a:solidFill>
              </a:rPr>
              <a:t>небулайзерная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Прямоугольник 1"/>
          <p:cNvSpPr>
            <a:spLocks noChangeArrowheads="1"/>
          </p:cNvSpPr>
          <p:nvPr/>
        </p:nvSpPr>
        <p:spPr bwMode="auto">
          <a:xfrm>
            <a:off x="107950" y="836712"/>
            <a:ext cx="8567738" cy="591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72  – светолечение и теплолечение: </a:t>
            </a:r>
          </a:p>
          <a:p>
            <a:r>
              <a:rPr lang="ru-RU" dirty="0">
                <a:solidFill>
                  <a:srgbClr val="0000FF"/>
                </a:solidFill>
              </a:rPr>
              <a:t>а) УФО;</a:t>
            </a:r>
          </a:p>
          <a:p>
            <a:r>
              <a:rPr lang="ru-RU" dirty="0">
                <a:solidFill>
                  <a:srgbClr val="0000FF"/>
                </a:solidFill>
              </a:rPr>
              <a:t>б) инфракрасное обучение;</a:t>
            </a:r>
          </a:p>
          <a:p>
            <a:r>
              <a:rPr lang="ru-RU" dirty="0">
                <a:solidFill>
                  <a:srgbClr val="0000FF"/>
                </a:solidFill>
              </a:rPr>
              <a:t>в) лазеротерапия.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73  – электролечение:</a:t>
            </a:r>
          </a:p>
          <a:p>
            <a:r>
              <a:rPr lang="ru-RU" dirty="0">
                <a:solidFill>
                  <a:srgbClr val="0000FF"/>
                </a:solidFill>
              </a:rPr>
              <a:t>а) гальванизация;</a:t>
            </a:r>
          </a:p>
          <a:p>
            <a:r>
              <a:rPr lang="ru-RU" dirty="0">
                <a:solidFill>
                  <a:srgbClr val="0000FF"/>
                </a:solidFill>
              </a:rPr>
              <a:t>б) электросон;</a:t>
            </a:r>
          </a:p>
          <a:p>
            <a:r>
              <a:rPr lang="ru-RU" dirty="0">
                <a:solidFill>
                  <a:srgbClr val="0000FF"/>
                </a:solidFill>
              </a:rPr>
              <a:t>в) </a:t>
            </a:r>
            <a:r>
              <a:rPr lang="ru-RU" dirty="0" err="1">
                <a:solidFill>
                  <a:srgbClr val="0000FF"/>
                </a:solidFill>
              </a:rPr>
              <a:t>диадинамотерапия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г) </a:t>
            </a:r>
            <a:r>
              <a:rPr lang="ru-RU" dirty="0" err="1">
                <a:solidFill>
                  <a:srgbClr val="0000FF"/>
                </a:solidFill>
              </a:rPr>
              <a:t>амплипульстерапия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д) </a:t>
            </a:r>
            <a:r>
              <a:rPr lang="ru-RU" dirty="0" err="1">
                <a:solidFill>
                  <a:srgbClr val="0000FF"/>
                </a:solidFill>
              </a:rPr>
              <a:t>интерференцтерапия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е) дарсонвализация.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74 – </a:t>
            </a:r>
            <a:r>
              <a:rPr lang="ru-RU" b="1" dirty="0" err="1">
                <a:solidFill>
                  <a:srgbClr val="0000FF"/>
                </a:solidFill>
              </a:rPr>
              <a:t>электромагнитноволновая</a:t>
            </a:r>
            <a:r>
              <a:rPr lang="ru-RU" b="1" dirty="0">
                <a:solidFill>
                  <a:srgbClr val="0000FF"/>
                </a:solidFill>
              </a:rPr>
              <a:t> терапия: </a:t>
            </a:r>
          </a:p>
          <a:p>
            <a:r>
              <a:rPr lang="ru-RU" dirty="0">
                <a:solidFill>
                  <a:srgbClr val="0000FF"/>
                </a:solidFill>
              </a:rPr>
              <a:t>а) УВЧ;</a:t>
            </a:r>
          </a:p>
          <a:p>
            <a:r>
              <a:rPr lang="ru-RU" dirty="0">
                <a:solidFill>
                  <a:srgbClr val="0000FF"/>
                </a:solidFill>
              </a:rPr>
              <a:t>б) ДМВ;</a:t>
            </a:r>
          </a:p>
          <a:p>
            <a:r>
              <a:rPr lang="ru-RU" dirty="0">
                <a:solidFill>
                  <a:srgbClr val="0000FF"/>
                </a:solidFill>
              </a:rPr>
              <a:t>в) СМВ;</a:t>
            </a:r>
          </a:p>
          <a:p>
            <a:r>
              <a:rPr lang="ru-RU" dirty="0">
                <a:solidFill>
                  <a:srgbClr val="0000FF"/>
                </a:solidFill>
              </a:rPr>
              <a:t>г) постоянное магнитное поле;</a:t>
            </a:r>
          </a:p>
          <a:p>
            <a:r>
              <a:rPr lang="ru-RU" dirty="0">
                <a:solidFill>
                  <a:srgbClr val="0000FF"/>
                </a:solidFill>
              </a:rPr>
              <a:t>д) импульсное магнитное поле;</a:t>
            </a:r>
          </a:p>
          <a:p>
            <a:r>
              <a:rPr lang="ru-RU" dirty="0">
                <a:solidFill>
                  <a:srgbClr val="0000FF"/>
                </a:solidFill>
              </a:rPr>
              <a:t>е) переменное магнитное поле низкой частоты;</a:t>
            </a:r>
          </a:p>
          <a:p>
            <a:r>
              <a:rPr lang="ru-RU" dirty="0">
                <a:solidFill>
                  <a:srgbClr val="0000FF"/>
                </a:solidFill>
              </a:rPr>
              <a:t>ж) индуктотермия.</a:t>
            </a:r>
          </a:p>
        </p:txBody>
      </p:sp>
      <p:sp>
        <p:nvSpPr>
          <p:cNvPr id="96258" name="TextBox 2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7 (продолжение 1)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extBox 1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7 (продолжение 2)</a:t>
            </a:r>
          </a:p>
        </p:txBody>
      </p:sp>
      <p:sp>
        <p:nvSpPr>
          <p:cNvPr id="97282" name="Прямоугольник 2"/>
          <p:cNvSpPr>
            <a:spLocks noChangeArrowheads="1"/>
          </p:cNvSpPr>
          <p:nvPr/>
        </p:nvSpPr>
        <p:spPr bwMode="auto">
          <a:xfrm>
            <a:off x="395536" y="1444625"/>
            <a:ext cx="8424936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75 – механическое воздействие: </a:t>
            </a:r>
          </a:p>
          <a:p>
            <a:r>
              <a:rPr lang="ru-RU" dirty="0">
                <a:solidFill>
                  <a:srgbClr val="0000FF"/>
                </a:solidFill>
              </a:rPr>
              <a:t>а) вибротерапия;</a:t>
            </a:r>
          </a:p>
          <a:p>
            <a:r>
              <a:rPr lang="ru-RU" dirty="0">
                <a:solidFill>
                  <a:srgbClr val="0000FF"/>
                </a:solidFill>
              </a:rPr>
              <a:t>б) ультразвуковое воздействие;</a:t>
            </a:r>
          </a:p>
          <a:p>
            <a:r>
              <a:rPr lang="ru-RU" dirty="0">
                <a:solidFill>
                  <a:srgbClr val="0000FF"/>
                </a:solidFill>
              </a:rPr>
              <a:t>в) вакуум-терапия;</a:t>
            </a:r>
          </a:p>
          <a:p>
            <a:r>
              <a:rPr lang="ru-RU" dirty="0">
                <a:solidFill>
                  <a:srgbClr val="0000FF"/>
                </a:solidFill>
              </a:rPr>
              <a:t>г) </a:t>
            </a:r>
            <a:r>
              <a:rPr lang="ru-RU" dirty="0" err="1">
                <a:solidFill>
                  <a:srgbClr val="0000FF"/>
                </a:solidFill>
              </a:rPr>
              <a:t>осцилляторная</a:t>
            </a:r>
            <a:r>
              <a:rPr lang="ru-RU" dirty="0">
                <a:solidFill>
                  <a:srgbClr val="0000FF"/>
                </a:solidFill>
              </a:rPr>
              <a:t> модуляция дыхания</a:t>
            </a:r>
            <a:r>
              <a:rPr lang="ru-RU" dirty="0" smtClean="0">
                <a:solidFill>
                  <a:srgbClr val="0000FF"/>
                </a:solidFill>
              </a:rPr>
              <a:t>;</a:t>
            </a:r>
            <a:br>
              <a:rPr lang="ru-RU" dirty="0" smtClean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</a:t>
            </a:r>
            <a:r>
              <a:rPr lang="ru-RU" b="1" dirty="0" smtClean="0">
                <a:solidFill>
                  <a:srgbClr val="0000FF"/>
                </a:solidFill>
              </a:rPr>
              <a:t>76</a:t>
            </a:r>
            <a:r>
              <a:rPr lang="ru-RU" b="1" dirty="0">
                <a:solidFill>
                  <a:srgbClr val="0000FF"/>
                </a:solidFill>
              </a:rPr>
              <a:t>. – лечебное применение изменённой дыхательной среды: </a:t>
            </a:r>
          </a:p>
          <a:p>
            <a:r>
              <a:rPr lang="ru-RU" dirty="0">
                <a:solidFill>
                  <a:srgbClr val="0000FF"/>
                </a:solidFill>
              </a:rPr>
              <a:t>а) интервальная </a:t>
            </a:r>
            <a:r>
              <a:rPr lang="ru-RU" dirty="0" err="1">
                <a:solidFill>
                  <a:srgbClr val="0000FF"/>
                </a:solidFill>
              </a:rPr>
              <a:t>нормобарическая</a:t>
            </a:r>
            <a:r>
              <a:rPr lang="ru-RU" dirty="0">
                <a:solidFill>
                  <a:srgbClr val="0000FF"/>
                </a:solidFill>
              </a:rPr>
              <a:t> </a:t>
            </a:r>
            <a:r>
              <a:rPr lang="ru-RU" dirty="0" err="1">
                <a:solidFill>
                  <a:srgbClr val="0000FF"/>
                </a:solidFill>
              </a:rPr>
              <a:t>гиперкапническая</a:t>
            </a:r>
            <a:r>
              <a:rPr lang="ru-RU" dirty="0">
                <a:solidFill>
                  <a:srgbClr val="0000FF"/>
                </a:solidFill>
              </a:rPr>
              <a:t> гипоксическая тренировка; </a:t>
            </a:r>
          </a:p>
          <a:p>
            <a:r>
              <a:rPr lang="ru-RU" dirty="0">
                <a:solidFill>
                  <a:srgbClr val="0000FF"/>
                </a:solidFill>
              </a:rPr>
              <a:t>б) </a:t>
            </a:r>
            <a:r>
              <a:rPr lang="ru-RU" dirty="0" err="1">
                <a:solidFill>
                  <a:srgbClr val="0000FF"/>
                </a:solidFill>
              </a:rPr>
              <a:t>оксигенобаротерапия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в) длительная </a:t>
            </a:r>
            <a:r>
              <a:rPr lang="ru-RU" dirty="0" err="1">
                <a:solidFill>
                  <a:srgbClr val="0000FF"/>
                </a:solidFill>
              </a:rPr>
              <a:t>малопоточная</a:t>
            </a:r>
            <a:r>
              <a:rPr lang="ru-RU" dirty="0">
                <a:solidFill>
                  <a:srgbClr val="0000FF"/>
                </a:solidFill>
              </a:rPr>
              <a:t> </a:t>
            </a:r>
            <a:r>
              <a:rPr lang="ru-RU" dirty="0" smtClean="0">
                <a:solidFill>
                  <a:srgbClr val="0000FF"/>
                </a:solidFill>
              </a:rPr>
              <a:t>оксигенотерапия.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Прямоугольник 1"/>
          <p:cNvSpPr>
            <a:spLocks noChangeArrowheads="1"/>
          </p:cNvSpPr>
          <p:nvPr/>
        </p:nvSpPr>
        <p:spPr bwMode="auto">
          <a:xfrm>
            <a:off x="611188" y="1304925"/>
            <a:ext cx="80645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Блок 77 –  </a:t>
            </a:r>
            <a:r>
              <a:rPr lang="ru-RU" b="1" dirty="0" smtClean="0">
                <a:solidFill>
                  <a:srgbClr val="0000FF"/>
                </a:solidFill>
              </a:rPr>
              <a:t>массаж:</a:t>
            </a:r>
            <a:endParaRPr lang="ru-RU" b="1" dirty="0">
              <a:solidFill>
                <a:srgbClr val="0000FF"/>
              </a:solidFill>
            </a:endParaRPr>
          </a:p>
          <a:p>
            <a:r>
              <a:rPr lang="ru-RU" dirty="0">
                <a:solidFill>
                  <a:srgbClr val="0000FF"/>
                </a:solidFill>
              </a:rPr>
              <a:t>а) классический ручной;</a:t>
            </a:r>
          </a:p>
          <a:p>
            <a:r>
              <a:rPr lang="ru-RU" dirty="0">
                <a:solidFill>
                  <a:srgbClr val="0000FF"/>
                </a:solidFill>
              </a:rPr>
              <a:t>б) точечный;</a:t>
            </a:r>
          </a:p>
          <a:p>
            <a:r>
              <a:rPr lang="ru-RU" dirty="0">
                <a:solidFill>
                  <a:srgbClr val="0000FF"/>
                </a:solidFill>
              </a:rPr>
              <a:t>в) сегментарно-рефлекторный;</a:t>
            </a:r>
          </a:p>
          <a:p>
            <a:r>
              <a:rPr lang="ru-RU" dirty="0">
                <a:solidFill>
                  <a:srgbClr val="0000FF"/>
                </a:solidFill>
              </a:rPr>
              <a:t>г) аппаратный вибромассаж;</a:t>
            </a:r>
          </a:p>
          <a:p>
            <a:r>
              <a:rPr lang="ru-RU" dirty="0">
                <a:solidFill>
                  <a:srgbClr val="0000FF"/>
                </a:solidFill>
              </a:rPr>
              <a:t>д) баночный массаж;</a:t>
            </a:r>
          </a:p>
          <a:p>
            <a:r>
              <a:rPr lang="ru-RU" dirty="0">
                <a:solidFill>
                  <a:srgbClr val="0000FF"/>
                </a:solidFill>
              </a:rPr>
              <a:t>е) </a:t>
            </a:r>
            <a:r>
              <a:rPr lang="ru-RU" dirty="0" err="1">
                <a:solidFill>
                  <a:srgbClr val="0000FF"/>
                </a:solidFill>
              </a:rPr>
              <a:t>криомассаж</a:t>
            </a:r>
            <a:r>
              <a:rPr lang="ru-RU" dirty="0">
                <a:solidFill>
                  <a:srgbClr val="0000FF"/>
                </a:solidFill>
              </a:rPr>
              <a:t>;</a:t>
            </a:r>
          </a:p>
          <a:p>
            <a:r>
              <a:rPr lang="ru-RU" dirty="0">
                <a:solidFill>
                  <a:srgbClr val="0000FF"/>
                </a:solidFill>
              </a:rPr>
              <a:t>ж) интенсивный массаж (по О.Ф. Кузнецову).</a:t>
            </a:r>
            <a:br>
              <a:rPr lang="ru-RU" dirty="0">
                <a:solidFill>
                  <a:srgbClr val="0000FF"/>
                </a:solidFill>
              </a:rPr>
            </a:br>
            <a:endParaRPr lang="ru-RU" dirty="0">
              <a:solidFill>
                <a:srgbClr val="0000FF"/>
              </a:solidFill>
            </a:endParaRPr>
          </a:p>
          <a:p>
            <a:r>
              <a:rPr lang="ru-RU" b="1" dirty="0">
                <a:solidFill>
                  <a:srgbClr val="0000FF"/>
                </a:solidFill>
              </a:rPr>
              <a:t>Блок 78 – рефлексотерапия.</a:t>
            </a:r>
          </a:p>
          <a:p>
            <a:r>
              <a:rPr lang="ru-RU" dirty="0">
                <a:solidFill>
                  <a:srgbClr val="0000FF"/>
                </a:solidFill>
              </a:rPr>
              <a:t>а) иглотерапия;</a:t>
            </a:r>
          </a:p>
          <a:p>
            <a:r>
              <a:rPr lang="ru-RU" dirty="0">
                <a:solidFill>
                  <a:srgbClr val="0000FF"/>
                </a:solidFill>
              </a:rPr>
              <a:t>б) акупрессура; </a:t>
            </a:r>
          </a:p>
          <a:p>
            <a:r>
              <a:rPr lang="ru-RU" dirty="0">
                <a:solidFill>
                  <a:srgbClr val="0000FF"/>
                </a:solidFill>
              </a:rPr>
              <a:t>в) электропунктура; </a:t>
            </a:r>
          </a:p>
          <a:p>
            <a:r>
              <a:rPr lang="ru-RU" dirty="0">
                <a:solidFill>
                  <a:srgbClr val="0000FF"/>
                </a:solidFill>
              </a:rPr>
              <a:t>г) </a:t>
            </a:r>
            <a:r>
              <a:rPr lang="ru-RU" dirty="0" err="1">
                <a:solidFill>
                  <a:srgbClr val="0000FF"/>
                </a:solidFill>
              </a:rPr>
              <a:t>электроаккупунктура</a:t>
            </a:r>
            <a:r>
              <a:rPr lang="ru-RU" dirty="0">
                <a:solidFill>
                  <a:srgbClr val="0000FF"/>
                </a:solidFill>
              </a:rPr>
              <a:t>; </a:t>
            </a:r>
          </a:p>
          <a:p>
            <a:r>
              <a:rPr lang="ru-RU" dirty="0">
                <a:solidFill>
                  <a:srgbClr val="0000FF"/>
                </a:solidFill>
              </a:rPr>
              <a:t>д) </a:t>
            </a:r>
            <a:r>
              <a:rPr lang="ru-RU" dirty="0" err="1">
                <a:solidFill>
                  <a:srgbClr val="0000FF"/>
                </a:solidFill>
              </a:rPr>
              <a:t>лазеропунктура</a:t>
            </a:r>
            <a:r>
              <a:rPr lang="ru-RU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98306" name="TextBox 2"/>
          <p:cNvSpPr txBox="1">
            <a:spLocks noChangeArrowheads="1"/>
          </p:cNvSpPr>
          <p:nvPr/>
        </p:nvSpPr>
        <p:spPr bwMode="auto">
          <a:xfrm>
            <a:off x="1331913" y="260350"/>
            <a:ext cx="6408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СОДЕРЖАНИЕ МОДУЛЯ 7 (продолжение 3)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Text Box 2"/>
          <p:cNvSpPr txBox="1">
            <a:spLocks noChangeArrowheads="1"/>
          </p:cNvSpPr>
          <p:nvPr/>
        </p:nvSpPr>
        <p:spPr bwMode="auto">
          <a:xfrm>
            <a:off x="0" y="2286000"/>
            <a:ext cx="9144000" cy="24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</a:rPr>
              <a:t>ПО ДАННЫМ РЕАБИЛИТАЦИОННО-ЭКСПЕРТНОЙ ОЦЕНКИ ПАЦИЕНТА ВРАЧ СФОРМУЛИРОВАЛ СЛЕДУЮЩИЕ КОНКРЕТНЫЕ ЗАДАЧИ:</a:t>
            </a:r>
          </a:p>
          <a:p>
            <a:pPr algn="ctr">
              <a:spcBef>
                <a:spcPct val="50000"/>
              </a:spcBef>
              <a:defRPr/>
            </a:pPr>
            <a:endParaRPr lang="ru-RU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5364163" y="260350"/>
            <a:ext cx="3457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000" b="1">
                <a:solidFill>
                  <a:srgbClr val="0000FF"/>
                </a:solidFill>
              </a:rPr>
              <a:t>Вариант для примера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50825" y="285750"/>
            <a:ext cx="8642350" cy="655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восстановление подвижности и эластичности грудной клетки в зонах ригидности:</a:t>
            </a:r>
          </a:p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восстановление нормальной амплитуды движения диафрагмы;</a:t>
            </a:r>
          </a:p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восстановление физиологического паттерна дыхательного акта;</a:t>
            </a:r>
          </a:p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профилактика </a:t>
            </a:r>
            <a:r>
              <a:rPr lang="ru-RU" sz="2800" b="1" dirty="0" err="1">
                <a:solidFill>
                  <a:srgbClr val="0066CC"/>
                </a:solidFill>
                <a:latin typeface="Times New Roman" pitchFamily="18" charset="0"/>
              </a:rPr>
              <a:t>спайкообразования</a:t>
            </a: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 в плевральной полости;</a:t>
            </a:r>
          </a:p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профилактика пневмосклероза в очаге поражения;</a:t>
            </a:r>
          </a:p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купирование депрессивного синдрома;</a:t>
            </a:r>
          </a:p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формирование структурного следа адаптации к физическим нагрузкам;</a:t>
            </a:r>
          </a:p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восстановление физической работоспособности;</a:t>
            </a:r>
          </a:p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Times New Roman" pitchFamily="18" charset="0"/>
              </a:rPr>
              <a:t>– медицинское просвещение больного.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Прямоугольник 1"/>
          <p:cNvSpPr>
            <a:spLocks noChangeArrowheads="1"/>
          </p:cNvSpPr>
          <p:nvPr/>
        </p:nvSpPr>
        <p:spPr bwMode="auto">
          <a:xfrm>
            <a:off x="-214313" y="2428875"/>
            <a:ext cx="9358313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450850" algn="just" eaLnBrk="0" hangingPunct="0"/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а,б;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а;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13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а,б,в,д,е,ж,з;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а,б,в,г,д,е,ж,з.</a:t>
            </a:r>
          </a:p>
          <a:p>
            <a:pPr indent="450850" algn="just" eaLnBrk="0" hangingPunct="0"/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21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r>
              <a:rPr lang="ru-RU" sz="3600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22</a:t>
            </a:r>
            <a:r>
              <a:rPr lang="ru-RU" sz="3600" dirty="0">
                <a:solidFill>
                  <a:srgbClr val="00CCFF"/>
                </a:solidFill>
                <a:ea typeface="Calibri" pitchFamily="34" charset="0"/>
                <a:cs typeface="Times New Roman" pitchFamily="18" charset="0"/>
              </a:rPr>
              <a:t>а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r>
              <a:rPr lang="ru-RU" sz="3600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23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indent="450850" algn="just" eaLnBrk="0" hangingPunct="0"/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31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а;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33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а;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34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б.</a:t>
            </a:r>
          </a:p>
          <a:p>
            <a:pPr indent="450850" algn="just" eaLnBrk="0" hangingPunct="0"/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41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r>
              <a:rPr lang="ru-RU" sz="3600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42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г,д.</a:t>
            </a:r>
          </a:p>
          <a:p>
            <a:pPr indent="450850" algn="just" eaLnBrk="0" hangingPunct="0"/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51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а,б,в;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52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а,б,в;</a:t>
            </a:r>
            <a:r>
              <a:rPr lang="ru-RU" sz="3600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53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а,б,в;</a:t>
            </a:r>
            <a:r>
              <a:rPr lang="ru-RU" sz="3600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54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б,г,ж.</a:t>
            </a:r>
          </a:p>
          <a:p>
            <a:pPr indent="450850" algn="just" eaLnBrk="0" hangingPunct="0"/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61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а,б,в;</a:t>
            </a:r>
            <a:r>
              <a:rPr lang="ru-RU" sz="3600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62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а,б,в.</a:t>
            </a:r>
          </a:p>
          <a:p>
            <a:pPr indent="450850" algn="just" eaLnBrk="0" hangingPunct="0"/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72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а;</a:t>
            </a:r>
            <a:r>
              <a:rPr lang="ru-RU" sz="3600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74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ж;</a:t>
            </a:r>
            <a:r>
              <a:rPr lang="ru-RU" sz="3600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99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75</a:t>
            </a:r>
            <a:r>
              <a:rPr lang="ru-RU" sz="3600" dirty="0">
                <a:solidFill>
                  <a:srgbClr val="00CC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а,в.</a:t>
            </a:r>
          </a:p>
        </p:txBody>
      </p:sp>
      <p:sp>
        <p:nvSpPr>
          <p:cNvPr id="102402" name="TextBox 2"/>
          <p:cNvSpPr txBox="1">
            <a:spLocks noChangeArrowheads="1"/>
          </p:cNvSpPr>
          <p:nvPr/>
        </p:nvSpPr>
        <p:spPr bwMode="auto">
          <a:xfrm>
            <a:off x="0" y="1196975"/>
            <a:ext cx="871537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400" b="1">
                <a:solidFill>
                  <a:srgbClr val="FF0000"/>
                </a:solidFill>
                <a:latin typeface="Arial Black" pitchFamily="34" charset="0"/>
              </a:rPr>
              <a:t>РЕАБИЛИТАЦИОННАЯ ПРОГРАММА </a:t>
            </a:r>
          </a:p>
          <a:p>
            <a:pPr algn="ctr"/>
            <a:r>
              <a:rPr lang="ru-RU" sz="2400" b="1">
                <a:solidFill>
                  <a:srgbClr val="FF0000"/>
                </a:solidFill>
                <a:latin typeface="Arial Black" pitchFamily="34" charset="0"/>
              </a:rPr>
              <a:t>ДЛЯ БОЛЬНОГО </a:t>
            </a:r>
          </a:p>
          <a:p>
            <a:pPr algn="ctr"/>
            <a:r>
              <a:rPr lang="ru-RU" sz="2400" b="1">
                <a:solidFill>
                  <a:srgbClr val="FF0000"/>
                </a:solidFill>
                <a:latin typeface="Arial Black" pitchFamily="34" charset="0"/>
              </a:rPr>
              <a:t>ВНЕГОСПИТАЛЬНОЙ ПНЕВМОНИЕЙ</a:t>
            </a:r>
          </a:p>
        </p:txBody>
      </p:sp>
      <p:sp>
        <p:nvSpPr>
          <p:cNvPr id="115716" name="Text Box 4"/>
          <p:cNvSpPr txBox="1">
            <a:spLocks noChangeArrowheads="1"/>
          </p:cNvSpPr>
          <p:nvPr/>
        </p:nvSpPr>
        <p:spPr bwMode="auto">
          <a:xfrm>
            <a:off x="5364163" y="260350"/>
            <a:ext cx="3457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000" b="1">
                <a:solidFill>
                  <a:srgbClr val="0000FF"/>
                </a:solidFill>
              </a:rPr>
              <a:t>Вариант для примера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323850" y="2060575"/>
            <a:ext cx="8353425" cy="353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4000" b="1">
                <a:solidFill>
                  <a:srgbClr val="FF0000"/>
                </a:solidFill>
                <a:latin typeface="Arial Black" pitchFamily="34" charset="0"/>
              </a:rPr>
              <a:t>КАРТА РЕАБИЛИТАЦИИ</a:t>
            </a:r>
            <a:r>
              <a:rPr lang="ru-RU" sz="3200" b="1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  <a:p>
            <a:pPr algn="ctr">
              <a:spcBef>
                <a:spcPct val="50000"/>
              </a:spcBef>
              <a:defRPr/>
            </a:pPr>
            <a:endParaRPr lang="ru-RU" sz="3200" b="1">
              <a:solidFill>
                <a:srgbClr val="FF0000"/>
              </a:solidFill>
              <a:latin typeface="Arial Black" pitchFamily="34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ru-RU" sz="3200" b="1">
                <a:solidFill>
                  <a:srgbClr val="FF0000"/>
                </a:solidFill>
                <a:latin typeface="Arial Black" pitchFamily="34" charset="0"/>
              </a:rPr>
              <a:t>(ПРОТОКОЛ РЕАБИЛИТАЦИИ)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3200" b="1">
                <a:solidFill>
                  <a:srgbClr val="FF0000"/>
                </a:solidFill>
                <a:latin typeface="Arial Black" pitchFamily="34" charset="0"/>
              </a:rPr>
              <a:t>(АЛГОРИТМ РЕАБИЛИТАЦИИ)</a:t>
            </a:r>
            <a:endParaRPr lang="ru-RU" sz="2800"/>
          </a:p>
          <a:p>
            <a:pPr>
              <a:spcBef>
                <a:spcPct val="50000"/>
              </a:spcBef>
              <a:defRPr/>
            </a:pPr>
            <a:endParaRPr lang="ru-RU" sz="2800"/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5148263" y="260350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000" b="1">
                <a:solidFill>
                  <a:srgbClr val="0000FF"/>
                </a:solidFill>
              </a:rPr>
              <a:t>Вариант для примера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270" name="Group 1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229946"/>
              </p:ext>
            </p:extLst>
          </p:nvPr>
        </p:nvGraphicFramePr>
        <p:xfrm>
          <a:off x="539750" y="333375"/>
          <a:ext cx="8064500" cy="6215064"/>
        </p:xfrm>
        <a:graphic>
          <a:graphicData uri="http://schemas.openxmlformats.org/drawingml/2006/table">
            <a:tbl>
              <a:tblPr/>
              <a:tblGrid>
                <a:gridCol w="1184275"/>
                <a:gridCol w="1479550"/>
                <a:gridCol w="5400675"/>
              </a:tblGrid>
              <a:tr h="4493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ДЕНЬ</a:t>
                      </a:r>
                    </a:p>
                  </a:txBody>
                  <a:tcPr marT="45726" marB="4572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ДАТА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МЕТОДИКИ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44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T="45726" marB="4572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29.01.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11аб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</a:t>
                      </a: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97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T="45726" marB="4572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30.01. – 01.02.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15 абв; 16гд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51а; 53а; 54ж</a:t>
                      </a: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1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T="45726" marB="4572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02.01. – 03.02.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13а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41, 42гд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51а; 53а; 54ж</a:t>
                      </a: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92" name="Group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8148"/>
              </p:ext>
            </p:extLst>
          </p:nvPr>
        </p:nvGraphicFramePr>
        <p:xfrm>
          <a:off x="539750" y="517525"/>
          <a:ext cx="8064500" cy="5620440"/>
        </p:xfrm>
        <a:graphic>
          <a:graphicData uri="http://schemas.openxmlformats.org/drawingml/2006/table">
            <a:tbl>
              <a:tblPr/>
              <a:tblGrid>
                <a:gridCol w="1184275"/>
                <a:gridCol w="1479550"/>
                <a:gridCol w="5400675"/>
              </a:tblGrid>
              <a:tr h="3657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ДЕНЬ</a:t>
                      </a:r>
                    </a:p>
                  </a:txBody>
                  <a:tcPr marT="45708" marB="45708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ДАТА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МЕТОДИКИ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44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T="45708" marB="45708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04.02.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51б;52а;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53б;54ж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61а 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19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T="45708" marB="45708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05.02. – 06.02.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24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51б;52а; 53б;54ж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61а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74ж 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110" name="Group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316176"/>
              </p:ext>
            </p:extLst>
          </p:nvPr>
        </p:nvGraphicFramePr>
        <p:xfrm>
          <a:off x="539750" y="692150"/>
          <a:ext cx="8064500" cy="4676778"/>
        </p:xfrm>
        <a:graphic>
          <a:graphicData uri="http://schemas.openxmlformats.org/drawingml/2006/table">
            <a:tbl>
              <a:tblPr/>
              <a:tblGrid>
                <a:gridCol w="1184275"/>
                <a:gridCol w="1335088"/>
                <a:gridCol w="5545137"/>
              </a:tblGrid>
              <a:tr h="3657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ДЕНЬ</a:t>
                      </a:r>
                    </a:p>
                  </a:txBody>
                  <a:tcPr marT="45714" marB="45714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ДАТА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МЕТОДИКИ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10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T="45714" marB="45714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07.02. – 09.02.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13 ед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21, 22а, 23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42гд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51в; 52а; 53б; 54ж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61а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72а</a:t>
                      </a: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12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914537"/>
              </p:ext>
            </p:extLst>
          </p:nvPr>
        </p:nvGraphicFramePr>
        <p:xfrm>
          <a:off x="539750" y="517525"/>
          <a:ext cx="8064500" cy="6000749"/>
        </p:xfrm>
        <a:graphic>
          <a:graphicData uri="http://schemas.openxmlformats.org/drawingml/2006/table">
            <a:tbl>
              <a:tblPr/>
              <a:tblGrid>
                <a:gridCol w="1184275"/>
                <a:gridCol w="1408113"/>
                <a:gridCol w="5472112"/>
              </a:tblGrid>
              <a:tr h="3657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ДЕНЬ</a:t>
                      </a:r>
                    </a:p>
                  </a:txBody>
                  <a:tcPr marT="45723" marB="4572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ДАТА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МЕТОДИКИ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01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T="45723" marB="4572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12 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51в; 52б; 53б; 54ж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61б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74ж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47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marT="45723" marB="4572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11.02. – 16.02.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51в; 52в; 53в; 54ж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61в; 62а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72а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6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854487"/>
              </p:ext>
            </p:extLst>
          </p:nvPr>
        </p:nvGraphicFramePr>
        <p:xfrm>
          <a:off x="539750" y="333375"/>
          <a:ext cx="8064500" cy="5595942"/>
        </p:xfrm>
        <a:graphic>
          <a:graphicData uri="http://schemas.openxmlformats.org/drawingml/2006/table">
            <a:tbl>
              <a:tblPr/>
              <a:tblGrid>
                <a:gridCol w="1184275"/>
                <a:gridCol w="1552575"/>
                <a:gridCol w="5327650"/>
              </a:tblGrid>
              <a:tr h="3841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ДЕНЬ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ДАТА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</a:rPr>
                        <a:t>МЕТОДИКИ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51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-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- 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- 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199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11аб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24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31а; 33а; 34б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51в; 52в; 53в; 54бгж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61б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65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18.02.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13е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0" y="765175"/>
            <a:ext cx="88931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</a:rPr>
              <a:t>ЗАПИСЬ В ДНЕВНИКЕ ИСТОРИИ БОЛЕЗНИ РЕАБИЛИТАНТА ПЕРЕД ВЫПИСКОЙ: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250825" y="1628775"/>
            <a:ext cx="864235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ru-RU" sz="3200" b="1" dirty="0">
                <a:solidFill>
                  <a:srgbClr val="66FF33"/>
                </a:solidFill>
                <a:latin typeface="Times New Roman" pitchFamily="18" charset="0"/>
              </a:rPr>
              <a:t>Реабилитационная программа выполнена полностью. Реабилитационный потенциал пациента реализован. Депрессивный синдром купирован. Правильный стереотип дыхательного акта восстановлен. Адаптивность к физическим нагрузкам восстановлена. Пациент отказался от </a:t>
            </a:r>
            <a:r>
              <a:rPr lang="ru-RU" sz="3200" b="1" dirty="0" err="1">
                <a:solidFill>
                  <a:srgbClr val="66FF33"/>
                </a:solidFill>
                <a:latin typeface="Times New Roman" pitchFamily="18" charset="0"/>
              </a:rPr>
              <a:t>табакокурения</a:t>
            </a:r>
            <a:r>
              <a:rPr lang="ru-RU" sz="3200" b="1" dirty="0">
                <a:solidFill>
                  <a:srgbClr val="66FF33"/>
                </a:solidFill>
                <a:latin typeface="Times New Roman" pitchFamily="18" charset="0"/>
              </a:rPr>
              <a:t>. Толерантность к физической нагрузке ~ 2 Вт/кг.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5076825" y="260350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0000FF"/>
                </a:solidFill>
              </a:rPr>
              <a:t>Вариант для примера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0" y="1341438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ru-RU"/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250825" y="116632"/>
            <a:ext cx="8642350" cy="643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ВНЕДРЕНИЕ 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</a:rPr>
              <a:t>В ЛЕЧЕБНЫЙ ПРОЦЕСС РЕАБИЛИТАЦИОННЫХ МОДУЛЕЙ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algn="ctr">
              <a:defRPr/>
            </a:pP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</a:rPr>
              <a:t>ПОЗВОЛИТ:</a:t>
            </a:r>
          </a:p>
          <a:p>
            <a:pPr algn="ctr">
              <a:defRPr/>
            </a:pPr>
            <a:endParaRPr lang="ru-RU" sz="16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ru-RU" sz="3200" b="1" dirty="0">
                <a:solidFill>
                  <a:srgbClr val="66FF33"/>
                </a:solidFill>
                <a:latin typeface="Arial Black" pitchFamily="34" charset="0"/>
              </a:rPr>
              <a:t>а) вывести восстановительные технологии на новый качественный уровень;</a:t>
            </a:r>
          </a:p>
          <a:p>
            <a:pPr>
              <a:defRPr/>
            </a:pPr>
            <a:r>
              <a:rPr lang="ru-RU" sz="3200" b="1" dirty="0">
                <a:solidFill>
                  <a:srgbClr val="66FF33"/>
                </a:solidFill>
                <a:latin typeface="Arial Black" pitchFamily="34" charset="0"/>
              </a:rPr>
              <a:t>б) упростить процесс и сократить время на составление реабилитационных программ;</a:t>
            </a:r>
          </a:p>
          <a:p>
            <a:pPr>
              <a:defRPr/>
            </a:pPr>
            <a:r>
              <a:rPr lang="ru-RU" sz="3200" b="1" dirty="0">
                <a:solidFill>
                  <a:srgbClr val="66FF33"/>
                </a:solidFill>
                <a:latin typeface="Arial Black" pitchFamily="34" charset="0"/>
              </a:rPr>
              <a:t>в) обеспечить целостность и контролируемость реабилитационного </a:t>
            </a:r>
            <a:r>
              <a:rPr lang="ru-RU" sz="3200" b="1" dirty="0" smtClean="0">
                <a:solidFill>
                  <a:srgbClr val="66FF33"/>
                </a:solidFill>
                <a:latin typeface="Arial Black" pitchFamily="34" charset="0"/>
              </a:rPr>
              <a:t>процесса</a:t>
            </a:r>
            <a:endParaRPr lang="ru-RU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5960" y="260648"/>
            <a:ext cx="8928992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66FF33"/>
                </a:solidFill>
                <a:latin typeface="Arial Black" pitchFamily="34" charset="0"/>
              </a:rPr>
              <a:t>г) организовать доверительные и понятные отношения с пациентами и партнерами;</a:t>
            </a:r>
          </a:p>
          <a:p>
            <a:pPr>
              <a:defRPr/>
            </a:pPr>
            <a:r>
              <a:rPr lang="ru-RU" sz="3200" b="1" dirty="0" smtClean="0">
                <a:solidFill>
                  <a:srgbClr val="66FF33"/>
                </a:solidFill>
                <a:latin typeface="Arial Black" pitchFamily="34" charset="0"/>
              </a:rPr>
              <a:t>д</a:t>
            </a:r>
            <a:r>
              <a:rPr lang="ru-RU" sz="3200" b="1" dirty="0">
                <a:solidFill>
                  <a:srgbClr val="66FF33"/>
                </a:solidFill>
                <a:latin typeface="Arial Black" pitchFamily="34" charset="0"/>
              </a:rPr>
              <a:t>) легко кодировать и стандартизировать реабилитационные программы;</a:t>
            </a:r>
          </a:p>
          <a:p>
            <a:pPr>
              <a:defRPr/>
            </a:pPr>
            <a:r>
              <a:rPr lang="ru-RU" sz="3200" b="1" dirty="0">
                <a:solidFill>
                  <a:srgbClr val="66FF33"/>
                </a:solidFill>
                <a:latin typeface="Arial Black" pitchFamily="34" charset="0"/>
              </a:rPr>
              <a:t>е) конструировать простые и сложные восстановительные комплексы, используя программы для ЭВМ или базы данных; </a:t>
            </a:r>
          </a:p>
          <a:p>
            <a:pPr>
              <a:defRPr/>
            </a:pPr>
            <a:r>
              <a:rPr lang="ru-RU" sz="3200" b="1" dirty="0">
                <a:solidFill>
                  <a:srgbClr val="66FF33"/>
                </a:solidFill>
                <a:latin typeface="Arial Black" pitchFamily="34" charset="0"/>
              </a:rPr>
              <a:t>ж) интегрировать реабилитационные программы в электронные истории болезни.</a:t>
            </a:r>
            <a:r>
              <a:rPr lang="ru-RU" sz="2800" b="1" dirty="0">
                <a:solidFill>
                  <a:srgbClr val="66FF33"/>
                </a:solidFill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2"/>
            <a:ext cx="88569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66FF33"/>
                </a:solidFill>
                <a:latin typeface="Arial Black" pitchFamily="34" charset="0"/>
              </a:rPr>
              <a:t>Важным достоинством модульно-блочного построения программ реабилитации является простота.</a:t>
            </a:r>
          </a:p>
          <a:p>
            <a:pPr algn="ctr"/>
            <a:endParaRPr lang="ru-RU" sz="3600" dirty="0" smtClean="0">
              <a:solidFill>
                <a:srgbClr val="66FF33"/>
              </a:solidFill>
              <a:latin typeface="Arial Black" pitchFamily="34" charset="0"/>
            </a:endParaRPr>
          </a:p>
          <a:p>
            <a:pPr algn="ctr"/>
            <a:r>
              <a:rPr lang="ru-RU" sz="3600" dirty="0" smtClean="0">
                <a:solidFill>
                  <a:srgbClr val="66FF33"/>
                </a:solidFill>
                <a:latin typeface="Arial Black" pitchFamily="34" charset="0"/>
              </a:rPr>
              <a:t>Методика </a:t>
            </a:r>
            <a:r>
              <a:rPr lang="ru-RU" sz="3600" dirty="0">
                <a:solidFill>
                  <a:srgbClr val="66FF33"/>
                </a:solidFill>
                <a:latin typeface="Arial Black" pitchFamily="34" charset="0"/>
              </a:rPr>
              <a:t>модульно-блочного построения реабилитационных программ легко коррелирует с Номенклатурой работ и услуг в здравоохранении.</a:t>
            </a:r>
          </a:p>
        </p:txBody>
      </p:sp>
    </p:spTree>
    <p:extLst>
      <p:ext uri="{BB962C8B-B14F-4D97-AF65-F5344CB8AC3E}">
        <p14:creationId xmlns:p14="http://schemas.microsoft.com/office/powerpoint/2010/main" val="246116921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8640"/>
            <a:ext cx="91440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66FF33"/>
                </a:solidFill>
                <a:latin typeface="Arial Black" pitchFamily="34" charset="0"/>
              </a:rPr>
              <a:t>Целью разработки и внедрения Номенклатуры работ и услуг в здравоохранении является обеспечение единой нормативной базы работ и услуг в здравоохранении на всей территории Российской Федерации, включая протоколы ведения больных, методики выполнения сложных и комплексных медицинских услуг, лицензионные требования и условия, табель оснащения медицинских учреждений.</a:t>
            </a:r>
          </a:p>
        </p:txBody>
      </p:sp>
    </p:spTree>
    <p:extLst>
      <p:ext uri="{BB962C8B-B14F-4D97-AF65-F5344CB8AC3E}">
        <p14:creationId xmlns:p14="http://schemas.microsoft.com/office/powerpoint/2010/main" val="42825843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97346"/>
            <a:ext cx="892899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cap="all" dirty="0">
                <a:solidFill>
                  <a:srgbClr val="FF0000"/>
                </a:solidFill>
                <a:latin typeface="Arial Black" pitchFamily="34" charset="0"/>
              </a:rPr>
              <a:t>Номенклатура работ и услуг в здравоохранении разработана для решения следующих задач</a:t>
            </a:r>
            <a:r>
              <a:rPr lang="ru-RU" sz="2400" cap="all" dirty="0" smtClean="0">
                <a:solidFill>
                  <a:srgbClr val="FF0000"/>
                </a:solidFill>
                <a:latin typeface="Arial Black" pitchFamily="34" charset="0"/>
              </a:rPr>
              <a:t>:</a:t>
            </a:r>
            <a:br>
              <a:rPr lang="ru-RU" sz="2400" cap="all" dirty="0" smtClean="0">
                <a:solidFill>
                  <a:srgbClr val="FF0000"/>
                </a:solidFill>
                <a:latin typeface="Arial Black" pitchFamily="34" charset="0"/>
              </a:rPr>
            </a:br>
            <a:endParaRPr lang="ru-RU" sz="2400" cap="all" dirty="0">
              <a:solidFill>
                <a:srgbClr val="FF0000"/>
              </a:solidFill>
              <a:latin typeface="Arial Black" pitchFamily="34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Обеспечение </a:t>
            </a:r>
            <a:r>
              <a:rPr lang="ru-RU" dirty="0">
                <a:solidFill>
                  <a:srgbClr val="66FF33"/>
                </a:solidFill>
                <a:latin typeface="Arial Black" pitchFamily="34" charset="0"/>
              </a:rPr>
              <a:t>развития и функционирования системы классификации и кодирования в здравоохранении</a:t>
            </a: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.</a:t>
            </a:r>
            <a:b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</a:br>
            <a:endParaRPr lang="ru-RU" dirty="0">
              <a:solidFill>
                <a:srgbClr val="66FF33"/>
              </a:solidFill>
              <a:latin typeface="Arial Black" pitchFamily="34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Обеспечение </a:t>
            </a:r>
            <a:r>
              <a:rPr lang="ru-RU" dirty="0">
                <a:solidFill>
                  <a:srgbClr val="66FF33"/>
                </a:solidFill>
                <a:latin typeface="Arial Black" pitchFamily="34" charset="0"/>
              </a:rPr>
              <a:t>взаимодействия между субъектами, участвующими в оказании медицинской помощи</a:t>
            </a: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.</a:t>
            </a:r>
            <a:b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</a:br>
            <a:endParaRPr lang="ru-RU" dirty="0">
              <a:solidFill>
                <a:srgbClr val="66FF33"/>
              </a:solidFill>
              <a:latin typeface="Arial Black" pitchFamily="34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Формирование </a:t>
            </a:r>
            <a:r>
              <a:rPr lang="ru-RU" dirty="0">
                <a:solidFill>
                  <a:srgbClr val="66FF33"/>
                </a:solidFill>
                <a:latin typeface="Arial Black" pitchFamily="34" charset="0"/>
              </a:rPr>
              <a:t>единых подходов к созданию прейскурантов медицинских услуг в системе обязательного и добровольного медицинского страхования</a:t>
            </a: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.</a:t>
            </a:r>
            <a:b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</a:br>
            <a:endParaRPr lang="ru-RU" dirty="0">
              <a:solidFill>
                <a:srgbClr val="66FF33"/>
              </a:solidFill>
              <a:latin typeface="Arial Black" pitchFamily="34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Обеспечение </a:t>
            </a:r>
            <a:r>
              <a:rPr lang="ru-RU" dirty="0">
                <a:solidFill>
                  <a:srgbClr val="66FF33"/>
                </a:solidFill>
                <a:latin typeface="Arial Black" pitchFamily="34" charset="0"/>
              </a:rPr>
              <a:t>единой системы оценки экономических характеристик медицинских услуг</a:t>
            </a: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.</a:t>
            </a:r>
            <a:b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</a:br>
            <a:endParaRPr lang="ru-RU" dirty="0">
              <a:solidFill>
                <a:srgbClr val="66FF33"/>
              </a:solidFill>
              <a:latin typeface="Arial Black" pitchFamily="34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66FF33"/>
                </a:solidFill>
                <a:latin typeface="Arial Black" pitchFamily="34" charset="0"/>
              </a:rPr>
              <a:t>Разработка </a:t>
            </a:r>
            <a:r>
              <a:rPr lang="ru-RU" dirty="0">
                <a:solidFill>
                  <a:srgbClr val="66FF33"/>
                </a:solidFill>
                <a:latin typeface="Arial Black" pitchFamily="34" charset="0"/>
              </a:rPr>
              <a:t>критериев и методологии оценки лечебно-диагностических возможностей медицинских учреждений и доступности медицинской помощи.</a:t>
            </a:r>
          </a:p>
        </p:txBody>
      </p:sp>
    </p:spTree>
    <p:extLst>
      <p:ext uri="{BB962C8B-B14F-4D97-AF65-F5344CB8AC3E}">
        <p14:creationId xmlns:p14="http://schemas.microsoft.com/office/powerpoint/2010/main" val="152641510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Автофигура 16"/>
          <p:cNvSpPr>
            <a:spLocks noChangeArrowheads="1"/>
          </p:cNvSpPr>
          <p:nvPr/>
        </p:nvSpPr>
        <p:spPr bwMode="gray">
          <a:xfrm>
            <a:off x="5141101" y="2956949"/>
            <a:ext cx="3838168" cy="1408155"/>
          </a:xfrm>
          <a:prstGeom prst="can">
            <a:avLst>
              <a:gd name="adj" fmla="val 2148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4" name="Автофигура 16"/>
          <p:cNvSpPr>
            <a:spLocks noChangeArrowheads="1"/>
          </p:cNvSpPr>
          <p:nvPr/>
        </p:nvSpPr>
        <p:spPr bwMode="gray">
          <a:xfrm>
            <a:off x="5141101" y="1292929"/>
            <a:ext cx="3838168" cy="1325177"/>
          </a:xfrm>
          <a:prstGeom prst="can">
            <a:avLst>
              <a:gd name="adj" fmla="val 2148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Автофигура 16"/>
          <p:cNvSpPr>
            <a:spLocks noChangeArrowheads="1"/>
          </p:cNvSpPr>
          <p:nvPr/>
        </p:nvSpPr>
        <p:spPr bwMode="gray">
          <a:xfrm>
            <a:off x="164853" y="4630366"/>
            <a:ext cx="3831664" cy="1462930"/>
          </a:xfrm>
          <a:prstGeom prst="can">
            <a:avLst>
              <a:gd name="adj" fmla="val 2148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" name="Автофигура 16"/>
          <p:cNvSpPr>
            <a:spLocks noChangeArrowheads="1"/>
          </p:cNvSpPr>
          <p:nvPr/>
        </p:nvSpPr>
        <p:spPr bwMode="gray">
          <a:xfrm>
            <a:off x="164853" y="3019351"/>
            <a:ext cx="3831664" cy="1345753"/>
          </a:xfrm>
          <a:prstGeom prst="can">
            <a:avLst>
              <a:gd name="adj" fmla="val 2148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71683" name="Группа 3"/>
          <p:cNvGrpSpPr>
            <a:grpSpLocks/>
          </p:cNvGrpSpPr>
          <p:nvPr/>
        </p:nvGrpSpPr>
        <p:grpSpPr bwMode="auto">
          <a:xfrm>
            <a:off x="158349" y="1002211"/>
            <a:ext cx="8820919" cy="5793118"/>
            <a:chOff x="530" y="1110"/>
            <a:chExt cx="4624" cy="3076"/>
          </a:xfrm>
        </p:grpSpPr>
        <p:sp>
          <p:nvSpPr>
            <p:cNvPr id="71685" name="Автофигура 5"/>
            <p:cNvSpPr>
              <a:spLocks noChangeArrowheads="1"/>
            </p:cNvSpPr>
            <p:nvPr/>
          </p:nvSpPr>
          <p:spPr bwMode="gray">
            <a:xfrm rot="13402538" flipH="1">
              <a:off x="2536" y="1110"/>
              <a:ext cx="192" cy="281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39216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1696" name="Автофигура 16"/>
            <p:cNvSpPr>
              <a:spLocks noChangeArrowheads="1"/>
            </p:cNvSpPr>
            <p:nvPr/>
          </p:nvSpPr>
          <p:spPr bwMode="gray">
            <a:xfrm>
              <a:off x="530" y="1290"/>
              <a:ext cx="2012" cy="678"/>
            </a:xfrm>
            <a:prstGeom prst="can">
              <a:avLst>
                <a:gd name="adj" fmla="val 21487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1701" name="Автофигура 21"/>
            <p:cNvSpPr>
              <a:spLocks noChangeArrowheads="1"/>
            </p:cNvSpPr>
            <p:nvPr/>
          </p:nvSpPr>
          <p:spPr bwMode="auto">
            <a:xfrm>
              <a:off x="533" y="3850"/>
              <a:ext cx="4621" cy="3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ru-RU" sz="1400" dirty="0" smtClean="0"/>
            </a:p>
            <a:p>
              <a:pPr algn="ctr" eaLnBrk="0" hangingPunct="0"/>
              <a:r>
                <a:rPr lang="ru-RU" sz="1400" dirty="0" smtClean="0"/>
                <a:t>Ведение Номенклатуры работ и услуг в здравоохранении осуществляется НИИ общественного </a:t>
              </a:r>
            </a:p>
            <a:p>
              <a:pPr algn="ctr" eaLnBrk="0" hangingPunct="0"/>
              <a:r>
                <a:rPr lang="ru-RU" sz="1400" dirty="0" smtClean="0"/>
                <a:t>здоровья и управления здравоохранением Московской медицинской академией им. И.М. Сеченова.</a:t>
              </a:r>
            </a:p>
            <a:p>
              <a:pPr algn="ctr" eaLnBrk="0" hangingPunct="0"/>
              <a:endParaRPr lang="en-US" dirty="0">
                <a:latin typeface="Verdana" pitchFamily="34" charset="0"/>
              </a:endParaRPr>
            </a:p>
          </p:txBody>
        </p:sp>
        <p:sp>
          <p:nvSpPr>
            <p:cNvPr id="71702" name="Поле 22"/>
            <p:cNvSpPr txBox="1">
              <a:spLocks noChangeArrowheads="1"/>
            </p:cNvSpPr>
            <p:nvPr/>
          </p:nvSpPr>
          <p:spPr bwMode="gray">
            <a:xfrm>
              <a:off x="706" y="1535"/>
              <a:ext cx="1548" cy="3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ts val="1600"/>
                </a:lnSpc>
              </a:pPr>
              <a:r>
                <a:rPr lang="ru-RU" b="1" dirty="0" smtClean="0">
                  <a:solidFill>
                    <a:srgbClr val="66FF33"/>
                  </a:solidFill>
                  <a:latin typeface="Arial Black" pitchFamily="34" charset="0"/>
                </a:rPr>
                <a:t>Раздел А</a:t>
              </a:r>
              <a:r>
                <a:rPr lang="ru-RU" b="1" dirty="0" smtClean="0">
                  <a:solidFill>
                    <a:srgbClr val="66FF33"/>
                  </a:solidFill>
                </a:rPr>
                <a:t> – </a:t>
              </a:r>
            </a:p>
            <a:p>
              <a:pPr algn="ctr">
                <a:lnSpc>
                  <a:spcPts val="1600"/>
                </a:lnSpc>
              </a:pPr>
              <a:r>
                <a:rPr lang="ru-RU" b="1" dirty="0" smtClean="0">
                  <a:solidFill>
                    <a:srgbClr val="66FF33"/>
                  </a:solidFill>
                </a:rPr>
                <a:t>«Простые медицинские </a:t>
              </a:r>
            </a:p>
            <a:p>
              <a:pPr algn="ctr">
                <a:lnSpc>
                  <a:spcPts val="1600"/>
                </a:lnSpc>
              </a:pPr>
              <a:r>
                <a:rPr lang="ru-RU" b="1" dirty="0" smtClean="0">
                  <a:solidFill>
                    <a:srgbClr val="66FF33"/>
                  </a:solidFill>
                </a:rPr>
                <a:t>услуги».</a:t>
              </a:r>
              <a:endParaRPr lang="ru-RU" b="1" dirty="0">
                <a:solidFill>
                  <a:srgbClr val="66FF33"/>
                </a:solidFill>
              </a:endParaRPr>
            </a:p>
          </p:txBody>
        </p:sp>
        <p:sp>
          <p:nvSpPr>
            <p:cNvPr id="71703" name="Поле 23"/>
            <p:cNvSpPr txBox="1">
              <a:spLocks noChangeArrowheads="1"/>
            </p:cNvSpPr>
            <p:nvPr/>
          </p:nvSpPr>
          <p:spPr bwMode="gray">
            <a:xfrm>
              <a:off x="691" y="3252"/>
              <a:ext cx="1710" cy="5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66FF33"/>
                  </a:solidFill>
                  <a:latin typeface="Arial Black" pitchFamily="34" charset="0"/>
                </a:rPr>
                <a:t>Раздел С</a:t>
              </a:r>
              <a:r>
                <a:rPr lang="ru-RU" b="1" dirty="0" smtClean="0">
                  <a:solidFill>
                    <a:srgbClr val="66FF33"/>
                  </a:solidFill>
                </a:rPr>
                <a:t> – </a:t>
              </a:r>
            </a:p>
            <a:p>
              <a:pPr algn="ctr"/>
              <a:r>
                <a:rPr lang="ru-RU" b="1" dirty="0" smtClean="0">
                  <a:solidFill>
                    <a:srgbClr val="66FF33"/>
                  </a:solidFill>
                </a:rPr>
                <a:t>«Сложные и комплексные </a:t>
              </a:r>
            </a:p>
            <a:p>
              <a:pPr algn="ctr"/>
              <a:r>
                <a:rPr lang="ru-RU" b="1" dirty="0" smtClean="0">
                  <a:solidFill>
                    <a:srgbClr val="66FF33"/>
                  </a:solidFill>
                </a:rPr>
                <a:t>услуги. Состав».</a:t>
              </a:r>
              <a:endParaRPr lang="ru-RU" b="1" dirty="0">
                <a:solidFill>
                  <a:srgbClr val="66FF33"/>
                </a:solidFill>
              </a:endParaRPr>
            </a:p>
          </p:txBody>
        </p:sp>
        <p:sp>
          <p:nvSpPr>
            <p:cNvPr id="71705" name="Поле 25"/>
            <p:cNvSpPr txBox="1">
              <a:spLocks noChangeArrowheads="1"/>
            </p:cNvSpPr>
            <p:nvPr/>
          </p:nvSpPr>
          <p:spPr bwMode="gray">
            <a:xfrm>
              <a:off x="3152" y="1419"/>
              <a:ext cx="1987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ts val="1600"/>
                </a:lnSpc>
              </a:pPr>
              <a:r>
                <a:rPr lang="ru-RU" b="1" dirty="0" smtClean="0">
                  <a:solidFill>
                    <a:srgbClr val="66FF33"/>
                  </a:solidFill>
                  <a:latin typeface="Arial Black" pitchFamily="34" charset="0"/>
                </a:rPr>
                <a:t>Раздел </a:t>
              </a:r>
              <a:r>
                <a:rPr lang="en-US" b="1" dirty="0" smtClean="0">
                  <a:solidFill>
                    <a:srgbClr val="66FF33"/>
                  </a:solidFill>
                  <a:latin typeface="Arial Black" pitchFamily="34" charset="0"/>
                </a:rPr>
                <a:t>D</a:t>
              </a:r>
              <a:r>
                <a:rPr lang="ru-RU" b="1" dirty="0" smtClean="0">
                  <a:solidFill>
                    <a:srgbClr val="66FF33"/>
                  </a:solidFill>
                </a:rPr>
                <a:t> – </a:t>
              </a:r>
            </a:p>
            <a:p>
              <a:pPr algn="ctr">
                <a:lnSpc>
                  <a:spcPts val="1600"/>
                </a:lnSpc>
              </a:pPr>
              <a:r>
                <a:rPr lang="ru-RU" b="1" dirty="0" smtClean="0">
                  <a:solidFill>
                    <a:srgbClr val="66FF33"/>
                  </a:solidFill>
                </a:rPr>
                <a:t>«Манипуляции, исследования, </a:t>
              </a:r>
            </a:p>
            <a:p>
              <a:pPr algn="ctr">
                <a:lnSpc>
                  <a:spcPts val="1600"/>
                </a:lnSpc>
              </a:pPr>
              <a:r>
                <a:rPr lang="ru-RU" b="1" dirty="0" smtClean="0">
                  <a:solidFill>
                    <a:srgbClr val="66FF33"/>
                  </a:solidFill>
                </a:rPr>
                <a:t>процедуры и работы </a:t>
              </a:r>
            </a:p>
            <a:p>
              <a:pPr algn="ctr">
                <a:lnSpc>
                  <a:spcPts val="1600"/>
                </a:lnSpc>
              </a:pPr>
              <a:r>
                <a:rPr lang="ru-RU" b="1" dirty="0" smtClean="0">
                  <a:solidFill>
                    <a:srgbClr val="66FF33"/>
                  </a:solidFill>
                </a:rPr>
                <a:t>в здравоохранении».</a:t>
              </a:r>
              <a:endParaRPr lang="ru-RU" b="1" dirty="0">
                <a:solidFill>
                  <a:srgbClr val="66FF33"/>
                </a:solidFill>
              </a:endParaRPr>
            </a:p>
          </p:txBody>
        </p:sp>
        <p:sp>
          <p:nvSpPr>
            <p:cNvPr id="71706" name="Поле 26"/>
            <p:cNvSpPr txBox="1">
              <a:spLocks noChangeArrowheads="1"/>
            </p:cNvSpPr>
            <p:nvPr/>
          </p:nvSpPr>
          <p:spPr bwMode="gray">
            <a:xfrm>
              <a:off x="3328" y="2345"/>
              <a:ext cx="1579" cy="4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66FF33"/>
                  </a:solidFill>
                  <a:latin typeface="Arial Black" pitchFamily="34" charset="0"/>
                </a:rPr>
                <a:t>Раздел </a:t>
              </a:r>
              <a:r>
                <a:rPr lang="en-US" b="1" dirty="0" smtClean="0">
                  <a:solidFill>
                    <a:srgbClr val="66FF33"/>
                  </a:solidFill>
                  <a:latin typeface="Arial Black" pitchFamily="34" charset="0"/>
                </a:rPr>
                <a:t>F</a:t>
              </a:r>
              <a:r>
                <a:rPr lang="ru-RU" b="1" dirty="0" smtClean="0">
                  <a:solidFill>
                    <a:srgbClr val="66FF33"/>
                  </a:solidFill>
                </a:rPr>
                <a:t> – </a:t>
              </a:r>
            </a:p>
            <a:p>
              <a:pPr algn="ctr"/>
              <a:r>
                <a:rPr lang="ru-RU" b="1" dirty="0" smtClean="0">
                  <a:solidFill>
                    <a:srgbClr val="66FF33"/>
                  </a:solidFill>
                </a:rPr>
                <a:t>«Услуги </a:t>
              </a:r>
            </a:p>
            <a:p>
              <a:pPr algn="ctr"/>
              <a:r>
                <a:rPr lang="ru-RU" b="1" dirty="0" smtClean="0">
                  <a:solidFill>
                    <a:srgbClr val="66FF33"/>
                  </a:solidFill>
                </a:rPr>
                <a:t>медицинского сервиса».</a:t>
              </a:r>
              <a:endParaRPr lang="ru-RU" b="1" dirty="0">
                <a:solidFill>
                  <a:srgbClr val="66FF33"/>
                </a:solidFill>
              </a:endParaRPr>
            </a:p>
          </p:txBody>
        </p:sp>
        <p:sp>
          <p:nvSpPr>
            <p:cNvPr id="71704" name="Поле 24"/>
            <p:cNvSpPr txBox="1">
              <a:spLocks noChangeArrowheads="1"/>
            </p:cNvSpPr>
            <p:nvPr/>
          </p:nvSpPr>
          <p:spPr bwMode="gray">
            <a:xfrm>
              <a:off x="628" y="2345"/>
              <a:ext cx="1710" cy="5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66FF33"/>
                  </a:solidFill>
                  <a:latin typeface="Arial Black" pitchFamily="34" charset="0"/>
                </a:rPr>
                <a:t>Раздел В</a:t>
              </a:r>
              <a:r>
                <a:rPr lang="ru-RU" b="1" dirty="0" smtClean="0">
                  <a:solidFill>
                    <a:srgbClr val="66FF33"/>
                  </a:solidFill>
                </a:rPr>
                <a:t> – </a:t>
              </a:r>
            </a:p>
            <a:p>
              <a:pPr algn="ctr"/>
              <a:r>
                <a:rPr lang="ru-RU" b="1" dirty="0" smtClean="0">
                  <a:solidFill>
                    <a:srgbClr val="66FF33"/>
                  </a:solidFill>
                </a:rPr>
                <a:t>«Сложные и комплексные </a:t>
              </a:r>
            </a:p>
            <a:p>
              <a:pPr algn="ctr"/>
              <a:r>
                <a:rPr lang="ru-RU" b="1" dirty="0" smtClean="0">
                  <a:solidFill>
                    <a:srgbClr val="66FF33"/>
                  </a:solidFill>
                </a:rPr>
                <a:t>медицинские услуги».</a:t>
              </a:r>
              <a:endParaRPr lang="ru-RU" b="1" dirty="0">
                <a:solidFill>
                  <a:srgbClr val="66FF33"/>
                </a:solidFill>
              </a:endParaRPr>
            </a:p>
          </p:txBody>
        </p:sp>
      </p:grpSp>
      <p:sp>
        <p:nvSpPr>
          <p:cNvPr id="31" name="TextBox 4"/>
          <p:cNvSpPr txBox="1">
            <a:spLocks noChangeArrowheads="1"/>
          </p:cNvSpPr>
          <p:nvPr/>
        </p:nvSpPr>
        <p:spPr bwMode="auto">
          <a:xfrm>
            <a:off x="154534" y="117475"/>
            <a:ext cx="8640763" cy="830997"/>
          </a:xfrm>
          <a:prstGeom prst="rect">
            <a:avLst/>
          </a:prstGeom>
          <a:gradFill rotWithShape="1">
            <a:gsLst>
              <a:gs pos="0">
                <a:srgbClr val="DDEBCF"/>
              </a:gs>
              <a:gs pos="98000">
                <a:srgbClr val="9CB86E"/>
              </a:gs>
              <a:gs pos="100000">
                <a:srgbClr val="00B05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ПРИНЦИПЫ ФОРМИРОВАНИЯ НОМЕНКЛАТУРЫ РАБОТ И УСЛУГ В ЗДРАВООХРАНЕНИИ</a:t>
            </a:r>
          </a:p>
        </p:txBody>
      </p:sp>
      <p:sp>
        <p:nvSpPr>
          <p:cNvPr id="36" name="Автофигура 16"/>
          <p:cNvSpPr>
            <a:spLocks noChangeArrowheads="1"/>
          </p:cNvSpPr>
          <p:nvPr/>
        </p:nvSpPr>
        <p:spPr bwMode="gray">
          <a:xfrm>
            <a:off x="5141101" y="4630367"/>
            <a:ext cx="3838168" cy="1462930"/>
          </a:xfrm>
          <a:prstGeom prst="can">
            <a:avLst>
              <a:gd name="adj" fmla="val 2148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264094" y="5086602"/>
            <a:ext cx="35821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66FF33"/>
                </a:solidFill>
                <a:latin typeface="Arial Black" pitchFamily="34" charset="0"/>
              </a:rPr>
              <a:t>Приложение</a:t>
            </a:r>
            <a:r>
              <a:rPr lang="ru-RU" dirty="0">
                <a:solidFill>
                  <a:srgbClr val="66FF33"/>
                </a:solidFill>
              </a:rPr>
              <a:t> -	 </a:t>
            </a:r>
            <a:endParaRPr lang="ru-RU" dirty="0" smtClean="0">
              <a:solidFill>
                <a:srgbClr val="66FF33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66FF33"/>
                </a:solidFill>
              </a:rPr>
              <a:t>Реестр </a:t>
            </a:r>
            <a:r>
              <a:rPr lang="ru-RU" sz="1600" b="1" dirty="0">
                <a:solidFill>
                  <a:srgbClr val="66FF33"/>
                </a:solidFill>
              </a:rPr>
              <a:t>работ и услуг с указанием условных единиц трудозатрат.</a:t>
            </a:r>
          </a:p>
        </p:txBody>
      </p:sp>
      <p:sp>
        <p:nvSpPr>
          <p:cNvPr id="38" name="Автофигура 5"/>
          <p:cNvSpPr>
            <a:spLocks noChangeArrowheads="1"/>
          </p:cNvSpPr>
          <p:nvPr/>
        </p:nvSpPr>
        <p:spPr bwMode="gray">
          <a:xfrm rot="8387810" flipH="1">
            <a:off x="4770286" y="1000009"/>
            <a:ext cx="366267" cy="529215"/>
          </a:xfrm>
          <a:prstGeom prst="upArrow">
            <a:avLst>
              <a:gd name="adj1" fmla="val 51676"/>
              <a:gd name="adj2" fmla="val 10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3921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10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496" y="692696"/>
            <a:ext cx="9001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None/>
            </a:pPr>
            <a:r>
              <a:rPr lang="ru-RU" sz="3200" cap="all" dirty="0">
                <a:solidFill>
                  <a:srgbClr val="FF0000"/>
                </a:solidFill>
                <a:latin typeface="Arial Black" pitchFamily="34" charset="0"/>
              </a:rPr>
              <a:t>Предлагаемый принцип построения реабилитационных программ обеспечивает</a:t>
            </a:r>
            <a:r>
              <a:rPr lang="ru-RU" sz="3200" cap="all" dirty="0" smtClean="0">
                <a:solidFill>
                  <a:srgbClr val="FF0000"/>
                </a:solidFill>
                <a:latin typeface="Arial Black" pitchFamily="34" charset="0"/>
              </a:rPr>
              <a:t>:</a:t>
            </a:r>
            <a:br>
              <a:rPr lang="ru-RU" sz="3200" cap="all" dirty="0" smtClean="0">
                <a:solidFill>
                  <a:srgbClr val="FF0000"/>
                </a:solidFill>
                <a:latin typeface="Arial Black" pitchFamily="34" charset="0"/>
              </a:rPr>
            </a:br>
            <a:endParaRPr lang="ru-RU" sz="3200" cap="all" dirty="0">
              <a:solidFill>
                <a:srgbClr val="FF0000"/>
              </a:solidFill>
              <a:latin typeface="Arial Black" pitchFamily="34" charset="0"/>
            </a:endParaRPr>
          </a:p>
          <a:p>
            <a:pPr marL="514350" indent="-514350" eaLnBrk="1" hangingPunct="1">
              <a:buAutoNum type="arabicPeriod"/>
            </a:pPr>
            <a:r>
              <a:rPr lang="ru-RU" sz="2800" b="1" dirty="0">
                <a:solidFill>
                  <a:srgbClr val="66FF33"/>
                </a:solidFill>
              </a:rPr>
              <a:t>П</a:t>
            </a:r>
            <a:r>
              <a:rPr lang="en-US" sz="2800" b="1" dirty="0" err="1">
                <a:solidFill>
                  <a:srgbClr val="66FF33"/>
                </a:solidFill>
              </a:rPr>
              <a:t>рименения</a:t>
            </a:r>
            <a:r>
              <a:rPr lang="en-US" sz="2800" b="1" dirty="0">
                <a:solidFill>
                  <a:srgbClr val="66FF33"/>
                </a:solidFill>
              </a:rPr>
              <a:t> </a:t>
            </a:r>
            <a:r>
              <a:rPr lang="en-US" sz="2800" b="1" dirty="0" err="1">
                <a:solidFill>
                  <a:srgbClr val="66FF33"/>
                </a:solidFill>
              </a:rPr>
              <a:t>наилучших</a:t>
            </a:r>
            <a:r>
              <a:rPr lang="en-US" sz="2800" b="1" dirty="0">
                <a:solidFill>
                  <a:srgbClr val="66FF33"/>
                </a:solidFill>
              </a:rPr>
              <a:t> </a:t>
            </a:r>
            <a:r>
              <a:rPr lang="en-US" sz="2800" b="1" i="1" dirty="0" err="1">
                <a:solidFill>
                  <a:srgbClr val="66FF33"/>
                </a:solidFill>
              </a:rPr>
              <a:t>из</a:t>
            </a:r>
            <a:r>
              <a:rPr lang="en-US" sz="2800" b="1" i="1" dirty="0">
                <a:solidFill>
                  <a:srgbClr val="66FF33"/>
                </a:solidFill>
              </a:rPr>
              <a:t> </a:t>
            </a:r>
            <a:r>
              <a:rPr lang="en-US" sz="2800" b="1" i="1" dirty="0" err="1">
                <a:solidFill>
                  <a:srgbClr val="66FF33"/>
                </a:solidFill>
              </a:rPr>
              <a:t>доступных</a:t>
            </a:r>
            <a:r>
              <a:rPr lang="en-US" sz="2800" b="1" dirty="0">
                <a:solidFill>
                  <a:srgbClr val="66FF33"/>
                </a:solidFill>
              </a:rPr>
              <a:t> </a:t>
            </a:r>
            <a:r>
              <a:rPr lang="en-US" sz="2800" b="1" dirty="0" err="1">
                <a:solidFill>
                  <a:srgbClr val="66FF33"/>
                </a:solidFill>
              </a:rPr>
              <a:t>методов</a:t>
            </a:r>
            <a:r>
              <a:rPr lang="en-US" sz="2800" b="1" dirty="0">
                <a:solidFill>
                  <a:srgbClr val="66FF33"/>
                </a:solidFill>
              </a:rPr>
              <a:t> </a:t>
            </a:r>
            <a:r>
              <a:rPr lang="ru-RU" sz="2800" b="1" dirty="0">
                <a:solidFill>
                  <a:srgbClr val="66FF33"/>
                </a:solidFill>
              </a:rPr>
              <a:t>и схем реабилитации </a:t>
            </a:r>
            <a:r>
              <a:rPr lang="en-US" sz="2800" b="1" dirty="0">
                <a:solidFill>
                  <a:srgbClr val="66FF33"/>
                </a:solidFill>
                <a:latin typeface="Arial Black" pitchFamily="34" charset="0"/>
              </a:rPr>
              <a:t>с </a:t>
            </a:r>
            <a:r>
              <a:rPr lang="en-US" sz="2800" b="1" dirty="0" err="1">
                <a:solidFill>
                  <a:srgbClr val="66FF33"/>
                </a:solidFill>
                <a:latin typeface="Arial Black" pitchFamily="34" charset="0"/>
              </a:rPr>
              <a:t>учетом</a:t>
            </a:r>
            <a:r>
              <a:rPr lang="en-US" sz="2800" b="1" dirty="0">
                <a:solidFill>
                  <a:srgbClr val="66FF33"/>
                </a:solidFill>
                <a:latin typeface="Arial Black" pitchFamily="34" charset="0"/>
              </a:rPr>
              <a:t> </a:t>
            </a:r>
            <a:r>
              <a:rPr lang="en-US" sz="2800" b="1" i="1" dirty="0" err="1">
                <a:solidFill>
                  <a:srgbClr val="66FF33"/>
                </a:solidFill>
                <a:latin typeface="Arial Black" pitchFamily="34" charset="0"/>
              </a:rPr>
              <a:t>индивидуальных</a:t>
            </a:r>
            <a:r>
              <a:rPr lang="en-US" sz="2800" b="1" i="1" dirty="0">
                <a:solidFill>
                  <a:srgbClr val="66FF33"/>
                </a:solidFill>
                <a:latin typeface="Arial Black" pitchFamily="34" charset="0"/>
              </a:rPr>
              <a:t> </a:t>
            </a:r>
            <a:r>
              <a:rPr lang="en-US" sz="2800" b="1" i="1" dirty="0" err="1">
                <a:solidFill>
                  <a:srgbClr val="66FF33"/>
                </a:solidFill>
                <a:latin typeface="Arial Black" pitchFamily="34" charset="0"/>
              </a:rPr>
              <a:t>предпочтений</a:t>
            </a:r>
            <a:r>
              <a:rPr lang="en-US" sz="2800" b="1" dirty="0">
                <a:solidFill>
                  <a:srgbClr val="66FF33"/>
                </a:solidFill>
                <a:latin typeface="Arial Black" pitchFamily="34" charset="0"/>
              </a:rPr>
              <a:t> </a:t>
            </a:r>
            <a:r>
              <a:rPr lang="en-US" sz="2800" b="1" dirty="0" err="1">
                <a:solidFill>
                  <a:srgbClr val="66FF33"/>
                </a:solidFill>
                <a:latin typeface="Arial Black" pitchFamily="34" charset="0"/>
              </a:rPr>
              <a:t>пациент</a:t>
            </a:r>
            <a:r>
              <a:rPr lang="ru-RU" sz="2800" b="1" dirty="0">
                <a:solidFill>
                  <a:srgbClr val="66FF33"/>
                </a:solidFill>
                <a:latin typeface="Arial Black" pitchFamily="34" charset="0"/>
              </a:rPr>
              <a:t>а</a:t>
            </a:r>
            <a:r>
              <a:rPr lang="ru-RU" sz="2800" b="1" dirty="0" smtClean="0">
                <a:solidFill>
                  <a:srgbClr val="66FF33"/>
                </a:solidFill>
                <a:latin typeface="Arial Black" pitchFamily="34" charset="0"/>
              </a:rPr>
              <a:t>.</a:t>
            </a:r>
            <a:br>
              <a:rPr lang="ru-RU" sz="2800" b="1" dirty="0" smtClean="0">
                <a:solidFill>
                  <a:srgbClr val="66FF33"/>
                </a:solidFill>
                <a:latin typeface="Arial Black" pitchFamily="34" charset="0"/>
              </a:rPr>
            </a:br>
            <a:endParaRPr lang="ru-RU" sz="2800" b="1" dirty="0">
              <a:solidFill>
                <a:srgbClr val="66FF33"/>
              </a:solidFill>
              <a:latin typeface="Arial Black" pitchFamily="34" charset="0"/>
            </a:endParaRPr>
          </a:p>
          <a:p>
            <a:pPr marL="514350" indent="-514350" eaLnBrk="1" hangingPunct="1">
              <a:buAutoNum type="arabicPeriod"/>
            </a:pPr>
            <a:r>
              <a:rPr lang="ru-RU" sz="2800" b="1" i="1" dirty="0">
                <a:solidFill>
                  <a:srgbClr val="66FF33"/>
                </a:solidFill>
                <a:latin typeface="Arial Black" pitchFamily="34" charset="0"/>
              </a:rPr>
              <a:t>Активное участие пациента </a:t>
            </a:r>
            <a:r>
              <a:rPr lang="ru-RU" sz="2800" b="1" dirty="0">
                <a:solidFill>
                  <a:srgbClr val="66FF33"/>
                </a:solidFill>
              </a:rPr>
              <a:t>в реабилитационном процессе.</a:t>
            </a:r>
          </a:p>
        </p:txBody>
      </p:sp>
    </p:spTree>
    <p:extLst>
      <p:ext uri="{BB962C8B-B14F-4D97-AF65-F5344CB8AC3E}">
        <p14:creationId xmlns:p14="http://schemas.microsoft.com/office/powerpoint/2010/main" val="398240974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88" y="620713"/>
            <a:ext cx="8929687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cap="all" dirty="0">
                <a:solidFill>
                  <a:srgbClr val="0000FF"/>
                </a:solidFill>
              </a:rPr>
              <a:t>Использованная  литература:</a:t>
            </a:r>
            <a:endParaRPr lang="ru-RU" b="1" dirty="0">
              <a:solidFill>
                <a:srgbClr val="0000FF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ru-RU" dirty="0" smtClean="0">
                <a:solidFill>
                  <a:srgbClr val="0000FF"/>
                </a:solidFill>
              </a:rPr>
              <a:t>Актуальные </a:t>
            </a:r>
            <a:r>
              <a:rPr lang="ru-RU" dirty="0">
                <a:solidFill>
                  <a:srgbClr val="0000FF"/>
                </a:solidFill>
              </a:rPr>
              <a:t>вопросы клинической, военно-морской медицины, особенности медицинского обеспечения в условиях Севера. Материалы юбилейной научно-практической конференции, посвящённой 70-летию со дня образования Военно-морского клинического госпиталя Северного флота. Североморск. ИП Козаков В.А.. 2006. – 120 с.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dirty="0" smtClean="0">
                <a:solidFill>
                  <a:srgbClr val="0000FF"/>
                </a:solidFill>
              </a:rPr>
              <a:t>Актуальные </a:t>
            </a:r>
            <a:r>
              <a:rPr lang="ru-RU" dirty="0">
                <a:solidFill>
                  <a:srgbClr val="0000FF"/>
                </a:solidFill>
              </a:rPr>
              <a:t>вопросы совершенствования работы военных госпиталей медицинской службы Вооружённых Сил российской Федерации. Военно-медицинский журнал. – 2007. - №9. – С. 4 – 9.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dirty="0" smtClean="0">
                <a:solidFill>
                  <a:srgbClr val="0000FF"/>
                </a:solidFill>
              </a:rPr>
              <a:t>Актуальные </a:t>
            </a:r>
            <a:r>
              <a:rPr lang="ru-RU" dirty="0">
                <a:solidFill>
                  <a:srgbClr val="0000FF"/>
                </a:solidFill>
              </a:rPr>
              <a:t>проблемы адаптационной, экологической и восстановительной медицины /Под ред. </a:t>
            </a:r>
            <a:r>
              <a:rPr lang="ru-RU" dirty="0" err="1">
                <a:solidFill>
                  <a:srgbClr val="0000FF"/>
                </a:solidFill>
              </a:rPr>
              <a:t>Агаджаняна</a:t>
            </a:r>
            <a:r>
              <a:rPr lang="ru-RU" dirty="0">
                <a:solidFill>
                  <a:srgbClr val="0000FF"/>
                </a:solidFill>
              </a:rPr>
              <a:t> Н.А., </a:t>
            </a:r>
            <a:r>
              <a:rPr lang="ru-RU" dirty="0" err="1">
                <a:solidFill>
                  <a:srgbClr val="0000FF"/>
                </a:solidFill>
              </a:rPr>
              <a:t>Уйба</a:t>
            </a:r>
            <a:r>
              <a:rPr lang="ru-RU" dirty="0">
                <a:solidFill>
                  <a:srgbClr val="0000FF"/>
                </a:solidFill>
              </a:rPr>
              <a:t> В.В., Куликова М.П., Кочеткова А.В. – М.: Медика, 2006. – 208 с.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dirty="0" smtClean="0">
                <a:solidFill>
                  <a:srgbClr val="0000FF"/>
                </a:solidFill>
              </a:rPr>
              <a:t>Актуальные </a:t>
            </a:r>
            <a:r>
              <a:rPr lang="ru-RU" dirty="0">
                <a:solidFill>
                  <a:srgbClr val="0000FF"/>
                </a:solidFill>
              </a:rPr>
              <a:t>проблемы медицинской реабилитации: Сборник научных трудов под ред. </a:t>
            </a:r>
            <a:r>
              <a:rPr lang="ru-RU" dirty="0" err="1">
                <a:solidFill>
                  <a:srgbClr val="0000FF"/>
                </a:solidFill>
              </a:rPr>
              <a:t>Щеголькова</a:t>
            </a:r>
            <a:r>
              <a:rPr lang="ru-RU" dirty="0">
                <a:solidFill>
                  <a:srgbClr val="0000FF"/>
                </a:solidFill>
              </a:rPr>
              <a:t> А.М., </a:t>
            </a:r>
            <a:r>
              <a:rPr lang="ru-RU" dirty="0" err="1">
                <a:solidFill>
                  <a:srgbClr val="0000FF"/>
                </a:solidFill>
              </a:rPr>
              <a:t>Белякина</a:t>
            </a:r>
            <a:r>
              <a:rPr lang="ru-RU" dirty="0">
                <a:solidFill>
                  <a:srgbClr val="0000FF"/>
                </a:solidFill>
              </a:rPr>
              <a:t> С.А.-Т.5 – М.: Изд. 6 ЦВКГ МО РФ. 2005. – 250 стр.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dirty="0" smtClean="0">
                <a:solidFill>
                  <a:srgbClr val="0000FF"/>
                </a:solidFill>
              </a:rPr>
              <a:t>Белов </a:t>
            </a:r>
            <a:r>
              <a:rPr lang="ru-RU" dirty="0">
                <a:solidFill>
                  <a:srgbClr val="0000FF"/>
                </a:solidFill>
              </a:rPr>
              <a:t>А.А., </a:t>
            </a:r>
            <a:r>
              <a:rPr lang="ru-RU" dirty="0" err="1">
                <a:solidFill>
                  <a:srgbClr val="0000FF"/>
                </a:solidFill>
              </a:rPr>
              <a:t>Данилогорская</a:t>
            </a:r>
            <a:r>
              <a:rPr lang="ru-RU" dirty="0">
                <a:solidFill>
                  <a:srgbClr val="0000FF"/>
                </a:solidFill>
              </a:rPr>
              <a:t> Ю.А., Лакшин А.А. Основные методы функциональной диагностики в клинике внутренних болезней. Руководство для врачей. М.: Издательский дом «Русский врач». – 2003. – 106 стр.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dirty="0" smtClean="0">
                <a:solidFill>
                  <a:srgbClr val="0000FF"/>
                </a:solidFill>
              </a:rPr>
              <a:t>Боголюбов </a:t>
            </a:r>
            <a:r>
              <a:rPr lang="ru-RU" dirty="0">
                <a:solidFill>
                  <a:srgbClr val="0000FF"/>
                </a:solidFill>
              </a:rPr>
              <a:t>В.М., Пономаренко Г.Н. Общая физиотерапия. — М. — </a:t>
            </a:r>
            <a:r>
              <a:rPr lang="ru-RU" dirty="0" err="1">
                <a:solidFill>
                  <a:srgbClr val="0000FF"/>
                </a:solidFill>
              </a:rPr>
              <a:t>СПб.:СЛП</a:t>
            </a:r>
            <a:r>
              <a:rPr lang="ru-RU" dirty="0">
                <a:solidFill>
                  <a:srgbClr val="0000FF"/>
                </a:solidFill>
              </a:rPr>
              <a:t>, 1997.-480 стр.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Прямоугольник 2"/>
          <p:cNvSpPr>
            <a:spLocks noChangeArrowheads="1"/>
          </p:cNvSpPr>
          <p:nvPr/>
        </p:nvSpPr>
        <p:spPr bwMode="auto">
          <a:xfrm>
            <a:off x="250825" y="692150"/>
            <a:ext cx="8713788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 startAt="7"/>
            </a:pPr>
            <a:r>
              <a:rPr lang="ru-RU" dirty="0" err="1" smtClean="0">
                <a:solidFill>
                  <a:srgbClr val="0000FF"/>
                </a:solidFill>
              </a:rPr>
              <a:t>Вербов</a:t>
            </a:r>
            <a:r>
              <a:rPr lang="ru-RU" dirty="0" smtClean="0">
                <a:solidFill>
                  <a:srgbClr val="0000FF"/>
                </a:solidFill>
              </a:rPr>
              <a:t> </a:t>
            </a:r>
            <a:r>
              <a:rPr lang="ru-RU" dirty="0">
                <a:solidFill>
                  <a:srgbClr val="0000FF"/>
                </a:solidFill>
              </a:rPr>
              <a:t>А.Ф. Основы лечебного массажа. Издание пятое, переработанное и дополненное. Издательство «Медицина». Москва – 1966.- 304 с.</a:t>
            </a:r>
          </a:p>
          <a:p>
            <a:pPr marL="342900" indent="-342900">
              <a:buFont typeface="+mj-lt"/>
              <a:buAutoNum type="arabicPeriod" startAt="7"/>
            </a:pPr>
            <a:r>
              <a:rPr lang="ru-RU" dirty="0" smtClean="0">
                <a:solidFill>
                  <a:srgbClr val="0000FF"/>
                </a:solidFill>
              </a:rPr>
              <a:t>Епифанов </a:t>
            </a:r>
            <a:r>
              <a:rPr lang="ru-RU" dirty="0">
                <a:solidFill>
                  <a:srgbClr val="0000FF"/>
                </a:solidFill>
              </a:rPr>
              <a:t>В.А. Восстановительная медицина: Справочник / - М.: ГЭОТАР-Медиа, 2007. – 592 с.</a:t>
            </a:r>
          </a:p>
          <a:p>
            <a:pPr marL="342900" indent="-342900">
              <a:buFont typeface="+mj-lt"/>
              <a:buAutoNum type="arabicPeriod" startAt="7"/>
            </a:pPr>
            <a:r>
              <a:rPr lang="ru-RU" dirty="0" smtClean="0">
                <a:solidFill>
                  <a:srgbClr val="0000FF"/>
                </a:solidFill>
              </a:rPr>
              <a:t>Зильбер </a:t>
            </a:r>
            <a:r>
              <a:rPr lang="ru-RU" dirty="0">
                <a:solidFill>
                  <a:srgbClr val="0000FF"/>
                </a:solidFill>
              </a:rPr>
              <a:t>А.П. Респираторная медицина. Этюды критической меди­цины. Т. 2. - Петрозаводск: Изд-во ПГУ, 1996. - 488 стр.</a:t>
            </a:r>
          </a:p>
          <a:p>
            <a:pPr marL="342900" indent="-342900">
              <a:buFont typeface="+mj-lt"/>
              <a:buAutoNum type="arabicPeriod" startAt="7"/>
            </a:pPr>
            <a:r>
              <a:rPr lang="ru-RU" dirty="0" smtClean="0">
                <a:solidFill>
                  <a:srgbClr val="0000FF"/>
                </a:solidFill>
              </a:rPr>
              <a:t>Клячкин </a:t>
            </a:r>
            <a:r>
              <a:rPr lang="ru-RU" dirty="0">
                <a:solidFill>
                  <a:srgbClr val="0000FF"/>
                </a:solidFill>
              </a:rPr>
              <a:t>Л.М., Малявин А.Г., Пономаренко Г.Н., Самойлов В.О., </a:t>
            </a:r>
            <a:r>
              <a:rPr lang="ru-RU" dirty="0" err="1">
                <a:solidFill>
                  <a:srgbClr val="0000FF"/>
                </a:solidFill>
              </a:rPr>
              <a:t>Щегольков</a:t>
            </a:r>
            <a:r>
              <a:rPr lang="ru-RU" dirty="0">
                <a:solidFill>
                  <a:srgbClr val="0000FF"/>
                </a:solidFill>
              </a:rPr>
              <a:t> А.М. Физические методы лечения в пульмонологии. -СПб.: СЛП, 1997.-316 с.</a:t>
            </a:r>
          </a:p>
          <a:p>
            <a:pPr marL="342900" indent="-342900">
              <a:buFont typeface="+mj-lt"/>
              <a:buAutoNum type="arabicPeriod" startAt="7"/>
            </a:pPr>
            <a:r>
              <a:rPr lang="ru-RU" dirty="0" smtClean="0">
                <a:solidFill>
                  <a:srgbClr val="0000FF"/>
                </a:solidFill>
              </a:rPr>
              <a:t>Клячкин </a:t>
            </a:r>
            <a:r>
              <a:rPr lang="ru-RU" dirty="0">
                <a:solidFill>
                  <a:srgbClr val="0000FF"/>
                </a:solidFill>
              </a:rPr>
              <a:t>Л.М., </a:t>
            </a:r>
            <a:r>
              <a:rPr lang="ru-RU" dirty="0" err="1">
                <a:solidFill>
                  <a:srgbClr val="0000FF"/>
                </a:solidFill>
              </a:rPr>
              <a:t>Щегольков</a:t>
            </a:r>
            <a:r>
              <a:rPr lang="ru-RU" dirty="0">
                <a:solidFill>
                  <a:srgbClr val="0000FF"/>
                </a:solidFill>
              </a:rPr>
              <a:t> А.М. Медицинская реабилитация больных с заболеваниями внутренних органов: Руководство для врачей. – М.: Медицина, 2000. – 328 с.</a:t>
            </a:r>
          </a:p>
          <a:p>
            <a:pPr marL="342900" indent="-342900">
              <a:buFont typeface="+mj-lt"/>
              <a:buAutoNum type="arabicPeriod" startAt="7"/>
            </a:pPr>
            <a:r>
              <a:rPr lang="ru-RU" dirty="0" smtClean="0">
                <a:solidFill>
                  <a:srgbClr val="0000FF"/>
                </a:solidFill>
              </a:rPr>
              <a:t>Малявин </a:t>
            </a:r>
            <a:r>
              <a:rPr lang="ru-RU" dirty="0">
                <a:solidFill>
                  <a:srgbClr val="0000FF"/>
                </a:solidFill>
              </a:rPr>
              <a:t>А.Г. Актуальные проблемы современной физической те­рапии бронхиальной астмы // Пульмонология. - 2000. - № 4. - С. 36-43.</a:t>
            </a:r>
          </a:p>
          <a:p>
            <a:pPr marL="342900" indent="-342900">
              <a:buFont typeface="+mj-lt"/>
              <a:buAutoNum type="arabicPeriod" startAt="7"/>
            </a:pPr>
            <a:r>
              <a:rPr lang="ru-RU" dirty="0" smtClean="0">
                <a:solidFill>
                  <a:srgbClr val="0000FF"/>
                </a:solidFill>
              </a:rPr>
              <a:t>Малявин </a:t>
            </a:r>
            <a:r>
              <a:rPr lang="ru-RU" dirty="0">
                <a:solidFill>
                  <a:srgbClr val="0000FF"/>
                </a:solidFill>
              </a:rPr>
              <a:t>А.Г. Возможности использования физических факторов в лечении и реабилитации больных бронхиальной астмой // Пульмо­нология. - 2005. - № 2. - С. 55-62.</a:t>
            </a:r>
          </a:p>
          <a:p>
            <a:pPr marL="342900" indent="-342900">
              <a:buFont typeface="+mj-lt"/>
              <a:buAutoNum type="arabicPeriod" startAt="7"/>
            </a:pPr>
            <a:r>
              <a:rPr lang="ru-RU" dirty="0" smtClean="0">
                <a:solidFill>
                  <a:srgbClr val="0000FF"/>
                </a:solidFill>
              </a:rPr>
              <a:t>Малявин </a:t>
            </a:r>
            <a:r>
              <a:rPr lang="ru-RU" dirty="0">
                <a:solidFill>
                  <a:srgbClr val="0000FF"/>
                </a:solidFill>
              </a:rPr>
              <a:t>А.Г. Немедикаментозные методы в лечении и медицин­ской реабилитации больных бронхиальной астмой (Пособие для врачей). / Под ред. А.Г. </a:t>
            </a:r>
            <a:r>
              <a:rPr lang="ru-RU" dirty="0" err="1">
                <a:solidFill>
                  <a:srgbClr val="0000FF"/>
                </a:solidFill>
              </a:rPr>
              <a:t>Чучалина</a:t>
            </a:r>
            <a:r>
              <a:rPr lang="ru-RU" dirty="0">
                <a:solidFill>
                  <a:srgbClr val="0000FF"/>
                </a:solidFill>
              </a:rPr>
              <a:t>. - М., 2004. - 45 с.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Прямоугольник 1"/>
          <p:cNvSpPr>
            <a:spLocks noChangeArrowheads="1"/>
          </p:cNvSpPr>
          <p:nvPr/>
        </p:nvSpPr>
        <p:spPr bwMode="auto">
          <a:xfrm>
            <a:off x="250825" y="692150"/>
            <a:ext cx="8713788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15. Малявин А. Г. Проблемы медицинской реабилитации больных с заболеваниями органов дыхания // Физиотерапия, бальнеология, реабилитация. - 2003. - № 6. - С. 3-7.</a:t>
            </a:r>
          </a:p>
          <a:p>
            <a:r>
              <a:rPr lang="ru-RU" dirty="0">
                <a:solidFill>
                  <a:srgbClr val="0000FF"/>
                </a:solidFill>
              </a:rPr>
              <a:t>16. Малявин А.Г. Респираторная медицинская реабилитация. Практическое руководство для врачей. – М.: Практическая медицина, 2006. 416 стр.</a:t>
            </a:r>
          </a:p>
          <a:p>
            <a:r>
              <a:rPr lang="ru-RU" dirty="0">
                <a:solidFill>
                  <a:srgbClr val="0000FF"/>
                </a:solidFill>
              </a:rPr>
              <a:t>17. Малявин А.Г. Реализация образовательных программ для пульмоно­логических больных в условиях санаторно-курортных и профилакти­ческих учреждений. - М.: РЖД, 2005. - 52 стр.</a:t>
            </a:r>
          </a:p>
          <a:p>
            <a:r>
              <a:rPr lang="ru-RU" dirty="0">
                <a:solidFill>
                  <a:srgbClr val="0000FF"/>
                </a:solidFill>
              </a:rPr>
              <a:t>18. Малявин А.Г., </a:t>
            </a:r>
            <a:r>
              <a:rPr lang="ru-RU" dirty="0" err="1">
                <a:solidFill>
                  <a:srgbClr val="0000FF"/>
                </a:solidFill>
              </a:rPr>
              <a:t>Чучалин</a:t>
            </a:r>
            <a:r>
              <a:rPr lang="ru-RU" dirty="0">
                <a:solidFill>
                  <a:srgbClr val="0000FF"/>
                </a:solidFill>
              </a:rPr>
              <a:t> А.Г Организация реабилитации пульмоноло­гических больных // Здравоохранение. - 2004. -№ 9. С. 54-61.</a:t>
            </a:r>
          </a:p>
          <a:p>
            <a:r>
              <a:rPr lang="ru-RU" dirty="0">
                <a:solidFill>
                  <a:srgbClr val="0000FF"/>
                </a:solidFill>
              </a:rPr>
              <a:t>19. Малявин А.Г., </a:t>
            </a:r>
            <a:r>
              <a:rPr lang="ru-RU" dirty="0" err="1">
                <a:solidFill>
                  <a:srgbClr val="0000FF"/>
                </a:solidFill>
              </a:rPr>
              <a:t>Щегольков</a:t>
            </a:r>
            <a:r>
              <a:rPr lang="ru-RU" dirty="0">
                <a:solidFill>
                  <a:srgbClr val="0000FF"/>
                </a:solidFill>
              </a:rPr>
              <a:t> А.М. Медицинская реабилитация боль­ных пневмонией // Пульмонология. - 2004. - № 3. - С. 93-102.</a:t>
            </a:r>
          </a:p>
          <a:p>
            <a:r>
              <a:rPr lang="ru-RU" dirty="0">
                <a:solidFill>
                  <a:srgbClr val="0000FF"/>
                </a:solidFill>
              </a:rPr>
              <a:t>20. Материалы V Всероссийского съезда специалистов лечебной физкультуры и спортивной медицины. Под редакцией проф. Полякова С.Д., проф. Преображенского В.Ю., проф. </a:t>
            </a:r>
            <a:r>
              <a:rPr lang="ru-RU" dirty="0" err="1">
                <a:solidFill>
                  <a:srgbClr val="0000FF"/>
                </a:solidFill>
              </a:rPr>
              <a:t>Ромашина</a:t>
            </a:r>
            <a:r>
              <a:rPr lang="ru-RU" dirty="0">
                <a:solidFill>
                  <a:srgbClr val="0000FF"/>
                </a:solidFill>
              </a:rPr>
              <a:t> О.В. – Центр лечебной физкультуры и спортивной медицины </a:t>
            </a:r>
            <a:r>
              <a:rPr lang="ru-RU" dirty="0" err="1">
                <a:solidFill>
                  <a:srgbClr val="0000FF"/>
                </a:solidFill>
              </a:rPr>
              <a:t>Росздрава</a:t>
            </a:r>
            <a:r>
              <a:rPr lang="ru-RU" dirty="0">
                <a:solidFill>
                  <a:srgbClr val="0000FF"/>
                </a:solidFill>
              </a:rPr>
              <a:t>. 2007. – 302 с.</a:t>
            </a:r>
          </a:p>
          <a:p>
            <a:r>
              <a:rPr lang="ru-RU" dirty="0">
                <a:solidFill>
                  <a:srgbClr val="0000FF"/>
                </a:solidFill>
              </a:rPr>
              <a:t>21. Медицинское обеспечение сил флота в условиях Кольского Заполярья. Материалы научно-практической конференции посвящённой 100-летию подводного флота России и 35-летию 436 </a:t>
            </a:r>
            <a:r>
              <a:rPr lang="ru-RU" dirty="0" smtClean="0">
                <a:solidFill>
                  <a:srgbClr val="0000FF"/>
                </a:solidFill>
              </a:rPr>
              <a:t>Военно-морского </a:t>
            </a:r>
            <a:r>
              <a:rPr lang="ru-RU" dirty="0">
                <a:solidFill>
                  <a:srgbClr val="0000FF"/>
                </a:solidFill>
              </a:rPr>
              <a:t>госпиталя. ЗАТО пос. </a:t>
            </a:r>
            <a:r>
              <a:rPr lang="ru-RU" dirty="0" err="1">
                <a:solidFill>
                  <a:srgbClr val="0000FF"/>
                </a:solidFill>
              </a:rPr>
              <a:t>Видяево</a:t>
            </a:r>
            <a:r>
              <a:rPr lang="ru-RU" dirty="0">
                <a:solidFill>
                  <a:srgbClr val="0000FF"/>
                </a:solidFill>
              </a:rPr>
              <a:t>, 2006. – 306 с.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Прямоугольник 1"/>
          <p:cNvSpPr>
            <a:spLocks noChangeArrowheads="1"/>
          </p:cNvSpPr>
          <p:nvPr/>
        </p:nvSpPr>
        <p:spPr bwMode="auto">
          <a:xfrm>
            <a:off x="92075" y="260648"/>
            <a:ext cx="8929688" cy="6463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Медицинская </a:t>
            </a:r>
            <a:r>
              <a:rPr lang="ru-RU" dirty="0">
                <a:solidFill>
                  <a:srgbClr val="0000FF"/>
                </a:solidFill>
              </a:rPr>
              <a:t>реабилитация (руководство). Под редакцией академика РАМН, профессора В.М. Боголюбова. В 3 томах. Москва. 2007.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Медицинская </a:t>
            </a:r>
            <a:r>
              <a:rPr lang="ru-RU" dirty="0">
                <a:solidFill>
                  <a:srgbClr val="0000FF"/>
                </a:solidFill>
              </a:rPr>
              <a:t>реабилитация: руководство для врачей / Под ред. Епифанова В.А. – М.: </a:t>
            </a:r>
            <a:r>
              <a:rPr lang="ru-RU" dirty="0" err="1">
                <a:solidFill>
                  <a:srgbClr val="0000FF"/>
                </a:solidFill>
              </a:rPr>
              <a:t>МЕДпресс-информ</a:t>
            </a:r>
            <a:r>
              <a:rPr lang="ru-RU" dirty="0">
                <a:solidFill>
                  <a:srgbClr val="0000FF"/>
                </a:solidFill>
              </a:rPr>
              <a:t>, 2005. – 328 с.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Медицинская </a:t>
            </a:r>
            <a:r>
              <a:rPr lang="ru-RU" dirty="0">
                <a:solidFill>
                  <a:srgbClr val="0000FF"/>
                </a:solidFill>
              </a:rPr>
              <a:t>реабилитация в Вооружённых Силах российской Федерации. Методическое пособие для врачей. В 3 частях. Москва. Военное издательство. 2004. 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Назаренко </a:t>
            </a:r>
            <a:r>
              <a:rPr lang="ru-RU" dirty="0">
                <a:solidFill>
                  <a:srgbClr val="0000FF"/>
                </a:solidFill>
              </a:rPr>
              <a:t>Г.И., </a:t>
            </a:r>
            <a:r>
              <a:rPr lang="ru-RU" dirty="0" err="1">
                <a:solidFill>
                  <a:srgbClr val="0000FF"/>
                </a:solidFill>
              </a:rPr>
              <a:t>Полубенцева</a:t>
            </a:r>
            <a:r>
              <a:rPr lang="ru-RU" dirty="0">
                <a:solidFill>
                  <a:srgbClr val="0000FF"/>
                </a:solidFill>
              </a:rPr>
              <a:t> Е.И. Планы ведения больных. Технологические карты по основным заболеваниям: Учебное пособие. – М.: Издательский центр «Медицина XX</a:t>
            </a:r>
            <a:r>
              <a:rPr lang="en-US" dirty="0">
                <a:solidFill>
                  <a:srgbClr val="0000FF"/>
                </a:solidFill>
              </a:rPr>
              <a:t>I</a:t>
            </a:r>
            <a:r>
              <a:rPr lang="ru-RU" dirty="0">
                <a:solidFill>
                  <a:srgbClr val="0000FF"/>
                </a:solidFill>
              </a:rPr>
              <a:t>». – 2004, 144 с</a:t>
            </a:r>
            <a:r>
              <a:rPr lang="ru-RU" dirty="0" smtClean="0">
                <a:solidFill>
                  <a:srgbClr val="0000FF"/>
                </a:solidFill>
              </a:rPr>
              <a:t>.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Номенклатура работ и услуг в здравоохранении. Рабочий актуализированный вариант. 2007 Г.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Пономаренко </a:t>
            </a:r>
            <a:r>
              <a:rPr lang="ru-RU" dirty="0">
                <a:solidFill>
                  <a:srgbClr val="0000FF"/>
                </a:solidFill>
              </a:rPr>
              <a:t>Г. Н. Физические методы лечения: Справочник по физиотерапии для врачей. - СПб., 2002.-299 с.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Пономаренко </a:t>
            </a:r>
            <a:r>
              <a:rPr lang="ru-RU" dirty="0">
                <a:solidFill>
                  <a:srgbClr val="0000FF"/>
                </a:solidFill>
              </a:rPr>
              <a:t>Г.Н., </a:t>
            </a:r>
            <a:r>
              <a:rPr lang="ru-RU" dirty="0" err="1">
                <a:solidFill>
                  <a:srgbClr val="0000FF"/>
                </a:solidFill>
              </a:rPr>
              <a:t>Червинская</a:t>
            </a:r>
            <a:r>
              <a:rPr lang="ru-RU" dirty="0">
                <a:solidFill>
                  <a:srgbClr val="0000FF"/>
                </a:solidFill>
              </a:rPr>
              <a:t> А.В., Коновалов С.И. Ингаляционная терапия. - СПб.: СЛП, 1998. – 234 с.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Разумов </a:t>
            </a:r>
            <a:r>
              <a:rPr lang="ru-RU" dirty="0">
                <a:solidFill>
                  <a:srgbClr val="0000FF"/>
                </a:solidFill>
              </a:rPr>
              <a:t>А.Н., </a:t>
            </a:r>
            <a:r>
              <a:rPr lang="ru-RU" dirty="0" err="1">
                <a:solidFill>
                  <a:srgbClr val="0000FF"/>
                </a:solidFill>
              </a:rPr>
              <a:t>Ромашин</a:t>
            </a:r>
            <a:r>
              <a:rPr lang="ru-RU" dirty="0">
                <a:solidFill>
                  <a:srgbClr val="0000FF"/>
                </a:solidFill>
              </a:rPr>
              <a:t> О.В. Оздоровительная физкультура в восстановительной медицине: Монографическое учебное пособие. – М.: МДВ, 2007. – 264 с.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Респираторная </a:t>
            </a:r>
            <a:r>
              <a:rPr lang="ru-RU" dirty="0">
                <a:solidFill>
                  <a:srgbClr val="0000FF"/>
                </a:solidFill>
              </a:rPr>
              <a:t>медицина </a:t>
            </a:r>
            <a:r>
              <a:rPr lang="en-US" dirty="0">
                <a:solidFill>
                  <a:srgbClr val="0000FF"/>
                </a:solidFill>
              </a:rPr>
              <a:t>XXI</a:t>
            </a:r>
            <a:r>
              <a:rPr lang="ru-RU" dirty="0">
                <a:solidFill>
                  <a:srgbClr val="0000FF"/>
                </a:solidFill>
              </a:rPr>
              <a:t> века. Школа академика РАМН А.Г. </a:t>
            </a:r>
            <a:r>
              <a:rPr lang="ru-RU" dirty="0" err="1">
                <a:solidFill>
                  <a:srgbClr val="0000FF"/>
                </a:solidFill>
              </a:rPr>
              <a:t>Чучалина</a:t>
            </a:r>
            <a:r>
              <a:rPr lang="ru-RU" dirty="0">
                <a:solidFill>
                  <a:srgbClr val="0000FF"/>
                </a:solidFill>
              </a:rPr>
              <a:t>. Цикл мультимедийных лекций. 2005 – 2007 гг.</a:t>
            </a:r>
          </a:p>
          <a:p>
            <a:pPr marL="342900" indent="-342900">
              <a:buFont typeface="+mj-lt"/>
              <a:buAutoNum type="arabicPeriod" startAt="22"/>
            </a:pPr>
            <a:r>
              <a:rPr lang="ru-RU" dirty="0" smtClean="0">
                <a:solidFill>
                  <a:srgbClr val="0000FF"/>
                </a:solidFill>
              </a:rPr>
              <a:t>Руководство </a:t>
            </a:r>
            <a:r>
              <a:rPr lang="ru-RU" dirty="0">
                <a:solidFill>
                  <a:srgbClr val="0000FF"/>
                </a:solidFill>
              </a:rPr>
              <a:t>по первичной медико-санитарной помощи. – М. : ГЭОТАР-Медиа, 2006. – 1584 с.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Прямоугольник 2"/>
          <p:cNvSpPr>
            <a:spLocks noChangeArrowheads="1"/>
          </p:cNvSpPr>
          <p:nvPr/>
        </p:nvSpPr>
        <p:spPr bwMode="auto">
          <a:xfrm>
            <a:off x="117475" y="692150"/>
            <a:ext cx="8928100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 startAt="32"/>
            </a:pPr>
            <a:r>
              <a:rPr lang="ru-RU" dirty="0" smtClean="0">
                <a:solidFill>
                  <a:srgbClr val="0000FF"/>
                </a:solidFill>
              </a:rPr>
              <a:t>Современные </a:t>
            </a:r>
            <a:r>
              <a:rPr lang="ru-RU" dirty="0">
                <a:solidFill>
                  <a:srgbClr val="0000FF"/>
                </a:solidFill>
              </a:rPr>
              <a:t>технологии восстановительной медицины /Под ред. Труханова А.И. – М.: Медика. 2004. – 288 с.</a:t>
            </a:r>
          </a:p>
          <a:p>
            <a:pPr marL="342900" indent="-342900">
              <a:buFont typeface="+mj-lt"/>
              <a:buAutoNum type="arabicPeriod" startAt="32"/>
            </a:pPr>
            <a:r>
              <a:rPr lang="ru-RU" dirty="0" smtClean="0">
                <a:solidFill>
                  <a:srgbClr val="0000FF"/>
                </a:solidFill>
              </a:rPr>
              <a:t>Техника </a:t>
            </a:r>
            <a:r>
              <a:rPr lang="ru-RU" dirty="0">
                <a:solidFill>
                  <a:srgbClr val="0000FF"/>
                </a:solidFill>
              </a:rPr>
              <a:t>и методики физиотерапевтических процедур (справочник) / Под ред. В. М. Боголюбова. - М.: Изд-во «Губернская медицина», 2002.-408 с.</a:t>
            </a:r>
          </a:p>
          <a:p>
            <a:pPr marL="342900" indent="-342900">
              <a:buFont typeface="+mj-lt"/>
              <a:buAutoNum type="arabicPeriod" startAt="32"/>
            </a:pPr>
            <a:r>
              <a:rPr lang="ru-RU" dirty="0" err="1" smtClean="0">
                <a:solidFill>
                  <a:srgbClr val="0000FF"/>
                </a:solidFill>
              </a:rPr>
              <a:t>Улащик</a:t>
            </a:r>
            <a:r>
              <a:rPr lang="ru-RU" dirty="0" smtClean="0">
                <a:solidFill>
                  <a:srgbClr val="0000FF"/>
                </a:solidFill>
              </a:rPr>
              <a:t> </a:t>
            </a:r>
            <a:r>
              <a:rPr lang="ru-RU" dirty="0">
                <a:solidFill>
                  <a:srgbClr val="0000FF"/>
                </a:solidFill>
              </a:rPr>
              <a:t>В.С. Физиотерапия. Универсальная медицинская энциклопедия. Минск. Книжный дом, 2008. – 640 с</a:t>
            </a:r>
          </a:p>
          <a:p>
            <a:pPr marL="342900" indent="-342900">
              <a:buFont typeface="+mj-lt"/>
              <a:buAutoNum type="arabicPeriod" startAt="32"/>
            </a:pPr>
            <a:r>
              <a:rPr lang="ru-RU" dirty="0" err="1" smtClean="0">
                <a:solidFill>
                  <a:srgbClr val="0000FF"/>
                </a:solidFill>
              </a:rPr>
              <a:t>Улащик</a:t>
            </a:r>
            <a:r>
              <a:rPr lang="ru-RU" dirty="0" smtClean="0">
                <a:solidFill>
                  <a:srgbClr val="0000FF"/>
                </a:solidFill>
              </a:rPr>
              <a:t> </a:t>
            </a:r>
            <a:r>
              <a:rPr lang="ru-RU" dirty="0">
                <a:solidFill>
                  <a:srgbClr val="0000FF"/>
                </a:solidFill>
              </a:rPr>
              <a:t>В.С., </a:t>
            </a:r>
            <a:r>
              <a:rPr lang="ru-RU" dirty="0" err="1">
                <a:solidFill>
                  <a:srgbClr val="0000FF"/>
                </a:solidFill>
              </a:rPr>
              <a:t>Лукомский</a:t>
            </a:r>
            <a:r>
              <a:rPr lang="ru-RU" dirty="0">
                <a:solidFill>
                  <a:srgbClr val="0000FF"/>
                </a:solidFill>
              </a:rPr>
              <a:t> И.В. Общая физиотерапия: Учебник. – 2-е изд., </a:t>
            </a:r>
            <a:r>
              <a:rPr lang="ru-RU" dirty="0" err="1">
                <a:solidFill>
                  <a:srgbClr val="0000FF"/>
                </a:solidFill>
              </a:rPr>
              <a:t>стереотипн</a:t>
            </a:r>
            <a:r>
              <a:rPr lang="ru-RU" dirty="0">
                <a:solidFill>
                  <a:srgbClr val="0000FF"/>
                </a:solidFill>
              </a:rPr>
              <a:t>. – Мн.: Книжный дом, 2005. – 512 с.</a:t>
            </a:r>
          </a:p>
          <a:p>
            <a:pPr marL="342900" indent="-342900">
              <a:buFont typeface="+mj-lt"/>
              <a:buAutoNum type="arabicPeriod" startAt="32"/>
            </a:pPr>
            <a:r>
              <a:rPr lang="ru-RU" dirty="0" err="1" smtClean="0">
                <a:solidFill>
                  <a:srgbClr val="0000FF"/>
                </a:solidFill>
              </a:rPr>
              <a:t>Шепеленко</a:t>
            </a:r>
            <a:r>
              <a:rPr lang="ru-RU" dirty="0" smtClean="0">
                <a:solidFill>
                  <a:srgbClr val="0000FF"/>
                </a:solidFill>
              </a:rPr>
              <a:t> </a:t>
            </a:r>
            <a:r>
              <a:rPr lang="ru-RU" dirty="0">
                <a:solidFill>
                  <a:srgbClr val="0000FF"/>
                </a:solidFill>
              </a:rPr>
              <a:t>А.Ф., Кириллов М.М., </a:t>
            </a:r>
            <a:r>
              <a:rPr lang="ru-RU" dirty="0" err="1">
                <a:solidFill>
                  <a:srgbClr val="0000FF"/>
                </a:solidFill>
              </a:rPr>
              <a:t>Шепеленко</a:t>
            </a:r>
            <a:r>
              <a:rPr lang="ru-RU" dirty="0">
                <a:solidFill>
                  <a:srgbClr val="0000FF"/>
                </a:solidFill>
              </a:rPr>
              <a:t> Н.Д. Патология внутренних органов при травме в терапевтической клинике: в двух томах. Том 1. – М.: ГВКГ им. Н.Н. Бурденко. – 2007. – 235 с.</a:t>
            </a:r>
          </a:p>
          <a:p>
            <a:pPr marL="342900" indent="-342900">
              <a:buFont typeface="+mj-lt"/>
              <a:buAutoNum type="arabicPeriod" startAt="32"/>
            </a:pPr>
            <a:r>
              <a:rPr lang="ru-RU" dirty="0" err="1" smtClean="0">
                <a:solidFill>
                  <a:srgbClr val="0000FF"/>
                </a:solidFill>
              </a:rPr>
              <a:t>Шепеленко</a:t>
            </a:r>
            <a:r>
              <a:rPr lang="ru-RU" dirty="0" smtClean="0">
                <a:solidFill>
                  <a:srgbClr val="0000FF"/>
                </a:solidFill>
              </a:rPr>
              <a:t> </a:t>
            </a:r>
            <a:r>
              <a:rPr lang="ru-RU" dirty="0">
                <a:solidFill>
                  <a:srgbClr val="0000FF"/>
                </a:solidFill>
              </a:rPr>
              <a:t>А.Ф., Кириллов М.М., </a:t>
            </a:r>
            <a:r>
              <a:rPr lang="ru-RU" dirty="0" err="1">
                <a:solidFill>
                  <a:srgbClr val="0000FF"/>
                </a:solidFill>
              </a:rPr>
              <a:t>Шепеленко</a:t>
            </a:r>
            <a:r>
              <a:rPr lang="ru-RU" dirty="0">
                <a:solidFill>
                  <a:srgbClr val="0000FF"/>
                </a:solidFill>
              </a:rPr>
              <a:t> Н.Д. Патология внутренних органов при травме в терапевтической клинике: в двух томах. Том 2. – М.: ГВКГ им. Н.Н. Бурденко. – 2007. –171 с.</a:t>
            </a:r>
          </a:p>
          <a:p>
            <a:pPr marL="342900" indent="-342900">
              <a:buFont typeface="+mj-lt"/>
              <a:buAutoNum type="arabicPeriod" startAt="32"/>
            </a:pPr>
            <a:r>
              <a:rPr lang="ru-RU" dirty="0" smtClean="0">
                <a:solidFill>
                  <a:srgbClr val="0000FF"/>
                </a:solidFill>
              </a:rPr>
              <a:t>Щепин </a:t>
            </a:r>
            <a:r>
              <a:rPr lang="ru-RU" dirty="0">
                <a:solidFill>
                  <a:srgbClr val="0000FF"/>
                </a:solidFill>
              </a:rPr>
              <a:t>О.П., Стародубов В.Н., </a:t>
            </a:r>
            <a:r>
              <a:rPr lang="ru-RU" dirty="0" err="1">
                <a:solidFill>
                  <a:srgbClr val="0000FF"/>
                </a:solidFill>
              </a:rPr>
              <a:t>Линденбратен</a:t>
            </a:r>
            <a:r>
              <a:rPr lang="ru-RU" dirty="0">
                <a:solidFill>
                  <a:srgbClr val="0000FF"/>
                </a:solidFill>
              </a:rPr>
              <a:t> А.Л., Галанова Г.И. Методологические основы и механизмы обеспечения качества медицинской помощи – М.: Медицина. 2002. 176 с.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457202">
            <a:off x="916726" y="1891628"/>
            <a:ext cx="72008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300" dirty="0" smtClean="0">
                <a:ln w="15875">
                  <a:solidFill>
                    <a:srgbClr val="66FF33"/>
                  </a:solidFill>
                </a:ln>
                <a:solidFill>
                  <a:srgbClr val="FF3300"/>
                </a:soli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БЛАГОДАРЮ </a:t>
            </a:r>
          </a:p>
          <a:p>
            <a:pPr algn="ctr"/>
            <a:r>
              <a:rPr lang="ru-RU" sz="5400" b="1" cap="all" spc="300" dirty="0" smtClean="0">
                <a:ln w="15875">
                  <a:solidFill>
                    <a:srgbClr val="66FF33"/>
                  </a:solidFill>
                </a:ln>
                <a:solidFill>
                  <a:srgbClr val="FF3300"/>
                </a:soli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ЗА ВНИМАНИЕ</a:t>
            </a:r>
            <a:endParaRPr lang="ru-RU" sz="5400" b="1" cap="all" spc="300" dirty="0">
              <a:ln w="15875">
                <a:solidFill>
                  <a:srgbClr val="66FF33"/>
                </a:solidFill>
              </a:ln>
              <a:solidFill>
                <a:srgbClr val="FF3300"/>
              </a:soli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215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692</TotalTime>
  <Words>3320</Words>
  <Application>Microsoft Office PowerPoint</Application>
  <PresentationFormat>Экран (4:3)</PresentationFormat>
  <Paragraphs>599</Paragraphs>
  <Slides>78</Slides>
  <Notes>71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78</vt:i4>
      </vt:variant>
    </vt:vector>
  </HeadingPairs>
  <TitlesOfParts>
    <vt:vector size="79" baseType="lpstr">
      <vt:lpstr>Тема Office</vt:lpstr>
      <vt:lpstr>Презентация PowerPoint</vt:lpstr>
      <vt:lpstr>Презентация PowerPoint</vt:lpstr>
      <vt:lpstr>ОСОБЕННОСТИ:</vt:lpstr>
      <vt:lpstr>Презентация PowerPoint</vt:lpstr>
      <vt:lpstr>Презентация PowerPoint</vt:lpstr>
      <vt:lpstr>Презентация PowerPoint</vt:lpstr>
      <vt:lpstr>ПОВРЕЖДЕНИЕ  – любая аномалия или утрата анатомических, физиологических, психологических структур или функций</vt:lpstr>
      <vt:lpstr>НАРУШЕНИЕ ЖИЗНЕДЕЯТЕЛЬНОСТИ – возникающие в результате повреждения утрата или ограничение возможности осуществления повседневной деятельности в пределах, считающихся нормальными для человеческого общества</vt:lpstr>
      <vt:lpstr>СОЦИАЛЬНЫЕ ОГРАНИЧЕНИЯ  – возникающие в результате повреждения и нарушения жизнедеятельности ограничения и препятствия для выполнения социальной роли, считающейся нормальной для индивидуума</vt:lpstr>
      <vt:lpstr>КАЧЕСТВО ЖИЗНИ  - интегральная характеристика здоровья</vt:lpstr>
      <vt:lpstr>Презентация PowerPoint</vt:lpstr>
      <vt:lpstr>Презентация PowerPoint</vt:lpstr>
      <vt:lpstr>Презентация PowerPoint</vt:lpstr>
      <vt:lpstr>Презентация PowerPoint</vt:lpstr>
      <vt:lpstr>СТАЦИОНАРНЫЙ ЭТАП МЕДИЦИНСКОЙ РЕАБИЛИТАЦИИ</vt:lpstr>
      <vt:lpstr>ФИЗИЧЕСКАЯ РЕАБИЛИТАЦИЯ</vt:lpstr>
      <vt:lpstr>Презентация PowerPoint</vt:lpstr>
      <vt:lpstr>ПСИХОЛОГИЧЕСКАЯ РЕАБИЛИТАЦИЯ</vt:lpstr>
      <vt:lpstr>ПСИХОЛОГИЧЕСКАЯ РЕАБИЛИТАЦИЯ ВКЛЮЧАЕТ:</vt:lpstr>
      <vt:lpstr>ОСОБЕННОСТИ: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Владимир</dc:creator>
  <cp:lastModifiedBy>Лариса</cp:lastModifiedBy>
  <cp:revision>48</cp:revision>
  <dcterms:created xsi:type="dcterms:W3CDTF">2011-09-26T15:46:25Z</dcterms:created>
  <dcterms:modified xsi:type="dcterms:W3CDTF">2017-02-12T14:41:25Z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TC101080241049</vt:lpwstr>
  </property>
</Properties>
</file>