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256" r:id="rId2"/>
    <p:sldId id="258" r:id="rId3"/>
    <p:sldId id="259" r:id="rId4"/>
    <p:sldId id="263" r:id="rId5"/>
    <p:sldId id="265" r:id="rId6"/>
    <p:sldId id="287" r:id="rId7"/>
    <p:sldId id="260" r:id="rId8"/>
    <p:sldId id="288" r:id="rId9"/>
    <p:sldId id="285" r:id="rId10"/>
    <p:sldId id="289" r:id="rId11"/>
    <p:sldId id="291" r:id="rId12"/>
    <p:sldId id="292" r:id="rId13"/>
    <p:sldId id="284" r:id="rId14"/>
    <p:sldId id="286" r:id="rId15"/>
    <p:sldId id="293" r:id="rId16"/>
    <p:sldId id="290" r:id="rId17"/>
    <p:sldId id="294" r:id="rId18"/>
    <p:sldId id="295" r:id="rId19"/>
    <p:sldId id="296" r:id="rId20"/>
    <p:sldId id="282" r:id="rId21"/>
    <p:sldId id="268" r:id="rId22"/>
    <p:sldId id="297" r:id="rId23"/>
    <p:sldId id="298" r:id="rId24"/>
    <p:sldId id="299" r:id="rId25"/>
    <p:sldId id="300" r:id="rId26"/>
    <p:sldId id="301" r:id="rId27"/>
    <p:sldId id="302" r:id="rId28"/>
    <p:sldId id="303" r:id="rId29"/>
    <p:sldId id="304" r:id="rId30"/>
    <p:sldId id="305" r:id="rId31"/>
    <p:sldId id="306" r:id="rId32"/>
    <p:sldId id="307" r:id="rId33"/>
    <p:sldId id="308" r:id="rId34"/>
    <p:sldId id="309" r:id="rId35"/>
    <p:sldId id="310" r:id="rId36"/>
    <p:sldId id="311" r:id="rId37"/>
    <p:sldId id="312" r:id="rId38"/>
    <p:sldId id="313" r:id="rId39"/>
    <p:sldId id="314" r:id="rId40"/>
    <p:sldId id="315" r:id="rId41"/>
    <p:sldId id="316" r:id="rId42"/>
    <p:sldId id="317" r:id="rId43"/>
    <p:sldId id="318" r:id="rId44"/>
    <p:sldId id="319" r:id="rId45"/>
    <p:sldId id="320" r:id="rId4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56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28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00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72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3333FF"/>
    <a:srgbClr val="008080"/>
    <a:srgbClr val="FFFFFF"/>
    <a:srgbClr val="6699FF"/>
    <a:srgbClr val="66FF33"/>
    <a:srgbClr val="FF66CC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 autoAdjust="0"/>
  </p:normalViewPr>
  <p:slideViewPr>
    <p:cSldViewPr>
      <p:cViewPr varScale="1">
        <p:scale>
          <a:sx n="107" d="100"/>
          <a:sy n="107" d="100"/>
        </p:scale>
        <p:origin x="-108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1B52DD-D9BF-4847-BC38-89B171AD4A85}" type="doc">
      <dgm:prSet loTypeId="urn:microsoft.com/office/officeart/2005/8/layout/venn1" loCatId="relationship" qsTypeId="urn:microsoft.com/office/officeart/2005/8/quickstyle/simple2" qsCatId="simple" csTypeId="urn:microsoft.com/office/officeart/2005/8/colors/accent1_2#3" csCatId="accent1" phldr="1"/>
      <dgm:spPr/>
    </dgm:pt>
    <dgm:pt modelId="{47EF37A8-E432-4355-8D23-0DEA2C13A7E7}" type="pres">
      <dgm:prSet presAssocID="{771B52DD-D9BF-4847-BC38-89B171AD4A85}" presName="compositeShape" presStyleCnt="0">
        <dgm:presLayoutVars>
          <dgm:chMax val="7"/>
          <dgm:dir/>
          <dgm:resizeHandles val="exact"/>
        </dgm:presLayoutVars>
      </dgm:prSet>
      <dgm:spPr/>
    </dgm:pt>
  </dgm:ptLst>
  <dgm:cxnLst>
    <dgm:cxn modelId="{F056EC8C-9FBF-4EC1-970A-75F1D14852C5}" type="presOf" srcId="{771B52DD-D9BF-4847-BC38-89B171AD4A85}" destId="{47EF37A8-E432-4355-8D23-0DEA2C13A7E7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B66DA5-CD11-4D97-8BF3-FDAB16A54542}" type="doc">
      <dgm:prSet loTypeId="urn:microsoft.com/office/officeart/2005/8/layout/radial4" loCatId="relationship" qsTypeId="urn:microsoft.com/office/officeart/2005/8/quickstyle/simple1#2" qsCatId="simple" csTypeId="urn:microsoft.com/office/officeart/2005/8/colors/accent1_2#4" csCatId="accent1" phldr="1"/>
      <dgm:spPr/>
      <dgm:t>
        <a:bodyPr/>
        <a:lstStyle/>
        <a:p>
          <a:endParaRPr lang="ru-RU"/>
        </a:p>
      </dgm:t>
    </dgm:pt>
    <dgm:pt modelId="{B21EFB21-2BB9-4503-9DCA-D027347CBD62}">
      <dgm:prSet phldrT="[Текст]"/>
      <dgm:sp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94000">
              <a:srgbClr val="9933FF"/>
            </a:gs>
          </a:gsLst>
          <a:lin ang="5400000" scaled="0"/>
        </a:gradFill>
        <a:ln w="88900" cmpd="thickThin">
          <a:solidFill>
            <a:srgbClr val="00FF00"/>
          </a:solidFill>
        </a:ln>
      </dgm:spPr>
      <dgm:t>
        <a:bodyPr/>
        <a:lstStyle/>
        <a:p>
          <a:r>
            <a:rPr lang="ru-RU" b="1" dirty="0" smtClean="0"/>
            <a:t>ЛЕЧЕБНЫЙ ПРИЗНАК</a:t>
          </a:r>
          <a:endParaRPr lang="ru-RU" b="1" dirty="0"/>
        </a:p>
      </dgm:t>
    </dgm:pt>
    <dgm:pt modelId="{9C2720DE-ADDF-4C39-A3FB-112050E2033D}" type="parTrans" cxnId="{B33C547C-1767-4DF4-BE7C-F1FC9D51512B}">
      <dgm:prSet/>
      <dgm:spPr/>
      <dgm:t>
        <a:bodyPr/>
        <a:lstStyle/>
        <a:p>
          <a:endParaRPr lang="ru-RU"/>
        </a:p>
      </dgm:t>
    </dgm:pt>
    <dgm:pt modelId="{17EFFDCF-999E-4815-AEC4-53348E5927EE}" type="sibTrans" cxnId="{B33C547C-1767-4DF4-BE7C-F1FC9D51512B}">
      <dgm:prSet/>
      <dgm:spPr/>
      <dgm:t>
        <a:bodyPr/>
        <a:lstStyle/>
        <a:p>
          <a:endParaRPr lang="ru-RU"/>
        </a:p>
      </dgm:t>
    </dgm:pt>
    <dgm:pt modelId="{9202A4B3-BCB1-4B91-8718-718A2C3E3BBE}">
      <dgm:prSet phldrT="[Текст]"/>
      <dgm:sp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100000">
              <a:srgbClr val="F8B049"/>
            </a:gs>
          </a:gsLst>
          <a:path path="circle">
            <a:fillToRect l="100000" t="100000"/>
          </a:path>
          <a:tileRect r="-100000" b="-100000"/>
        </a:gradFill>
        <a:ln w="88900" cmpd="thickThin">
          <a:solidFill>
            <a:srgbClr val="00FF00"/>
          </a:solidFill>
        </a:ln>
      </dgm:spPr>
      <dgm:t>
        <a:bodyPr/>
        <a:lstStyle/>
        <a:p>
          <a:r>
            <a:rPr lang="ru-RU" b="1" dirty="0" smtClean="0">
              <a:solidFill>
                <a:srgbClr val="FF5050"/>
              </a:solidFill>
              <a:latin typeface="Arial Black" pitchFamily="34" charset="0"/>
            </a:rPr>
            <a:t>НУЖДАЮЩИЕСЯ В НЕОТЛОЖНОЙ МЕДИЦИНСКОЙ ПОМОЩИ</a:t>
          </a:r>
          <a:endParaRPr lang="ru-RU" b="1" dirty="0">
            <a:solidFill>
              <a:srgbClr val="FF5050"/>
            </a:solidFill>
            <a:latin typeface="Arial Black" pitchFamily="34" charset="0"/>
          </a:endParaRPr>
        </a:p>
      </dgm:t>
    </dgm:pt>
    <dgm:pt modelId="{009E2532-9BAE-4B9B-AE6D-4BD15F90E190}" type="parTrans" cxnId="{CD0CB696-B3FA-445F-AE37-38ADEFF9EBA6}">
      <dgm:prSet/>
      <dgm:spPr>
        <a:gradFill rotWithShape="0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shape">
            <a:fillToRect l="50000" t="50000" r="50000" b="50000"/>
          </a:path>
        </a:gradFill>
      </dgm:spPr>
      <dgm:t>
        <a:bodyPr/>
        <a:lstStyle/>
        <a:p>
          <a:endParaRPr lang="ru-RU"/>
        </a:p>
      </dgm:t>
    </dgm:pt>
    <dgm:pt modelId="{ED20E845-0ECA-4C57-9A0F-7331A0526F56}" type="sibTrans" cxnId="{CD0CB696-B3FA-445F-AE37-38ADEFF9EBA6}">
      <dgm:prSet/>
      <dgm:spPr/>
      <dgm:t>
        <a:bodyPr/>
        <a:lstStyle/>
        <a:p>
          <a:endParaRPr lang="ru-RU"/>
        </a:p>
      </dgm:t>
    </dgm:pt>
    <dgm:pt modelId="{BB2BA172-EA21-4D90-B62D-E9C3650624CA}">
      <dgm:prSet phldrT="[Текст]"/>
      <dgm:sp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chemeClr val="bg2">
                <a:lumMod val="20000"/>
                <a:lumOff val="80000"/>
              </a:schemeClr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ln w="88900" cmpd="thickThin">
          <a:solidFill>
            <a:srgbClr val="00FF00"/>
          </a:solidFill>
        </a:ln>
      </dgm:spPr>
      <dgm:t>
        <a:bodyPr/>
        <a:lstStyle/>
        <a:p>
          <a:r>
            <a:rPr lang="ru-RU" b="1" dirty="0" smtClean="0">
              <a:solidFill>
                <a:srgbClr val="FF0000"/>
              </a:solidFill>
              <a:latin typeface="Arial Black" pitchFamily="34" charset="0"/>
            </a:rPr>
            <a:t>МЕДИЦИНСКАЯ ПОМОЩЬ МОЖЕТ БЫТЬ ОТСРОЧЕНА</a:t>
          </a:r>
          <a:endParaRPr lang="ru-RU" b="1" dirty="0">
            <a:solidFill>
              <a:srgbClr val="FF0000"/>
            </a:solidFill>
            <a:latin typeface="Arial Black" pitchFamily="34" charset="0"/>
          </a:endParaRPr>
        </a:p>
      </dgm:t>
    </dgm:pt>
    <dgm:pt modelId="{FD2E0460-9DDA-436B-A261-CAD2B05F16EF}" type="parTrans" cxnId="{3807FEB5-9DEA-49F4-B863-50BFE4AD329C}">
      <dgm:prSet/>
      <dgm:spPr>
        <a:gradFill flip="none" rotWithShape="1">
          <a:gsLst>
            <a:gs pos="200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shape">
            <a:fillToRect l="50000" t="50000" r="50000" b="50000"/>
          </a:path>
          <a:tileRect/>
        </a:gradFill>
      </dgm:spPr>
      <dgm:t>
        <a:bodyPr/>
        <a:lstStyle/>
        <a:p>
          <a:endParaRPr lang="ru-RU"/>
        </a:p>
      </dgm:t>
    </dgm:pt>
    <dgm:pt modelId="{3DAC4901-5651-48F0-9090-BD5733511480}" type="sibTrans" cxnId="{3807FEB5-9DEA-49F4-B863-50BFE4AD329C}">
      <dgm:prSet/>
      <dgm:spPr/>
      <dgm:t>
        <a:bodyPr/>
        <a:lstStyle/>
        <a:p>
          <a:endParaRPr lang="ru-RU"/>
        </a:p>
      </dgm:t>
    </dgm:pt>
    <dgm:pt modelId="{8513EE53-1085-4126-989F-C606BBF63E21}">
      <dgm:prSet phldrT="[Текст]"/>
      <dgm:spPr>
        <a:gradFill flip="none" rotWithShape="1">
          <a:gsLst>
            <a:gs pos="90000">
              <a:srgbClr val="0066FF"/>
            </a:gs>
            <a:gs pos="64999">
              <a:srgbClr val="F0EBD5"/>
            </a:gs>
            <a:gs pos="100000">
              <a:srgbClr val="D1C39F"/>
            </a:gs>
          </a:gsLst>
          <a:path path="rect">
            <a:fillToRect l="50000" t="50000" r="50000" b="50000"/>
          </a:path>
          <a:tileRect/>
        </a:gradFill>
        <a:ln w="88900" cmpd="thickThin"/>
      </dgm:spPr>
      <dgm:t>
        <a:bodyPr/>
        <a:lstStyle/>
        <a:p>
          <a:r>
            <a:rPr lang="ru-RU" b="1" dirty="0" smtClean="0">
              <a:solidFill>
                <a:srgbClr val="FF0000"/>
              </a:solidFill>
              <a:latin typeface="Arial Black" pitchFamily="34" charset="0"/>
            </a:rPr>
            <a:t>ПОВРЕЖДЕНИЯ, НЕ СОВМЕСТИМЫЕ С ЖИЗНЬЮ</a:t>
          </a:r>
          <a:endParaRPr lang="ru-RU" b="1" dirty="0">
            <a:solidFill>
              <a:srgbClr val="FF0000"/>
            </a:solidFill>
            <a:latin typeface="Arial Black" pitchFamily="34" charset="0"/>
          </a:endParaRPr>
        </a:p>
      </dgm:t>
    </dgm:pt>
    <dgm:pt modelId="{B9157E59-88A9-4EA7-ACB9-5A7223F57AD3}" type="parTrans" cxnId="{EE45BC83-0227-4FC6-89BF-4DF6FC100B0B}">
      <dgm:prSet/>
      <dgm:sp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shape">
            <a:fillToRect l="50000" t="50000" r="50000" b="50000"/>
          </a:path>
          <a:tileRect/>
        </a:gradFill>
      </dgm:spPr>
      <dgm:t>
        <a:bodyPr/>
        <a:lstStyle/>
        <a:p>
          <a:endParaRPr lang="ru-RU"/>
        </a:p>
      </dgm:t>
    </dgm:pt>
    <dgm:pt modelId="{4617F1C8-6DEC-4184-B216-BF2E73635414}" type="sibTrans" cxnId="{EE45BC83-0227-4FC6-89BF-4DF6FC100B0B}">
      <dgm:prSet/>
      <dgm:spPr/>
      <dgm:t>
        <a:bodyPr/>
        <a:lstStyle/>
        <a:p>
          <a:endParaRPr lang="ru-RU"/>
        </a:p>
      </dgm:t>
    </dgm:pt>
    <dgm:pt modelId="{B0353B7F-3557-4B89-8C2C-B4CFF47EA286}" type="pres">
      <dgm:prSet presAssocID="{57B66DA5-CD11-4D97-8BF3-FDAB16A5454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62F161-32FB-4FC5-8BB3-1AA78E761104}" type="pres">
      <dgm:prSet presAssocID="{B21EFB21-2BB9-4503-9DCA-D027347CBD62}" presName="centerShape" presStyleLbl="node0" presStyleIdx="0" presStyleCnt="1"/>
      <dgm:spPr/>
      <dgm:t>
        <a:bodyPr/>
        <a:lstStyle/>
        <a:p>
          <a:endParaRPr lang="ru-RU"/>
        </a:p>
      </dgm:t>
    </dgm:pt>
    <dgm:pt modelId="{4473085B-7B07-424A-92C0-5B78BDFD7CA9}" type="pres">
      <dgm:prSet presAssocID="{009E2532-9BAE-4B9B-AE6D-4BD15F90E190}" presName="parTrans" presStyleLbl="bgSibTrans2D1" presStyleIdx="0" presStyleCnt="3" custAng="10619691" custScaleX="29884" custLinFactNeighborX="28828" custLinFactNeighborY="70525"/>
      <dgm:spPr/>
      <dgm:t>
        <a:bodyPr/>
        <a:lstStyle/>
        <a:p>
          <a:endParaRPr lang="ru-RU"/>
        </a:p>
      </dgm:t>
    </dgm:pt>
    <dgm:pt modelId="{5CAF9EAA-838D-4E39-9255-7F6C9B6A05E1}" type="pres">
      <dgm:prSet presAssocID="{9202A4B3-BCB1-4B91-8718-718A2C3E3BBE}" presName="node" presStyleLbl="node1" presStyleIdx="0" presStyleCnt="3" custScaleX="1134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086758-6660-4342-8ED6-CCC07119546E}" type="pres">
      <dgm:prSet presAssocID="{FD2E0460-9DDA-436B-A261-CAD2B05F16EF}" presName="parTrans" presStyleLbl="bgSibTrans2D1" presStyleIdx="1" presStyleCnt="3" custAng="10800000" custFlipHor="1" custScaleX="60187" custLinFactNeighborX="-2079" custLinFactNeighborY="66308"/>
      <dgm:spPr/>
      <dgm:t>
        <a:bodyPr/>
        <a:lstStyle/>
        <a:p>
          <a:endParaRPr lang="ru-RU"/>
        </a:p>
      </dgm:t>
    </dgm:pt>
    <dgm:pt modelId="{49EF6D36-381C-4A4E-9D2E-744F15027E66}" type="pres">
      <dgm:prSet presAssocID="{BB2BA172-EA21-4D90-B62D-E9C3650624CA}" presName="node" presStyleLbl="node1" presStyleIdx="1" presStyleCnt="3" custScaleX="1160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BDCCE2-9733-4357-A3CB-2F50733BB029}" type="pres">
      <dgm:prSet presAssocID="{B9157E59-88A9-4EA7-ACB9-5A7223F57AD3}" presName="parTrans" presStyleLbl="bgSibTrans2D1" presStyleIdx="2" presStyleCnt="3" custAng="10657095" custScaleX="30105" custLinFactNeighborX="-31268" custLinFactNeighborY="61594"/>
      <dgm:spPr/>
      <dgm:t>
        <a:bodyPr/>
        <a:lstStyle/>
        <a:p>
          <a:endParaRPr lang="ru-RU"/>
        </a:p>
      </dgm:t>
    </dgm:pt>
    <dgm:pt modelId="{C45BA92D-5030-4FC0-A7BF-17E2E393A390}" type="pres">
      <dgm:prSet presAssocID="{8513EE53-1085-4126-989F-C606BBF63E21}" presName="node" presStyleLbl="node1" presStyleIdx="2" presStyleCnt="3" custScaleX="1128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0CB696-B3FA-445F-AE37-38ADEFF9EBA6}" srcId="{B21EFB21-2BB9-4503-9DCA-D027347CBD62}" destId="{9202A4B3-BCB1-4B91-8718-718A2C3E3BBE}" srcOrd="0" destOrd="0" parTransId="{009E2532-9BAE-4B9B-AE6D-4BD15F90E190}" sibTransId="{ED20E845-0ECA-4C57-9A0F-7331A0526F56}"/>
    <dgm:cxn modelId="{C2BAC702-E467-4838-92E0-77F754F67197}" type="presOf" srcId="{B9157E59-88A9-4EA7-ACB9-5A7223F57AD3}" destId="{22BDCCE2-9733-4357-A3CB-2F50733BB029}" srcOrd="0" destOrd="0" presId="urn:microsoft.com/office/officeart/2005/8/layout/radial4"/>
    <dgm:cxn modelId="{AA7A846B-68EB-46E6-A0A2-095766E94F59}" type="presOf" srcId="{009E2532-9BAE-4B9B-AE6D-4BD15F90E190}" destId="{4473085B-7B07-424A-92C0-5B78BDFD7CA9}" srcOrd="0" destOrd="0" presId="urn:microsoft.com/office/officeart/2005/8/layout/radial4"/>
    <dgm:cxn modelId="{2DD2A6F5-5232-4049-B03E-04A8C62F9C77}" type="presOf" srcId="{9202A4B3-BCB1-4B91-8718-718A2C3E3BBE}" destId="{5CAF9EAA-838D-4E39-9255-7F6C9B6A05E1}" srcOrd="0" destOrd="0" presId="urn:microsoft.com/office/officeart/2005/8/layout/radial4"/>
    <dgm:cxn modelId="{6A6C5044-EE72-4CFE-8DE2-6925A3B0A863}" type="presOf" srcId="{FD2E0460-9DDA-436B-A261-CAD2B05F16EF}" destId="{6B086758-6660-4342-8ED6-CCC07119546E}" srcOrd="0" destOrd="0" presId="urn:microsoft.com/office/officeart/2005/8/layout/radial4"/>
    <dgm:cxn modelId="{0DD5ACFC-046D-4BDE-A7A4-A7D94D60FF2F}" type="presOf" srcId="{8513EE53-1085-4126-989F-C606BBF63E21}" destId="{C45BA92D-5030-4FC0-A7BF-17E2E393A390}" srcOrd="0" destOrd="0" presId="urn:microsoft.com/office/officeart/2005/8/layout/radial4"/>
    <dgm:cxn modelId="{B33C547C-1767-4DF4-BE7C-F1FC9D51512B}" srcId="{57B66DA5-CD11-4D97-8BF3-FDAB16A54542}" destId="{B21EFB21-2BB9-4503-9DCA-D027347CBD62}" srcOrd="0" destOrd="0" parTransId="{9C2720DE-ADDF-4C39-A3FB-112050E2033D}" sibTransId="{17EFFDCF-999E-4815-AEC4-53348E5927EE}"/>
    <dgm:cxn modelId="{906C2476-C326-4E17-9D01-1E0D6C4CDA73}" type="presOf" srcId="{57B66DA5-CD11-4D97-8BF3-FDAB16A54542}" destId="{B0353B7F-3557-4B89-8C2C-B4CFF47EA286}" srcOrd="0" destOrd="0" presId="urn:microsoft.com/office/officeart/2005/8/layout/radial4"/>
    <dgm:cxn modelId="{EE45BC83-0227-4FC6-89BF-4DF6FC100B0B}" srcId="{B21EFB21-2BB9-4503-9DCA-D027347CBD62}" destId="{8513EE53-1085-4126-989F-C606BBF63E21}" srcOrd="2" destOrd="0" parTransId="{B9157E59-88A9-4EA7-ACB9-5A7223F57AD3}" sibTransId="{4617F1C8-6DEC-4184-B216-BF2E73635414}"/>
    <dgm:cxn modelId="{3807FEB5-9DEA-49F4-B863-50BFE4AD329C}" srcId="{B21EFB21-2BB9-4503-9DCA-D027347CBD62}" destId="{BB2BA172-EA21-4D90-B62D-E9C3650624CA}" srcOrd="1" destOrd="0" parTransId="{FD2E0460-9DDA-436B-A261-CAD2B05F16EF}" sibTransId="{3DAC4901-5651-48F0-9090-BD5733511480}"/>
    <dgm:cxn modelId="{8550CC99-1005-48A3-948B-DB16CC464142}" type="presOf" srcId="{BB2BA172-EA21-4D90-B62D-E9C3650624CA}" destId="{49EF6D36-381C-4A4E-9D2E-744F15027E66}" srcOrd="0" destOrd="0" presId="urn:microsoft.com/office/officeart/2005/8/layout/radial4"/>
    <dgm:cxn modelId="{1BA87344-B6C8-48B7-B631-1F4F34A0BB66}" type="presOf" srcId="{B21EFB21-2BB9-4503-9DCA-D027347CBD62}" destId="{7962F161-32FB-4FC5-8BB3-1AA78E761104}" srcOrd="0" destOrd="0" presId="urn:microsoft.com/office/officeart/2005/8/layout/radial4"/>
    <dgm:cxn modelId="{2D134DAE-8100-4D7A-856F-64D606833DD5}" type="presParOf" srcId="{B0353B7F-3557-4B89-8C2C-B4CFF47EA286}" destId="{7962F161-32FB-4FC5-8BB3-1AA78E761104}" srcOrd="0" destOrd="0" presId="urn:microsoft.com/office/officeart/2005/8/layout/radial4"/>
    <dgm:cxn modelId="{62DDA6FF-8A71-4E98-A2A7-83B8B3B931F0}" type="presParOf" srcId="{B0353B7F-3557-4B89-8C2C-B4CFF47EA286}" destId="{4473085B-7B07-424A-92C0-5B78BDFD7CA9}" srcOrd="1" destOrd="0" presId="urn:microsoft.com/office/officeart/2005/8/layout/radial4"/>
    <dgm:cxn modelId="{F424C18B-20DE-477E-A943-90DDC4C5927B}" type="presParOf" srcId="{B0353B7F-3557-4B89-8C2C-B4CFF47EA286}" destId="{5CAF9EAA-838D-4E39-9255-7F6C9B6A05E1}" srcOrd="2" destOrd="0" presId="urn:microsoft.com/office/officeart/2005/8/layout/radial4"/>
    <dgm:cxn modelId="{745EA159-73EA-41FA-840A-F0FF4BDCEDDD}" type="presParOf" srcId="{B0353B7F-3557-4B89-8C2C-B4CFF47EA286}" destId="{6B086758-6660-4342-8ED6-CCC07119546E}" srcOrd="3" destOrd="0" presId="urn:microsoft.com/office/officeart/2005/8/layout/radial4"/>
    <dgm:cxn modelId="{2376D87C-58AF-4229-A78A-39083B5471F6}" type="presParOf" srcId="{B0353B7F-3557-4B89-8C2C-B4CFF47EA286}" destId="{49EF6D36-381C-4A4E-9D2E-744F15027E66}" srcOrd="4" destOrd="0" presId="urn:microsoft.com/office/officeart/2005/8/layout/radial4"/>
    <dgm:cxn modelId="{5291C28F-1965-42FD-AC56-DCE5CC402432}" type="presParOf" srcId="{B0353B7F-3557-4B89-8C2C-B4CFF47EA286}" destId="{22BDCCE2-9733-4357-A3CB-2F50733BB029}" srcOrd="5" destOrd="0" presId="urn:microsoft.com/office/officeart/2005/8/layout/radial4"/>
    <dgm:cxn modelId="{0D6605C0-74CA-4973-B08F-13929D3E6E3F}" type="presParOf" srcId="{B0353B7F-3557-4B89-8C2C-B4CFF47EA286}" destId="{C45BA92D-5030-4FC0-A7BF-17E2E393A390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DF0C651-7610-4EF6-8894-19F206E3B8D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6709D8AB-F870-4D6B-8E61-9C81125A0A3D}">
      <dgm:prSet custT="1"/>
      <dgm:sp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chemeClr val="bg2">
                <a:lumMod val="20000"/>
                <a:lumOff val="80000"/>
              </a:schemeClr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ln w="50800" cmpd="thickThin">
          <a:solidFill>
            <a:srgbClr val="FF3300"/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ЭВАКУАЦИОННЫЙ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ПРИЗНАК</a:t>
          </a:r>
        </a:p>
      </dgm:t>
    </dgm:pt>
    <dgm:pt modelId="{1806515F-4B88-4654-AFB6-C33BC6667924}" type="parTrans" cxnId="{1CAD7711-1A9E-4136-AD01-FABDDDA7AE88}">
      <dgm:prSet/>
      <dgm:spPr/>
      <dgm:t>
        <a:bodyPr/>
        <a:lstStyle/>
        <a:p>
          <a:endParaRPr lang="ru-RU"/>
        </a:p>
      </dgm:t>
    </dgm:pt>
    <dgm:pt modelId="{8C3C9E7D-A182-4D31-B450-CEFFB63962E2}" type="sibTrans" cxnId="{1CAD7711-1A9E-4136-AD01-FABDDDA7AE88}">
      <dgm:prSet/>
      <dgm:spPr/>
      <dgm:t>
        <a:bodyPr/>
        <a:lstStyle/>
        <a:p>
          <a:endParaRPr lang="ru-RU"/>
        </a:p>
      </dgm:t>
    </dgm:pt>
    <dgm:pt modelId="{7860531F-5AFB-48BC-87C5-C096C500D686}">
      <dgm:prSet custT="1"/>
      <dgm:sp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chemeClr val="bg2">
                <a:lumMod val="20000"/>
                <a:lumOff val="80000"/>
              </a:schemeClr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ln w="50800">
          <a:solidFill>
            <a:srgbClr val="FF0000"/>
          </a:solidFill>
        </a:ln>
      </dgm:spPr>
      <dgm:t>
        <a:bodyPr vert="vert270"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ПОДЛЕЖАЩИЕ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ЭВАКУАЦИИ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ЗА ПРЕДЕЛЫ ОЧАГА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ДЛЯ ЛЕЧЕНИЯ</a:t>
          </a:r>
        </a:p>
      </dgm:t>
    </dgm:pt>
    <dgm:pt modelId="{D8150539-43D8-497B-B64B-C4E177DDFAB6}" type="parTrans" cxnId="{B55A9EA3-C8F4-4E11-AAE2-9AA450B8506C}">
      <dgm:prSet/>
      <dgm:spPr/>
      <dgm:t>
        <a:bodyPr/>
        <a:lstStyle/>
        <a:p>
          <a:endParaRPr lang="ru-RU"/>
        </a:p>
      </dgm:t>
    </dgm:pt>
    <dgm:pt modelId="{4E269822-73B1-4143-A655-788DB2CD477E}" type="sibTrans" cxnId="{B55A9EA3-C8F4-4E11-AAE2-9AA450B8506C}">
      <dgm:prSet/>
      <dgm:spPr/>
      <dgm:t>
        <a:bodyPr/>
        <a:lstStyle/>
        <a:p>
          <a:endParaRPr lang="ru-RU"/>
        </a:p>
      </dgm:t>
    </dgm:pt>
    <dgm:pt modelId="{A538F44F-3501-4374-B43C-11E0AD197127}">
      <dgm:prSet custT="1"/>
      <dgm:sp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chemeClr val="bg2">
                <a:lumMod val="20000"/>
                <a:lumOff val="80000"/>
              </a:schemeClr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ln w="50800">
          <a:solidFill>
            <a:srgbClr val="FF0000"/>
          </a:solidFill>
        </a:ln>
      </dgm:spPr>
      <dgm:t>
        <a:bodyPr vert="vert270"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ПОДЛЕЖАЩИЕ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ВОЗВРАЩЕНИЮ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ПО МЕСТУ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ЖИТЕЛЬСТВА</a:t>
          </a:r>
        </a:p>
      </dgm:t>
    </dgm:pt>
    <dgm:pt modelId="{8B67AD30-CE29-4E81-AFE7-4BC220F4577C}" type="parTrans" cxnId="{8B1A13D1-EF9C-44BD-BAD5-7498A838F82D}">
      <dgm:prSet/>
      <dgm:spPr/>
      <dgm:t>
        <a:bodyPr/>
        <a:lstStyle/>
        <a:p>
          <a:endParaRPr lang="ru-RU"/>
        </a:p>
      </dgm:t>
    </dgm:pt>
    <dgm:pt modelId="{ACA56A03-4B7C-408C-85DC-77C6F7B4EC76}" type="sibTrans" cxnId="{8B1A13D1-EF9C-44BD-BAD5-7498A838F82D}">
      <dgm:prSet/>
      <dgm:spPr/>
      <dgm:t>
        <a:bodyPr/>
        <a:lstStyle/>
        <a:p>
          <a:endParaRPr lang="ru-RU"/>
        </a:p>
      </dgm:t>
    </dgm:pt>
    <dgm:pt modelId="{7C9A4C0B-44B6-4EF6-B0F5-625EDB1E01BD}">
      <dgm:prSet custT="1"/>
      <dgm:sp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chemeClr val="bg2">
                <a:lumMod val="20000"/>
                <a:lumOff val="80000"/>
              </a:schemeClr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ln w="50800">
          <a:solidFill>
            <a:srgbClr val="FF0000"/>
          </a:solidFill>
        </a:ln>
      </dgm:spPr>
      <dgm:t>
        <a:bodyPr vert="vert270"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1400" b="1" i="0" u="none" strike="noStrike" cap="none" normalizeH="0" baseline="0" dirty="0" smtClean="0">
            <a:ln>
              <a:noFill/>
            </a:ln>
            <a:solidFill>
              <a:srgbClr val="FF0000"/>
            </a:solidFill>
            <a:effectLst/>
            <a:latin typeface="Arial Black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ПОДЛЕЖАЩИЕ ОСТАВЛЕНИЮ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В ДАННОМ МЕДИЦИНСКОМ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ФОРМИРОВАНИИ (НЕТРАНС-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ПОРТАБЕЛЬНЫ) ВРЕМЕННО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ИЛИ ДО ОКОНЧАТЕЛЬНОГО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ИСХОДА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1400" b="1" i="0" u="none" strike="noStrike" cap="none" normalizeH="0" baseline="0" dirty="0" smtClean="0">
            <a:ln>
              <a:noFill/>
            </a:ln>
            <a:solidFill>
              <a:srgbClr val="FF0000"/>
            </a:solidFill>
            <a:effectLst/>
            <a:latin typeface="Arial Black" pitchFamily="34" charset="0"/>
          </a:endParaRPr>
        </a:p>
      </dgm:t>
    </dgm:pt>
    <dgm:pt modelId="{7193EA7C-05DF-411C-A03B-3BC8BCA5A3FD}" type="parTrans" cxnId="{5900CA2E-B8D5-4540-BA4F-1B452E931839}">
      <dgm:prSet/>
      <dgm:spPr/>
      <dgm:t>
        <a:bodyPr/>
        <a:lstStyle/>
        <a:p>
          <a:endParaRPr lang="ru-RU"/>
        </a:p>
      </dgm:t>
    </dgm:pt>
    <dgm:pt modelId="{C32E07B6-088B-470F-A5E2-095745039472}" type="sibTrans" cxnId="{5900CA2E-B8D5-4540-BA4F-1B452E931839}">
      <dgm:prSet/>
      <dgm:spPr/>
      <dgm:t>
        <a:bodyPr/>
        <a:lstStyle/>
        <a:p>
          <a:endParaRPr lang="ru-RU"/>
        </a:p>
      </dgm:t>
    </dgm:pt>
    <dgm:pt modelId="{1A2AC145-1887-4230-83B0-479ED432E83F}" type="pres">
      <dgm:prSet presAssocID="{3DF0C651-7610-4EF6-8894-19F206E3B8D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141EF11-6EF8-4391-8471-4AE9D7A356BC}" type="pres">
      <dgm:prSet presAssocID="{6709D8AB-F870-4D6B-8E61-9C81125A0A3D}" presName="hierRoot1" presStyleCnt="0">
        <dgm:presLayoutVars>
          <dgm:hierBranch/>
        </dgm:presLayoutVars>
      </dgm:prSet>
      <dgm:spPr/>
    </dgm:pt>
    <dgm:pt modelId="{02FB0E9D-4FBE-469A-A8F1-6B6CAA64D246}" type="pres">
      <dgm:prSet presAssocID="{6709D8AB-F870-4D6B-8E61-9C81125A0A3D}" presName="rootComposite1" presStyleCnt="0"/>
      <dgm:spPr/>
    </dgm:pt>
    <dgm:pt modelId="{E4FF913A-FC4E-4ACD-9348-297086413169}" type="pres">
      <dgm:prSet presAssocID="{6709D8AB-F870-4D6B-8E61-9C81125A0A3D}" presName="rootText1" presStyleLbl="node0" presStyleIdx="0" presStyleCnt="1" custScaleX="121299" custLinFactNeighborX="16159" custLinFactNeighborY="-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A5EB09A-BA2E-41CA-9089-01A6D5F26C21}" type="pres">
      <dgm:prSet presAssocID="{6709D8AB-F870-4D6B-8E61-9C81125A0A3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0A044835-1300-4249-A39C-5C4EEE45EC0D}" type="pres">
      <dgm:prSet presAssocID="{6709D8AB-F870-4D6B-8E61-9C81125A0A3D}" presName="hierChild2" presStyleCnt="0"/>
      <dgm:spPr/>
    </dgm:pt>
    <dgm:pt modelId="{380D1B1E-1BE3-4BD7-9F85-6A2CE8FBC1E3}" type="pres">
      <dgm:prSet presAssocID="{D8150539-43D8-497B-B64B-C4E177DDFAB6}" presName="Name35" presStyleLbl="parChTrans1D2" presStyleIdx="0" presStyleCnt="3"/>
      <dgm:spPr/>
      <dgm:t>
        <a:bodyPr/>
        <a:lstStyle/>
        <a:p>
          <a:endParaRPr lang="ru-RU"/>
        </a:p>
      </dgm:t>
    </dgm:pt>
    <dgm:pt modelId="{770AF0B3-40F4-45DF-B5BE-AB307CB6CED5}" type="pres">
      <dgm:prSet presAssocID="{7860531F-5AFB-48BC-87C5-C096C500D686}" presName="hierRoot2" presStyleCnt="0">
        <dgm:presLayoutVars>
          <dgm:hierBranch/>
        </dgm:presLayoutVars>
      </dgm:prSet>
      <dgm:spPr/>
    </dgm:pt>
    <dgm:pt modelId="{731295DC-E3F2-4E52-81E2-73C7DD29BC2E}" type="pres">
      <dgm:prSet presAssocID="{7860531F-5AFB-48BC-87C5-C096C500D686}" presName="rootComposite" presStyleCnt="0"/>
      <dgm:spPr/>
    </dgm:pt>
    <dgm:pt modelId="{AEF42E1B-F6FA-4366-8856-2A4EC4DF9D13}" type="pres">
      <dgm:prSet presAssocID="{7860531F-5AFB-48BC-87C5-C096C500D686}" presName="rootText" presStyleLbl="node2" presStyleIdx="0" presStyleCnt="3" custScaleX="61869" custScaleY="248217" custLinFactNeighborX="-14795" custLinFactNeighborY="-722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88C61BD-11E0-459B-AD7A-0FBA0CE93BC2}" type="pres">
      <dgm:prSet presAssocID="{7860531F-5AFB-48BC-87C5-C096C500D686}" presName="rootConnector" presStyleLbl="node2" presStyleIdx="0" presStyleCnt="3"/>
      <dgm:spPr/>
      <dgm:t>
        <a:bodyPr/>
        <a:lstStyle/>
        <a:p>
          <a:endParaRPr lang="ru-RU"/>
        </a:p>
      </dgm:t>
    </dgm:pt>
    <dgm:pt modelId="{5F81C126-DA2F-49C8-B5C2-5A9E894CCD4E}" type="pres">
      <dgm:prSet presAssocID="{7860531F-5AFB-48BC-87C5-C096C500D686}" presName="hierChild4" presStyleCnt="0"/>
      <dgm:spPr/>
    </dgm:pt>
    <dgm:pt modelId="{4607A700-D94F-452C-9168-770A3E8C5C75}" type="pres">
      <dgm:prSet presAssocID="{7860531F-5AFB-48BC-87C5-C096C500D686}" presName="hierChild5" presStyleCnt="0"/>
      <dgm:spPr/>
    </dgm:pt>
    <dgm:pt modelId="{584F919A-E91C-40D4-8382-3C0B55032DD8}" type="pres">
      <dgm:prSet presAssocID="{8B67AD30-CE29-4E81-AFE7-4BC220F4577C}" presName="Name35" presStyleLbl="parChTrans1D2" presStyleIdx="1" presStyleCnt="3"/>
      <dgm:spPr/>
      <dgm:t>
        <a:bodyPr/>
        <a:lstStyle/>
        <a:p>
          <a:endParaRPr lang="ru-RU"/>
        </a:p>
      </dgm:t>
    </dgm:pt>
    <dgm:pt modelId="{296C7CB5-764C-49D3-99E1-4183A5402FFB}" type="pres">
      <dgm:prSet presAssocID="{A538F44F-3501-4374-B43C-11E0AD197127}" presName="hierRoot2" presStyleCnt="0">
        <dgm:presLayoutVars>
          <dgm:hierBranch/>
        </dgm:presLayoutVars>
      </dgm:prSet>
      <dgm:spPr/>
    </dgm:pt>
    <dgm:pt modelId="{A75F507C-E2A2-4483-9546-E6609E7AE7CC}" type="pres">
      <dgm:prSet presAssocID="{A538F44F-3501-4374-B43C-11E0AD197127}" presName="rootComposite" presStyleCnt="0"/>
      <dgm:spPr/>
    </dgm:pt>
    <dgm:pt modelId="{DC84E62A-191A-4957-AEB7-C43266E6DCF1}" type="pres">
      <dgm:prSet presAssocID="{A538F44F-3501-4374-B43C-11E0AD197127}" presName="rootText" presStyleLbl="node2" presStyleIdx="1" presStyleCnt="3" custScaleX="58127" custScaleY="250319" custLinFactNeighborX="-14929" custLinFactNeighborY="-722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98A3AC1-CBDB-4CEB-AD9B-0007F4C46826}" type="pres">
      <dgm:prSet presAssocID="{A538F44F-3501-4374-B43C-11E0AD197127}" presName="rootConnector" presStyleLbl="node2" presStyleIdx="1" presStyleCnt="3"/>
      <dgm:spPr/>
      <dgm:t>
        <a:bodyPr/>
        <a:lstStyle/>
        <a:p>
          <a:endParaRPr lang="ru-RU"/>
        </a:p>
      </dgm:t>
    </dgm:pt>
    <dgm:pt modelId="{7BE18A3A-11BD-4A6B-A6AB-28CB408E6CE0}" type="pres">
      <dgm:prSet presAssocID="{A538F44F-3501-4374-B43C-11E0AD197127}" presName="hierChild4" presStyleCnt="0"/>
      <dgm:spPr/>
    </dgm:pt>
    <dgm:pt modelId="{95E2487A-AFBE-4816-A383-0CCF6663A279}" type="pres">
      <dgm:prSet presAssocID="{A538F44F-3501-4374-B43C-11E0AD197127}" presName="hierChild5" presStyleCnt="0"/>
      <dgm:spPr/>
    </dgm:pt>
    <dgm:pt modelId="{AA30CFCA-B14F-4BAB-A5A3-8705E66C8595}" type="pres">
      <dgm:prSet presAssocID="{7193EA7C-05DF-411C-A03B-3BC8BCA5A3FD}" presName="Name35" presStyleLbl="parChTrans1D2" presStyleIdx="2" presStyleCnt="3"/>
      <dgm:spPr/>
      <dgm:t>
        <a:bodyPr/>
        <a:lstStyle/>
        <a:p>
          <a:endParaRPr lang="ru-RU"/>
        </a:p>
      </dgm:t>
    </dgm:pt>
    <dgm:pt modelId="{1A4F2CA6-AEC7-4F1E-9637-28F8966D4B7D}" type="pres">
      <dgm:prSet presAssocID="{7C9A4C0B-44B6-4EF6-B0F5-625EDB1E01BD}" presName="hierRoot2" presStyleCnt="0">
        <dgm:presLayoutVars>
          <dgm:hierBranch/>
        </dgm:presLayoutVars>
      </dgm:prSet>
      <dgm:spPr/>
    </dgm:pt>
    <dgm:pt modelId="{4A4E702D-11E9-4847-B5EC-6C4CF71E71FE}" type="pres">
      <dgm:prSet presAssocID="{7C9A4C0B-44B6-4EF6-B0F5-625EDB1E01BD}" presName="rootComposite" presStyleCnt="0"/>
      <dgm:spPr/>
    </dgm:pt>
    <dgm:pt modelId="{74F26B2D-5529-4BCB-9184-80DA692DE1A2}" type="pres">
      <dgm:prSet presAssocID="{7C9A4C0B-44B6-4EF6-B0F5-625EDB1E01BD}" presName="rootText" presStyleLbl="node2" presStyleIdx="2" presStyleCnt="3" custScaleX="81217" custScaleY="246667" custLinFactNeighborX="2096" custLinFactNeighborY="-722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26DC442-EEFC-4E06-BA4B-0D321804A15E}" type="pres">
      <dgm:prSet presAssocID="{7C9A4C0B-44B6-4EF6-B0F5-625EDB1E01BD}" presName="rootConnector" presStyleLbl="node2" presStyleIdx="2" presStyleCnt="3"/>
      <dgm:spPr/>
      <dgm:t>
        <a:bodyPr/>
        <a:lstStyle/>
        <a:p>
          <a:endParaRPr lang="ru-RU"/>
        </a:p>
      </dgm:t>
    </dgm:pt>
    <dgm:pt modelId="{ED74AEF2-2538-4FF3-B677-0B31DBD66BC2}" type="pres">
      <dgm:prSet presAssocID="{7C9A4C0B-44B6-4EF6-B0F5-625EDB1E01BD}" presName="hierChild4" presStyleCnt="0"/>
      <dgm:spPr/>
    </dgm:pt>
    <dgm:pt modelId="{1067284C-564B-45D5-8E40-D51CF2EE9C71}" type="pres">
      <dgm:prSet presAssocID="{7C9A4C0B-44B6-4EF6-B0F5-625EDB1E01BD}" presName="hierChild5" presStyleCnt="0"/>
      <dgm:spPr/>
    </dgm:pt>
    <dgm:pt modelId="{B933DC9B-CF73-4896-BC1A-59408782675E}" type="pres">
      <dgm:prSet presAssocID="{6709D8AB-F870-4D6B-8E61-9C81125A0A3D}" presName="hierChild3" presStyleCnt="0"/>
      <dgm:spPr/>
    </dgm:pt>
  </dgm:ptLst>
  <dgm:cxnLst>
    <dgm:cxn modelId="{5900CA2E-B8D5-4540-BA4F-1B452E931839}" srcId="{6709D8AB-F870-4D6B-8E61-9C81125A0A3D}" destId="{7C9A4C0B-44B6-4EF6-B0F5-625EDB1E01BD}" srcOrd="2" destOrd="0" parTransId="{7193EA7C-05DF-411C-A03B-3BC8BCA5A3FD}" sibTransId="{C32E07B6-088B-470F-A5E2-095745039472}"/>
    <dgm:cxn modelId="{91D76146-4627-436F-953B-7277C9CD7767}" type="presOf" srcId="{A538F44F-3501-4374-B43C-11E0AD197127}" destId="{DC84E62A-191A-4957-AEB7-C43266E6DCF1}" srcOrd="0" destOrd="0" presId="urn:microsoft.com/office/officeart/2005/8/layout/orgChart1"/>
    <dgm:cxn modelId="{B55A9EA3-C8F4-4E11-AAE2-9AA450B8506C}" srcId="{6709D8AB-F870-4D6B-8E61-9C81125A0A3D}" destId="{7860531F-5AFB-48BC-87C5-C096C500D686}" srcOrd="0" destOrd="0" parTransId="{D8150539-43D8-497B-B64B-C4E177DDFAB6}" sibTransId="{4E269822-73B1-4143-A655-788DB2CD477E}"/>
    <dgm:cxn modelId="{9DE8DF87-513C-425C-9708-B0A1DD6E615C}" type="presOf" srcId="{7860531F-5AFB-48BC-87C5-C096C500D686}" destId="{288C61BD-11E0-459B-AD7A-0FBA0CE93BC2}" srcOrd="1" destOrd="0" presId="urn:microsoft.com/office/officeart/2005/8/layout/orgChart1"/>
    <dgm:cxn modelId="{3A642EFB-42A3-4DDA-8462-DCF59CAF7E61}" type="presOf" srcId="{6709D8AB-F870-4D6B-8E61-9C81125A0A3D}" destId="{E4FF913A-FC4E-4ACD-9348-297086413169}" srcOrd="0" destOrd="0" presId="urn:microsoft.com/office/officeart/2005/8/layout/orgChart1"/>
    <dgm:cxn modelId="{42C1C6A2-D797-4DF6-AFF0-F3BBF4511162}" type="presOf" srcId="{7193EA7C-05DF-411C-A03B-3BC8BCA5A3FD}" destId="{AA30CFCA-B14F-4BAB-A5A3-8705E66C8595}" srcOrd="0" destOrd="0" presId="urn:microsoft.com/office/officeart/2005/8/layout/orgChart1"/>
    <dgm:cxn modelId="{5A62C509-0AFD-4D3E-9D0B-AA69A1E13B28}" type="presOf" srcId="{A538F44F-3501-4374-B43C-11E0AD197127}" destId="{998A3AC1-CBDB-4CEB-AD9B-0007F4C46826}" srcOrd="1" destOrd="0" presId="urn:microsoft.com/office/officeart/2005/8/layout/orgChart1"/>
    <dgm:cxn modelId="{03E129AE-46DA-447E-A134-E20090B661D4}" type="presOf" srcId="{D8150539-43D8-497B-B64B-C4E177DDFAB6}" destId="{380D1B1E-1BE3-4BD7-9F85-6A2CE8FBC1E3}" srcOrd="0" destOrd="0" presId="urn:microsoft.com/office/officeart/2005/8/layout/orgChart1"/>
    <dgm:cxn modelId="{8B1A13D1-EF9C-44BD-BAD5-7498A838F82D}" srcId="{6709D8AB-F870-4D6B-8E61-9C81125A0A3D}" destId="{A538F44F-3501-4374-B43C-11E0AD197127}" srcOrd="1" destOrd="0" parTransId="{8B67AD30-CE29-4E81-AFE7-4BC220F4577C}" sibTransId="{ACA56A03-4B7C-408C-85DC-77C6F7B4EC76}"/>
    <dgm:cxn modelId="{49B75128-8D84-4E23-9CA4-4F81102D510D}" type="presOf" srcId="{7860531F-5AFB-48BC-87C5-C096C500D686}" destId="{AEF42E1B-F6FA-4366-8856-2A4EC4DF9D13}" srcOrd="0" destOrd="0" presId="urn:microsoft.com/office/officeart/2005/8/layout/orgChart1"/>
    <dgm:cxn modelId="{44707D1F-0A9B-4E52-8C29-414BEB99E2FA}" type="presOf" srcId="{6709D8AB-F870-4D6B-8E61-9C81125A0A3D}" destId="{DA5EB09A-BA2E-41CA-9089-01A6D5F26C21}" srcOrd="1" destOrd="0" presId="urn:microsoft.com/office/officeart/2005/8/layout/orgChart1"/>
    <dgm:cxn modelId="{BBFA85BE-B257-4A7D-94D3-18E030E51E2D}" type="presOf" srcId="{3DF0C651-7610-4EF6-8894-19F206E3B8D9}" destId="{1A2AC145-1887-4230-83B0-479ED432E83F}" srcOrd="0" destOrd="0" presId="urn:microsoft.com/office/officeart/2005/8/layout/orgChart1"/>
    <dgm:cxn modelId="{1CAD7711-1A9E-4136-AD01-FABDDDA7AE88}" srcId="{3DF0C651-7610-4EF6-8894-19F206E3B8D9}" destId="{6709D8AB-F870-4D6B-8E61-9C81125A0A3D}" srcOrd="0" destOrd="0" parTransId="{1806515F-4B88-4654-AFB6-C33BC6667924}" sibTransId="{8C3C9E7D-A182-4D31-B450-CEFFB63962E2}"/>
    <dgm:cxn modelId="{0FBDBB1E-0B1C-4A27-A012-AD5352814515}" type="presOf" srcId="{7C9A4C0B-44B6-4EF6-B0F5-625EDB1E01BD}" destId="{74F26B2D-5529-4BCB-9184-80DA692DE1A2}" srcOrd="0" destOrd="0" presId="urn:microsoft.com/office/officeart/2005/8/layout/orgChart1"/>
    <dgm:cxn modelId="{2438E2D0-5EE0-475C-977B-1AF27BBBA0F6}" type="presOf" srcId="{7C9A4C0B-44B6-4EF6-B0F5-625EDB1E01BD}" destId="{F26DC442-EEFC-4E06-BA4B-0D321804A15E}" srcOrd="1" destOrd="0" presId="urn:microsoft.com/office/officeart/2005/8/layout/orgChart1"/>
    <dgm:cxn modelId="{97FDF275-CCCC-4BF0-875C-DB25437C96B8}" type="presOf" srcId="{8B67AD30-CE29-4E81-AFE7-4BC220F4577C}" destId="{584F919A-E91C-40D4-8382-3C0B55032DD8}" srcOrd="0" destOrd="0" presId="urn:microsoft.com/office/officeart/2005/8/layout/orgChart1"/>
    <dgm:cxn modelId="{447B6779-A3C4-40B3-9866-66BCA8129FE9}" type="presParOf" srcId="{1A2AC145-1887-4230-83B0-479ED432E83F}" destId="{B141EF11-6EF8-4391-8471-4AE9D7A356BC}" srcOrd="0" destOrd="0" presId="urn:microsoft.com/office/officeart/2005/8/layout/orgChart1"/>
    <dgm:cxn modelId="{FE7A7283-CF4D-45B4-A923-5DA0809B62A8}" type="presParOf" srcId="{B141EF11-6EF8-4391-8471-4AE9D7A356BC}" destId="{02FB0E9D-4FBE-469A-A8F1-6B6CAA64D246}" srcOrd="0" destOrd="0" presId="urn:microsoft.com/office/officeart/2005/8/layout/orgChart1"/>
    <dgm:cxn modelId="{70DA3619-C00C-4819-876A-59DD8A0B9C2A}" type="presParOf" srcId="{02FB0E9D-4FBE-469A-A8F1-6B6CAA64D246}" destId="{E4FF913A-FC4E-4ACD-9348-297086413169}" srcOrd="0" destOrd="0" presId="urn:microsoft.com/office/officeart/2005/8/layout/orgChart1"/>
    <dgm:cxn modelId="{D66954A4-9A40-4C56-9B94-EC799DFC8E79}" type="presParOf" srcId="{02FB0E9D-4FBE-469A-A8F1-6B6CAA64D246}" destId="{DA5EB09A-BA2E-41CA-9089-01A6D5F26C21}" srcOrd="1" destOrd="0" presId="urn:microsoft.com/office/officeart/2005/8/layout/orgChart1"/>
    <dgm:cxn modelId="{C92C25E6-57AB-4F19-BDA0-08133723D060}" type="presParOf" srcId="{B141EF11-6EF8-4391-8471-4AE9D7A356BC}" destId="{0A044835-1300-4249-A39C-5C4EEE45EC0D}" srcOrd="1" destOrd="0" presId="urn:microsoft.com/office/officeart/2005/8/layout/orgChart1"/>
    <dgm:cxn modelId="{9ED676A3-D352-458D-9E53-B73E9BC279A9}" type="presParOf" srcId="{0A044835-1300-4249-A39C-5C4EEE45EC0D}" destId="{380D1B1E-1BE3-4BD7-9F85-6A2CE8FBC1E3}" srcOrd="0" destOrd="0" presId="urn:microsoft.com/office/officeart/2005/8/layout/orgChart1"/>
    <dgm:cxn modelId="{6E825DA4-A10E-403A-9FA1-BAD695CCFE2E}" type="presParOf" srcId="{0A044835-1300-4249-A39C-5C4EEE45EC0D}" destId="{770AF0B3-40F4-45DF-B5BE-AB307CB6CED5}" srcOrd="1" destOrd="0" presId="urn:microsoft.com/office/officeart/2005/8/layout/orgChart1"/>
    <dgm:cxn modelId="{14D0A17B-79D6-460B-8280-AFB847265CB2}" type="presParOf" srcId="{770AF0B3-40F4-45DF-B5BE-AB307CB6CED5}" destId="{731295DC-E3F2-4E52-81E2-73C7DD29BC2E}" srcOrd="0" destOrd="0" presId="urn:microsoft.com/office/officeart/2005/8/layout/orgChart1"/>
    <dgm:cxn modelId="{239BF604-84C3-4140-9306-F6B5AB54AF64}" type="presParOf" srcId="{731295DC-E3F2-4E52-81E2-73C7DD29BC2E}" destId="{AEF42E1B-F6FA-4366-8856-2A4EC4DF9D13}" srcOrd="0" destOrd="0" presId="urn:microsoft.com/office/officeart/2005/8/layout/orgChart1"/>
    <dgm:cxn modelId="{0EDE9D98-1A39-4C23-98FA-99FAFE3B77D6}" type="presParOf" srcId="{731295DC-E3F2-4E52-81E2-73C7DD29BC2E}" destId="{288C61BD-11E0-459B-AD7A-0FBA0CE93BC2}" srcOrd="1" destOrd="0" presId="urn:microsoft.com/office/officeart/2005/8/layout/orgChart1"/>
    <dgm:cxn modelId="{80C5699D-3FA7-40AF-BFEC-0EC2E7632565}" type="presParOf" srcId="{770AF0B3-40F4-45DF-B5BE-AB307CB6CED5}" destId="{5F81C126-DA2F-49C8-B5C2-5A9E894CCD4E}" srcOrd="1" destOrd="0" presId="urn:microsoft.com/office/officeart/2005/8/layout/orgChart1"/>
    <dgm:cxn modelId="{1218F4A2-DB86-4BC3-B7C2-624847757418}" type="presParOf" srcId="{770AF0B3-40F4-45DF-B5BE-AB307CB6CED5}" destId="{4607A700-D94F-452C-9168-770A3E8C5C75}" srcOrd="2" destOrd="0" presId="urn:microsoft.com/office/officeart/2005/8/layout/orgChart1"/>
    <dgm:cxn modelId="{E8C61DEF-C257-495C-82EF-2F7AED2A2041}" type="presParOf" srcId="{0A044835-1300-4249-A39C-5C4EEE45EC0D}" destId="{584F919A-E91C-40D4-8382-3C0B55032DD8}" srcOrd="2" destOrd="0" presId="urn:microsoft.com/office/officeart/2005/8/layout/orgChart1"/>
    <dgm:cxn modelId="{5E3979C2-F829-441C-ABAC-8B672B568DBA}" type="presParOf" srcId="{0A044835-1300-4249-A39C-5C4EEE45EC0D}" destId="{296C7CB5-764C-49D3-99E1-4183A5402FFB}" srcOrd="3" destOrd="0" presId="urn:microsoft.com/office/officeart/2005/8/layout/orgChart1"/>
    <dgm:cxn modelId="{0C307E63-A441-49A5-8340-995129855F18}" type="presParOf" srcId="{296C7CB5-764C-49D3-99E1-4183A5402FFB}" destId="{A75F507C-E2A2-4483-9546-E6609E7AE7CC}" srcOrd="0" destOrd="0" presId="urn:microsoft.com/office/officeart/2005/8/layout/orgChart1"/>
    <dgm:cxn modelId="{905C3526-9A6B-4516-8E83-B0B33CBB0BE8}" type="presParOf" srcId="{A75F507C-E2A2-4483-9546-E6609E7AE7CC}" destId="{DC84E62A-191A-4957-AEB7-C43266E6DCF1}" srcOrd="0" destOrd="0" presId="urn:microsoft.com/office/officeart/2005/8/layout/orgChart1"/>
    <dgm:cxn modelId="{12CC3045-0085-448F-9F7D-92B8434CD770}" type="presParOf" srcId="{A75F507C-E2A2-4483-9546-E6609E7AE7CC}" destId="{998A3AC1-CBDB-4CEB-AD9B-0007F4C46826}" srcOrd="1" destOrd="0" presId="urn:microsoft.com/office/officeart/2005/8/layout/orgChart1"/>
    <dgm:cxn modelId="{B2BA9193-54AB-4D60-B4B7-6EDA0EED7ECB}" type="presParOf" srcId="{296C7CB5-764C-49D3-99E1-4183A5402FFB}" destId="{7BE18A3A-11BD-4A6B-A6AB-28CB408E6CE0}" srcOrd="1" destOrd="0" presId="urn:microsoft.com/office/officeart/2005/8/layout/orgChart1"/>
    <dgm:cxn modelId="{CB026257-04AA-45C8-89EE-5D9B471DA149}" type="presParOf" srcId="{296C7CB5-764C-49D3-99E1-4183A5402FFB}" destId="{95E2487A-AFBE-4816-A383-0CCF6663A279}" srcOrd="2" destOrd="0" presId="urn:microsoft.com/office/officeart/2005/8/layout/orgChart1"/>
    <dgm:cxn modelId="{B4918E42-61B6-4FB1-A49E-A4D7FA523647}" type="presParOf" srcId="{0A044835-1300-4249-A39C-5C4EEE45EC0D}" destId="{AA30CFCA-B14F-4BAB-A5A3-8705E66C8595}" srcOrd="4" destOrd="0" presId="urn:microsoft.com/office/officeart/2005/8/layout/orgChart1"/>
    <dgm:cxn modelId="{1F220A85-4BC5-41AF-8408-2EBE56EB06D7}" type="presParOf" srcId="{0A044835-1300-4249-A39C-5C4EEE45EC0D}" destId="{1A4F2CA6-AEC7-4F1E-9637-28F8966D4B7D}" srcOrd="5" destOrd="0" presId="urn:microsoft.com/office/officeart/2005/8/layout/orgChart1"/>
    <dgm:cxn modelId="{93547EEC-9734-48E1-87D9-2F1EE185821C}" type="presParOf" srcId="{1A4F2CA6-AEC7-4F1E-9637-28F8966D4B7D}" destId="{4A4E702D-11E9-4847-B5EC-6C4CF71E71FE}" srcOrd="0" destOrd="0" presId="urn:microsoft.com/office/officeart/2005/8/layout/orgChart1"/>
    <dgm:cxn modelId="{B4C143E8-AEDA-47A6-9DA8-7ADB5A934DB1}" type="presParOf" srcId="{4A4E702D-11E9-4847-B5EC-6C4CF71E71FE}" destId="{74F26B2D-5529-4BCB-9184-80DA692DE1A2}" srcOrd="0" destOrd="0" presId="urn:microsoft.com/office/officeart/2005/8/layout/orgChart1"/>
    <dgm:cxn modelId="{17CD0B21-D3E7-4AEB-99C3-5B750E71C2AF}" type="presParOf" srcId="{4A4E702D-11E9-4847-B5EC-6C4CF71E71FE}" destId="{F26DC442-EEFC-4E06-BA4B-0D321804A15E}" srcOrd="1" destOrd="0" presId="urn:microsoft.com/office/officeart/2005/8/layout/orgChart1"/>
    <dgm:cxn modelId="{A8C331B1-D546-46AC-BBEF-5797E8D1329E}" type="presParOf" srcId="{1A4F2CA6-AEC7-4F1E-9637-28F8966D4B7D}" destId="{ED74AEF2-2538-4FF3-B677-0B31DBD66BC2}" srcOrd="1" destOrd="0" presId="urn:microsoft.com/office/officeart/2005/8/layout/orgChart1"/>
    <dgm:cxn modelId="{8AEBC13A-5DF1-42C1-A0DC-A816DAB5C314}" type="presParOf" srcId="{1A4F2CA6-AEC7-4F1E-9637-28F8966D4B7D}" destId="{1067284C-564B-45D5-8E40-D51CF2EE9C71}" srcOrd="2" destOrd="0" presId="urn:microsoft.com/office/officeart/2005/8/layout/orgChart1"/>
    <dgm:cxn modelId="{2E89AA88-F9E2-44BC-AD74-7E2F676DBBC0}" type="presParOf" srcId="{B141EF11-6EF8-4391-8471-4AE9D7A356BC}" destId="{B933DC9B-CF73-4896-BC1A-59408782675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62F161-32FB-4FC5-8BB3-1AA78E761104}">
      <dsp:nvSpPr>
        <dsp:cNvPr id="0" name=""/>
        <dsp:cNvSpPr/>
      </dsp:nvSpPr>
      <dsp:spPr>
        <a:xfrm>
          <a:off x="3341218" y="3314993"/>
          <a:ext cx="2468880" cy="2468880"/>
        </a:xfrm>
        <a:prstGeom prst="ellipse">
          <a:avLst/>
        </a:prstGeom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94000">
              <a:srgbClr val="9933FF"/>
            </a:gs>
          </a:gsLst>
          <a:lin ang="5400000" scaled="0"/>
        </a:gradFill>
        <a:ln w="88900" cap="flat" cmpd="thickThin" algn="ctr">
          <a:solidFill>
            <a:srgbClr val="00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ЛЕЧЕБНЫЙ ПРИЗНАК</a:t>
          </a:r>
          <a:endParaRPr lang="ru-RU" sz="2000" b="1" kern="1200" dirty="0"/>
        </a:p>
      </dsp:txBody>
      <dsp:txXfrm>
        <a:off x="3702777" y="3676552"/>
        <a:ext cx="1745762" cy="1745762"/>
      </dsp:txXfrm>
    </dsp:sp>
    <dsp:sp modelId="{4473085B-7B07-424A-92C0-5B78BDFD7CA9}">
      <dsp:nvSpPr>
        <dsp:cNvPr id="0" name=""/>
        <dsp:cNvSpPr/>
      </dsp:nvSpPr>
      <dsp:spPr>
        <a:xfrm rot="1919691">
          <a:off x="2850103" y="3267454"/>
          <a:ext cx="670494" cy="703630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shape">
            <a:fillToRect l="50000" t="50000" r="50000" b="50000"/>
          </a:path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AF9EAA-838D-4E39-9255-7F6C9B6A05E1}">
      <dsp:nvSpPr>
        <dsp:cNvPr id="0" name=""/>
        <dsp:cNvSpPr/>
      </dsp:nvSpPr>
      <dsp:spPr>
        <a:xfrm>
          <a:off x="289376" y="1541406"/>
          <a:ext cx="2660451" cy="1876348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100000">
              <a:srgbClr val="F8B049"/>
            </a:gs>
          </a:gsLst>
          <a:path path="circle">
            <a:fillToRect l="100000" t="100000"/>
          </a:path>
          <a:tileRect r="-100000" b="-100000"/>
        </a:gradFill>
        <a:ln w="88900" cap="flat" cmpd="thickThin" algn="ctr">
          <a:solidFill>
            <a:srgbClr val="00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FF5050"/>
              </a:solidFill>
              <a:latin typeface="Arial Black" pitchFamily="34" charset="0"/>
            </a:rPr>
            <a:t>НУЖДАЮЩИЕСЯ В НЕОТЛОЖНОЙ МЕДИЦИНСКОЙ ПОМОЩИ</a:t>
          </a:r>
          <a:endParaRPr lang="ru-RU" sz="1700" b="1" kern="1200" dirty="0">
            <a:solidFill>
              <a:srgbClr val="FF5050"/>
            </a:solidFill>
            <a:latin typeface="Arial Black" pitchFamily="34" charset="0"/>
          </a:endParaRPr>
        </a:p>
      </dsp:txBody>
      <dsp:txXfrm>
        <a:off x="344332" y="1596362"/>
        <a:ext cx="2550539" cy="1766436"/>
      </dsp:txXfrm>
    </dsp:sp>
    <dsp:sp modelId="{6B086758-6660-4342-8ED6-CCC07119546E}">
      <dsp:nvSpPr>
        <dsp:cNvPr id="0" name=""/>
        <dsp:cNvSpPr/>
      </dsp:nvSpPr>
      <dsp:spPr>
        <a:xfrm rot="16200000" flipH="1">
          <a:off x="3853818" y="2177330"/>
          <a:ext cx="1350389" cy="703630"/>
        </a:xfrm>
        <a:prstGeom prst="leftArrow">
          <a:avLst>
            <a:gd name="adj1" fmla="val 60000"/>
            <a:gd name="adj2" fmla="val 50000"/>
          </a:avLst>
        </a:prstGeom>
        <a:gradFill flip="none" rotWithShape="1">
          <a:gsLst>
            <a:gs pos="200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shape">
            <a:fillToRect l="50000" t="50000" r="50000" b="50000"/>
          </a:path>
          <a:tileRect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EF6D36-381C-4A4E-9D2E-744F15027E66}">
      <dsp:nvSpPr>
        <dsp:cNvPr id="0" name=""/>
        <dsp:cNvSpPr/>
      </dsp:nvSpPr>
      <dsp:spPr>
        <a:xfrm>
          <a:off x="3214684" y="2580"/>
          <a:ext cx="2721948" cy="1876348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chemeClr val="bg2">
                <a:lumMod val="20000"/>
                <a:lumOff val="80000"/>
              </a:schemeClr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ln w="88900" cap="flat" cmpd="thickThin" algn="ctr">
          <a:solidFill>
            <a:srgbClr val="00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FF0000"/>
              </a:solidFill>
              <a:latin typeface="Arial Black" pitchFamily="34" charset="0"/>
            </a:rPr>
            <a:t>МЕДИЦИНСКАЯ ПОМОЩЬ МОЖЕТ БЫТЬ ОТСРОЧЕНА</a:t>
          </a:r>
          <a:endParaRPr lang="ru-RU" sz="1700" b="1" kern="1200" dirty="0">
            <a:solidFill>
              <a:srgbClr val="FF0000"/>
            </a:solidFill>
            <a:latin typeface="Arial Black" pitchFamily="34" charset="0"/>
          </a:endParaRPr>
        </a:p>
      </dsp:txBody>
      <dsp:txXfrm>
        <a:off x="3269640" y="57536"/>
        <a:ext cx="2612036" cy="1766436"/>
      </dsp:txXfrm>
    </dsp:sp>
    <dsp:sp modelId="{22BDCCE2-9733-4357-A3CB-2F50733BB029}">
      <dsp:nvSpPr>
        <dsp:cNvPr id="0" name=""/>
        <dsp:cNvSpPr/>
      </dsp:nvSpPr>
      <dsp:spPr>
        <a:xfrm rot="8557095">
          <a:off x="5573495" y="3204613"/>
          <a:ext cx="675452" cy="703630"/>
        </a:xfrm>
        <a:prstGeom prst="leftArrow">
          <a:avLst>
            <a:gd name="adj1" fmla="val 60000"/>
            <a:gd name="adj2" fmla="val 50000"/>
          </a:avLst>
        </a:prstGeom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shape">
            <a:fillToRect l="50000" t="50000" r="50000" b="50000"/>
          </a:path>
          <a:tileRect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5BA92D-5030-4FC0-A7BF-17E2E393A390}">
      <dsp:nvSpPr>
        <dsp:cNvPr id="0" name=""/>
        <dsp:cNvSpPr/>
      </dsp:nvSpPr>
      <dsp:spPr>
        <a:xfrm>
          <a:off x="6208807" y="1541406"/>
          <a:ext cx="2645815" cy="1876348"/>
        </a:xfrm>
        <a:prstGeom prst="roundRect">
          <a:avLst>
            <a:gd name="adj" fmla="val 10000"/>
          </a:avLst>
        </a:prstGeom>
        <a:gradFill flip="none" rotWithShape="1">
          <a:gsLst>
            <a:gs pos="90000">
              <a:srgbClr val="0066FF"/>
            </a:gs>
            <a:gs pos="64999">
              <a:srgbClr val="F0EBD5"/>
            </a:gs>
            <a:gs pos="100000">
              <a:srgbClr val="D1C39F"/>
            </a:gs>
          </a:gsLst>
          <a:path path="rect">
            <a:fillToRect l="50000" t="50000" r="50000" b="50000"/>
          </a:path>
          <a:tileRect/>
        </a:gradFill>
        <a:ln w="88900" cap="flat" cmpd="thickThin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FF0000"/>
              </a:solidFill>
              <a:latin typeface="Arial Black" pitchFamily="34" charset="0"/>
            </a:rPr>
            <a:t>ПОВРЕЖДЕНИЯ, НЕ СОВМЕСТИМЫЕ С ЖИЗНЬЮ</a:t>
          </a:r>
          <a:endParaRPr lang="ru-RU" sz="1700" b="1" kern="1200" dirty="0">
            <a:solidFill>
              <a:srgbClr val="FF0000"/>
            </a:solidFill>
            <a:latin typeface="Arial Black" pitchFamily="34" charset="0"/>
          </a:endParaRPr>
        </a:p>
      </dsp:txBody>
      <dsp:txXfrm>
        <a:off x="6263763" y="1596362"/>
        <a:ext cx="2535903" cy="176643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0CFCA-B14F-4BAB-A5A3-8705E66C8595}">
      <dsp:nvSpPr>
        <dsp:cNvPr id="0" name=""/>
        <dsp:cNvSpPr/>
      </dsp:nvSpPr>
      <dsp:spPr>
        <a:xfrm>
          <a:off x="5121222" y="1699431"/>
          <a:ext cx="2275028" cy="5920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5180"/>
              </a:lnTo>
              <a:lnTo>
                <a:pt x="2275028" y="235180"/>
              </a:lnTo>
              <a:lnTo>
                <a:pt x="2275028" y="59206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4F919A-E91C-40D4-8382-3C0B55032DD8}">
      <dsp:nvSpPr>
        <dsp:cNvPr id="0" name=""/>
        <dsp:cNvSpPr/>
      </dsp:nvSpPr>
      <dsp:spPr>
        <a:xfrm>
          <a:off x="3735777" y="1699431"/>
          <a:ext cx="1385444" cy="592061"/>
        </a:xfrm>
        <a:custGeom>
          <a:avLst/>
          <a:gdLst/>
          <a:ahLst/>
          <a:cxnLst/>
          <a:rect l="0" t="0" r="0" b="0"/>
          <a:pathLst>
            <a:path>
              <a:moveTo>
                <a:pt x="1385444" y="0"/>
              </a:moveTo>
              <a:lnTo>
                <a:pt x="1385444" y="235180"/>
              </a:lnTo>
              <a:lnTo>
                <a:pt x="0" y="235180"/>
              </a:lnTo>
              <a:lnTo>
                <a:pt x="0" y="59206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0D1B1E-1BE3-4BD7-9F85-6A2CE8FBC1E3}">
      <dsp:nvSpPr>
        <dsp:cNvPr id="0" name=""/>
        <dsp:cNvSpPr/>
      </dsp:nvSpPr>
      <dsp:spPr>
        <a:xfrm>
          <a:off x="1051421" y="1699431"/>
          <a:ext cx="4069801" cy="592061"/>
        </a:xfrm>
        <a:custGeom>
          <a:avLst/>
          <a:gdLst/>
          <a:ahLst/>
          <a:cxnLst/>
          <a:rect l="0" t="0" r="0" b="0"/>
          <a:pathLst>
            <a:path>
              <a:moveTo>
                <a:pt x="4069801" y="0"/>
              </a:moveTo>
              <a:lnTo>
                <a:pt x="4069801" y="235180"/>
              </a:lnTo>
              <a:lnTo>
                <a:pt x="0" y="235180"/>
              </a:lnTo>
              <a:lnTo>
                <a:pt x="0" y="59206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FF913A-FC4E-4ACD-9348-297086413169}">
      <dsp:nvSpPr>
        <dsp:cNvPr id="0" name=""/>
        <dsp:cNvSpPr/>
      </dsp:nvSpPr>
      <dsp:spPr>
        <a:xfrm>
          <a:off x="3059829" y="0"/>
          <a:ext cx="4122785" cy="1699431"/>
        </a:xfrm>
        <a:prstGeom prst="rect">
          <a:avLst/>
        </a:prstGeom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chemeClr val="bg2">
                <a:lumMod val="20000"/>
                <a:lumOff val="80000"/>
              </a:schemeClr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ln w="50800" cap="flat" cmpd="thickThin" algn="ctr">
          <a:solidFill>
            <a:srgbClr val="FF33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ЭВАКУАЦИОННЫЙ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ПРИЗНАК</a:t>
          </a:r>
        </a:p>
      </dsp:txBody>
      <dsp:txXfrm>
        <a:off x="3059829" y="0"/>
        <a:ext cx="4122785" cy="1699431"/>
      </dsp:txXfrm>
    </dsp:sp>
    <dsp:sp modelId="{AEF42E1B-F6FA-4366-8856-2A4EC4DF9D13}">
      <dsp:nvSpPr>
        <dsp:cNvPr id="0" name=""/>
        <dsp:cNvSpPr/>
      </dsp:nvSpPr>
      <dsp:spPr>
        <a:xfrm>
          <a:off x="0" y="2291492"/>
          <a:ext cx="2102842" cy="4218277"/>
        </a:xfrm>
        <a:prstGeom prst="rect">
          <a:avLst/>
        </a:prstGeom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chemeClr val="bg2">
                <a:lumMod val="20000"/>
                <a:lumOff val="80000"/>
              </a:schemeClr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ln w="508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ПОДЛЕЖАЩИЕ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ЭВАКУАЦИИ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ЗА ПРЕДЕЛЫ ОЧАГА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ДЛЯ ЛЕЧЕНИЯ</a:t>
          </a:r>
        </a:p>
      </dsp:txBody>
      <dsp:txXfrm>
        <a:off x="0" y="2291492"/>
        <a:ext cx="2102842" cy="4218277"/>
      </dsp:txXfrm>
    </dsp:sp>
    <dsp:sp modelId="{DC84E62A-191A-4957-AEB7-C43266E6DCF1}">
      <dsp:nvSpPr>
        <dsp:cNvPr id="0" name=""/>
        <dsp:cNvSpPr/>
      </dsp:nvSpPr>
      <dsp:spPr>
        <a:xfrm>
          <a:off x="2747949" y="2291492"/>
          <a:ext cx="1975656" cy="4253999"/>
        </a:xfrm>
        <a:prstGeom prst="rect">
          <a:avLst/>
        </a:prstGeom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chemeClr val="bg2">
                <a:lumMod val="20000"/>
                <a:lumOff val="80000"/>
              </a:schemeClr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ln w="508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ПОДЛЕЖАЩИЕ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ВОЗВРАЩЕНИЮ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ПО МЕСТУ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ЖИТЕЛЬСТВА</a:t>
          </a:r>
        </a:p>
      </dsp:txBody>
      <dsp:txXfrm>
        <a:off x="2747949" y="2291492"/>
        <a:ext cx="1975656" cy="4253999"/>
      </dsp:txXfrm>
    </dsp:sp>
    <dsp:sp modelId="{74F26B2D-5529-4BCB-9184-80DA692DE1A2}">
      <dsp:nvSpPr>
        <dsp:cNvPr id="0" name=""/>
        <dsp:cNvSpPr/>
      </dsp:nvSpPr>
      <dsp:spPr>
        <a:xfrm>
          <a:off x="6016023" y="2291492"/>
          <a:ext cx="2760453" cy="4191935"/>
        </a:xfrm>
        <a:prstGeom prst="rect">
          <a:avLst/>
        </a:prstGeom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chemeClr val="bg2">
                <a:lumMod val="20000"/>
                <a:lumOff val="80000"/>
              </a:schemeClr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ln w="508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1400" b="1" i="0" u="none" strike="noStrike" kern="1200" cap="none" normalizeH="0" baseline="0" dirty="0" smtClean="0">
            <a:ln>
              <a:noFill/>
            </a:ln>
            <a:solidFill>
              <a:srgbClr val="FF0000"/>
            </a:solidFill>
            <a:effectLst/>
            <a:latin typeface="Arial Black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ПОДЛЕЖАЩИЕ ОСТАВЛЕНИЮ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В ДАННОМ МЕДИЦИНСКОМ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ФОРМИРОВАНИИ (НЕТРАНС-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ПОРТАБЕЛЬНЫ) ВРЕМЕННО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ИЛИ ДО ОКОНЧАТЕЛЬНОГО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</a:rPr>
            <a:t>ИСХОДА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1400" b="1" i="0" u="none" strike="noStrike" kern="1200" cap="none" normalizeH="0" baseline="0" dirty="0" smtClean="0">
            <a:ln>
              <a:noFill/>
            </a:ln>
            <a:solidFill>
              <a:srgbClr val="FF0000"/>
            </a:solidFill>
            <a:effectLst/>
            <a:latin typeface="Arial Black" pitchFamily="34" charset="0"/>
          </a:endParaRPr>
        </a:p>
      </dsp:txBody>
      <dsp:txXfrm>
        <a:off x="6016023" y="2291492"/>
        <a:ext cx="2760453" cy="41919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50DB978-783C-4F9D-B290-B3891E766090}" type="datetimeFigureOut">
              <a:rPr lang="ru-RU"/>
              <a:pPr>
                <a:defRPr/>
              </a:pPr>
              <a:t>18.03.2017</a:t>
            </a:fld>
            <a:endParaRPr lang="ru-RU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12E5AA0-EDF6-49D9-AB14-822AF6415A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57410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352B546-380A-443E-B4D4-294F4C6D3CCE}" type="datetimeFigureOut">
              <a:rPr lang="ru-RU"/>
              <a:pPr>
                <a:defRPr/>
              </a:pPr>
              <a:t>18.03.2017</a:t>
            </a:fld>
            <a:endParaRPr lang="ru-RU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A428819-AF62-488F-B7B0-0490806DB6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0915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8127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67371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946930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24822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751749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823903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3211985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9524199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245267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20039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6000987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47998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771712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5044728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624354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2783206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248451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499592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471639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3410247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730095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31"/>
          <p:cNvGrpSpPr>
            <a:grpSpLocks/>
          </p:cNvGrpSpPr>
          <p:nvPr/>
        </p:nvGrpSpPr>
        <p:grpSpPr bwMode="auto">
          <a:xfrm flipH="1">
            <a:off x="12700" y="692150"/>
            <a:ext cx="9093200" cy="6165850"/>
            <a:chOff x="0" y="436"/>
            <a:chExt cx="5760" cy="3884"/>
          </a:xfrm>
        </p:grpSpPr>
        <p:sp>
          <p:nvSpPr>
            <p:cNvPr id="5" name="Line 132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94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" name="Line 133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347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" name="Line 134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06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" name="Line 135"/>
            <p:cNvSpPr>
              <a:spLocks noChangeShapeType="1"/>
            </p:cNvSpPr>
            <p:nvPr userDrawn="1"/>
          </p:nvSpPr>
          <p:spPr bwMode="gray">
            <a:xfrm>
              <a:off x="1472" y="448"/>
              <a:ext cx="340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" name="Line 136"/>
            <p:cNvSpPr>
              <a:spLocks noChangeShapeType="1"/>
            </p:cNvSpPr>
            <p:nvPr userDrawn="1"/>
          </p:nvSpPr>
          <p:spPr bwMode="gray">
            <a:xfrm>
              <a:off x="1472" y="448"/>
              <a:ext cx="2782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" name="Line 137"/>
            <p:cNvSpPr>
              <a:spLocks noChangeShapeType="1"/>
            </p:cNvSpPr>
            <p:nvPr userDrawn="1"/>
          </p:nvSpPr>
          <p:spPr bwMode="gray">
            <a:xfrm>
              <a:off x="1472" y="448"/>
              <a:ext cx="2162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Line 138"/>
            <p:cNvSpPr>
              <a:spLocks noChangeShapeType="1"/>
            </p:cNvSpPr>
            <p:nvPr userDrawn="1"/>
          </p:nvSpPr>
          <p:spPr bwMode="gray">
            <a:xfrm>
              <a:off x="1472" y="448"/>
              <a:ext cx="1612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Line 139"/>
            <p:cNvSpPr>
              <a:spLocks noChangeShapeType="1"/>
            </p:cNvSpPr>
            <p:nvPr userDrawn="1"/>
          </p:nvSpPr>
          <p:spPr bwMode="gray">
            <a:xfrm>
              <a:off x="1472" y="448"/>
              <a:ext cx="1065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" name="Line 140"/>
            <p:cNvSpPr>
              <a:spLocks noChangeShapeType="1"/>
            </p:cNvSpPr>
            <p:nvPr userDrawn="1"/>
          </p:nvSpPr>
          <p:spPr bwMode="gray">
            <a:xfrm>
              <a:off x="1472" y="448"/>
              <a:ext cx="514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" name="Line 141"/>
            <p:cNvSpPr>
              <a:spLocks noChangeShapeType="1"/>
            </p:cNvSpPr>
            <p:nvPr userDrawn="1"/>
          </p:nvSpPr>
          <p:spPr bwMode="gray">
            <a:xfrm>
              <a:off x="1472" y="448"/>
              <a:ext cx="0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" name="Line 142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54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Line 143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195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" name="Line 144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89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" name="Line 145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58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" name="Line 146"/>
            <p:cNvSpPr>
              <a:spLocks noChangeShapeType="1"/>
            </p:cNvSpPr>
            <p:nvPr userDrawn="1"/>
          </p:nvSpPr>
          <p:spPr bwMode="gray">
            <a:xfrm>
              <a:off x="1515" y="462"/>
              <a:ext cx="4245" cy="130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" name="Line 147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0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" name="Line 148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833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2" name="Line 149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613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3" name="Line 150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438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" name="Line 151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5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" name="Line 152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3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6" name="Line 153"/>
            <p:cNvSpPr>
              <a:spLocks noChangeShapeType="1"/>
            </p:cNvSpPr>
            <p:nvPr userDrawn="1"/>
          </p:nvSpPr>
          <p:spPr bwMode="gray">
            <a:xfrm flipH="1">
              <a:off x="0" y="449"/>
              <a:ext cx="1474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" name="Line 154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251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8" name="Line 155"/>
            <p:cNvSpPr>
              <a:spLocks noChangeShapeType="1"/>
            </p:cNvSpPr>
            <p:nvPr userDrawn="1"/>
          </p:nvSpPr>
          <p:spPr bwMode="gray">
            <a:xfrm flipH="1">
              <a:off x="0" y="462"/>
              <a:ext cx="1461" cy="346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" name="Line 156"/>
            <p:cNvSpPr>
              <a:spLocks noChangeShapeType="1"/>
            </p:cNvSpPr>
            <p:nvPr userDrawn="1"/>
          </p:nvSpPr>
          <p:spPr bwMode="gray">
            <a:xfrm flipH="1">
              <a:off x="249" y="463"/>
              <a:ext cx="1215" cy="38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" name="Line 157"/>
            <p:cNvSpPr>
              <a:spLocks noChangeShapeType="1"/>
            </p:cNvSpPr>
            <p:nvPr userDrawn="1"/>
          </p:nvSpPr>
          <p:spPr bwMode="gray">
            <a:xfrm flipH="1">
              <a:off x="657" y="472"/>
              <a:ext cx="808" cy="3848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" name="Line 158"/>
            <p:cNvSpPr>
              <a:spLocks noChangeShapeType="1"/>
            </p:cNvSpPr>
            <p:nvPr userDrawn="1"/>
          </p:nvSpPr>
          <p:spPr bwMode="gray">
            <a:xfrm flipH="1">
              <a:off x="1066" y="463"/>
              <a:ext cx="404" cy="38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" name="Line 159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1875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" name="Line 160"/>
            <p:cNvSpPr>
              <a:spLocks noChangeShapeType="1"/>
            </p:cNvSpPr>
            <p:nvPr userDrawn="1"/>
          </p:nvSpPr>
          <p:spPr bwMode="gray">
            <a:xfrm flipH="1">
              <a:off x="0" y="466"/>
              <a:ext cx="1447" cy="132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" name="Line 161"/>
            <p:cNvSpPr>
              <a:spLocks noChangeShapeType="1"/>
            </p:cNvSpPr>
            <p:nvPr userDrawn="1"/>
          </p:nvSpPr>
          <p:spPr bwMode="gray">
            <a:xfrm flipH="1">
              <a:off x="0" y="449"/>
              <a:ext cx="1474" cy="89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Line 162"/>
            <p:cNvSpPr>
              <a:spLocks noChangeShapeType="1"/>
            </p:cNvSpPr>
            <p:nvPr userDrawn="1"/>
          </p:nvSpPr>
          <p:spPr bwMode="gray">
            <a:xfrm flipH="1">
              <a:off x="0" y="471"/>
              <a:ext cx="1435" cy="50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" name="Line 163"/>
            <p:cNvSpPr>
              <a:spLocks noChangeShapeType="1"/>
            </p:cNvSpPr>
            <p:nvPr userDrawn="1"/>
          </p:nvSpPr>
          <p:spPr bwMode="gray">
            <a:xfrm flipH="1">
              <a:off x="0" y="463"/>
              <a:ext cx="1464" cy="20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Line 164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12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38" name="Group 165"/>
            <p:cNvGrpSpPr>
              <a:grpSpLocks/>
            </p:cNvGrpSpPr>
            <p:nvPr userDrawn="1"/>
          </p:nvGrpSpPr>
          <p:grpSpPr bwMode="auto">
            <a:xfrm>
              <a:off x="0" y="13"/>
              <a:ext cx="5760" cy="699"/>
              <a:chOff x="235" y="2750"/>
              <a:chExt cx="5241" cy="699"/>
            </a:xfrm>
          </p:grpSpPr>
          <p:sp>
            <p:nvSpPr>
              <p:cNvPr id="48" name="Line 166"/>
              <p:cNvSpPr>
                <a:spLocks noChangeShapeType="1"/>
              </p:cNvSpPr>
              <p:nvPr/>
            </p:nvSpPr>
            <p:spPr bwMode="gray">
              <a:xfrm>
                <a:off x="235" y="3449"/>
                <a:ext cx="5241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9" name="Line 167"/>
              <p:cNvSpPr>
                <a:spLocks noChangeShapeType="1"/>
              </p:cNvSpPr>
              <p:nvPr/>
            </p:nvSpPr>
            <p:spPr bwMode="gray">
              <a:xfrm>
                <a:off x="235" y="3191"/>
                <a:ext cx="5241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0" name="Line 168"/>
              <p:cNvSpPr>
                <a:spLocks noChangeShapeType="1"/>
              </p:cNvSpPr>
              <p:nvPr/>
            </p:nvSpPr>
            <p:spPr bwMode="gray">
              <a:xfrm>
                <a:off x="235" y="2958"/>
                <a:ext cx="5239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1" name="Line 169"/>
              <p:cNvSpPr>
                <a:spLocks noChangeShapeType="1"/>
              </p:cNvSpPr>
              <p:nvPr/>
            </p:nvSpPr>
            <p:spPr bwMode="gray">
              <a:xfrm>
                <a:off x="235" y="2750"/>
                <a:ext cx="5239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9" name="Line 170"/>
            <p:cNvSpPr>
              <a:spLocks noChangeShapeType="1"/>
            </p:cNvSpPr>
            <p:nvPr userDrawn="1"/>
          </p:nvSpPr>
          <p:spPr bwMode="gray">
            <a:xfrm>
              <a:off x="0" y="1753"/>
              <a:ext cx="5760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0" name="Line 171"/>
            <p:cNvSpPr>
              <a:spLocks noChangeShapeType="1"/>
            </p:cNvSpPr>
            <p:nvPr userDrawn="1"/>
          </p:nvSpPr>
          <p:spPr bwMode="gray">
            <a:xfrm flipV="1">
              <a:off x="0" y="1455"/>
              <a:ext cx="5760" cy="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" name="Line 172"/>
            <p:cNvSpPr>
              <a:spLocks noChangeShapeType="1"/>
            </p:cNvSpPr>
            <p:nvPr userDrawn="1"/>
          </p:nvSpPr>
          <p:spPr bwMode="gray">
            <a:xfrm>
              <a:off x="0" y="1182"/>
              <a:ext cx="5760" cy="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" name="Line 173"/>
            <p:cNvSpPr>
              <a:spLocks noChangeShapeType="1"/>
            </p:cNvSpPr>
            <p:nvPr userDrawn="1"/>
          </p:nvSpPr>
          <p:spPr bwMode="gray">
            <a:xfrm>
              <a:off x="0" y="965"/>
              <a:ext cx="5734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" name="Line 174"/>
            <p:cNvSpPr>
              <a:spLocks noChangeShapeType="1"/>
            </p:cNvSpPr>
            <p:nvPr userDrawn="1"/>
          </p:nvSpPr>
          <p:spPr bwMode="gray">
            <a:xfrm flipV="1">
              <a:off x="0" y="780"/>
              <a:ext cx="5760" cy="1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" name="Line 175"/>
            <p:cNvSpPr>
              <a:spLocks noChangeShapeType="1"/>
            </p:cNvSpPr>
            <p:nvPr userDrawn="1"/>
          </p:nvSpPr>
          <p:spPr bwMode="gray">
            <a:xfrm>
              <a:off x="0" y="661"/>
              <a:ext cx="5760" cy="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" name="Line 176"/>
            <p:cNvSpPr>
              <a:spLocks noChangeShapeType="1"/>
            </p:cNvSpPr>
            <p:nvPr userDrawn="1"/>
          </p:nvSpPr>
          <p:spPr bwMode="gray">
            <a:xfrm flipV="1">
              <a:off x="0" y="558"/>
              <a:ext cx="5760" cy="1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" name="Line 177"/>
            <p:cNvSpPr>
              <a:spLocks noChangeShapeType="1"/>
            </p:cNvSpPr>
            <p:nvPr userDrawn="1"/>
          </p:nvSpPr>
          <p:spPr bwMode="gray">
            <a:xfrm>
              <a:off x="25" y="521"/>
              <a:ext cx="5735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Line 178"/>
            <p:cNvSpPr>
              <a:spLocks noChangeShapeType="1"/>
            </p:cNvSpPr>
            <p:nvPr userDrawn="1"/>
          </p:nvSpPr>
          <p:spPr bwMode="gray">
            <a:xfrm>
              <a:off x="0" y="482"/>
              <a:ext cx="5760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52" name="Group 179"/>
          <p:cNvGrpSpPr>
            <a:grpSpLocks/>
          </p:cNvGrpSpPr>
          <p:nvPr/>
        </p:nvGrpSpPr>
        <p:grpSpPr bwMode="auto">
          <a:xfrm flipH="1">
            <a:off x="0" y="0"/>
            <a:ext cx="9144000" cy="2159000"/>
            <a:chOff x="-1" y="0"/>
            <a:chExt cx="5769" cy="1360"/>
          </a:xfrm>
        </p:grpSpPr>
        <p:sp>
          <p:nvSpPr>
            <p:cNvPr id="53" name="Freeform 180"/>
            <p:cNvSpPr>
              <a:spLocks/>
            </p:cNvSpPr>
            <p:nvPr/>
          </p:nvSpPr>
          <p:spPr bwMode="gray">
            <a:xfrm>
              <a:off x="0" y="0"/>
              <a:ext cx="5768" cy="13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616"/>
                </a:cxn>
                <a:cxn ang="0">
                  <a:pos x="1496" y="460"/>
                </a:cxn>
                <a:cxn ang="0">
                  <a:pos x="5768" y="1360"/>
                </a:cxn>
                <a:cxn ang="0">
                  <a:pos x="5768" y="0"/>
                </a:cxn>
                <a:cxn ang="0">
                  <a:pos x="0" y="0"/>
                </a:cxn>
              </a:cxnLst>
              <a:rect l="0" t="0" r="r" b="b"/>
              <a:pathLst>
                <a:path w="5768" h="1360">
                  <a:moveTo>
                    <a:pt x="0" y="0"/>
                  </a:moveTo>
                  <a:lnTo>
                    <a:pt x="0" y="616"/>
                  </a:lnTo>
                  <a:cubicBezTo>
                    <a:pt x="72" y="608"/>
                    <a:pt x="264" y="510"/>
                    <a:pt x="1496" y="460"/>
                  </a:cubicBezTo>
                  <a:cubicBezTo>
                    <a:pt x="2728" y="411"/>
                    <a:pt x="4632" y="672"/>
                    <a:pt x="5768" y="1360"/>
                  </a:cubicBezTo>
                  <a:lnTo>
                    <a:pt x="5768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3529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4" name="Freeform 181"/>
            <p:cNvSpPr>
              <a:spLocks/>
            </p:cNvSpPr>
            <p:nvPr/>
          </p:nvSpPr>
          <p:spPr bwMode="gray">
            <a:xfrm>
              <a:off x="-1" y="0"/>
              <a:ext cx="5761" cy="11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632"/>
                </a:cxn>
                <a:cxn ang="0">
                  <a:pos x="1521" y="448"/>
                </a:cxn>
                <a:cxn ang="0">
                  <a:pos x="5761" y="1104"/>
                </a:cxn>
                <a:cxn ang="0">
                  <a:pos x="5760" y="8"/>
                </a:cxn>
                <a:cxn ang="0">
                  <a:pos x="0" y="0"/>
                </a:cxn>
              </a:cxnLst>
              <a:rect l="0" t="0" r="r" b="b"/>
              <a:pathLst>
                <a:path w="5761" h="1104">
                  <a:moveTo>
                    <a:pt x="0" y="0"/>
                  </a:moveTo>
                  <a:lnTo>
                    <a:pt x="0" y="632"/>
                  </a:lnTo>
                  <a:cubicBezTo>
                    <a:pt x="72" y="625"/>
                    <a:pt x="401" y="504"/>
                    <a:pt x="1521" y="448"/>
                  </a:cubicBezTo>
                  <a:cubicBezTo>
                    <a:pt x="2641" y="392"/>
                    <a:pt x="4505" y="504"/>
                    <a:pt x="5761" y="1104"/>
                  </a:cubicBezTo>
                  <a:lnTo>
                    <a:pt x="5760" y="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pic>
        <p:nvPicPr>
          <p:cNvPr id="55" name="Picture 182" descr="figure07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638800" y="3124200"/>
            <a:ext cx="2447925" cy="204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183" descr="figure07_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7019925" y="4005263"/>
            <a:ext cx="2124075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184" descr="figure07_o cop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227763" y="4868863"/>
            <a:ext cx="16192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 Box 14"/>
          <p:cNvSpPr txBox="1">
            <a:spLocks noChangeArrowheads="1"/>
          </p:cNvSpPr>
          <p:nvPr/>
        </p:nvSpPr>
        <p:spPr bwMode="white">
          <a:xfrm>
            <a:off x="228600" y="304800"/>
            <a:ext cx="1524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3200" b="1" smtClean="0">
                <a:solidFill>
                  <a:srgbClr val="FFFFFF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457200" y="5334000"/>
            <a:ext cx="70866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258" name="Rectangle 186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457200" y="4191000"/>
            <a:ext cx="5410200" cy="1219200"/>
          </a:xfrm>
          <a:effectLst>
            <a:outerShdw dist="35921" dir="2700000" algn="ctr" rotWithShape="0">
              <a:schemeClr val="bg2"/>
            </a:outerShdw>
          </a:effectLst>
        </p:spPr>
        <p:txBody>
          <a:bodyPr/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ru-RU" altLang="ko-KR" smtClean="0"/>
              <a:t>Образец заголовка</a:t>
            </a:r>
            <a:endParaRPr lang="en-US" altLang="ko-KR"/>
          </a:p>
        </p:txBody>
      </p:sp>
      <p:sp>
        <p:nvSpPr>
          <p:cNvPr id="5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fld id="{49F971E8-D891-4A17-A687-761BEBB5A0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163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410ED-D62C-47A9-9515-289A569FB6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358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1CCBC-764C-4865-8D1F-A0118E5103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946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76288" y="1347788"/>
            <a:ext cx="3802062" cy="4914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30750" y="1347788"/>
            <a:ext cx="3803650" cy="4914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875B74-FEC5-44AE-843F-4088FCE262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376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B7384E-04EF-47D8-B821-BEC1A4ECAA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51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70DE5-87B1-4EF8-B339-F97205351A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821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DCB9D9-DB8A-4FE9-BA2C-C9484593FA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250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914EC3-16ED-452C-B558-A1AC8A7CE4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823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D3241-C5FD-4FD2-A2BD-220030B7B1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192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87A553-041E-4EC0-B397-CAABEEE079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100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3238" y="209550"/>
            <a:ext cx="2024062" cy="60531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76288" y="209550"/>
            <a:ext cx="5924550" cy="60531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357548-6A8D-4E38-BE38-BF5354C1F1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4765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5900" y="209550"/>
            <a:ext cx="7391400" cy="563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776288" y="1347788"/>
            <a:ext cx="7758112" cy="4914900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221D7-CC0B-43E0-9905-85A0F2386A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792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0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15"/>
          <p:cNvGrpSpPr>
            <a:grpSpLocks/>
          </p:cNvGrpSpPr>
          <p:nvPr/>
        </p:nvGrpSpPr>
        <p:grpSpPr bwMode="auto">
          <a:xfrm>
            <a:off x="-12700" y="692150"/>
            <a:ext cx="9144000" cy="6165850"/>
            <a:chOff x="0" y="436"/>
            <a:chExt cx="5760" cy="3884"/>
          </a:xfrm>
        </p:grpSpPr>
        <p:sp>
          <p:nvSpPr>
            <p:cNvPr id="2065" name="Line 16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94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66" name="Line 17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347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67" name="Line 18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06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68" name="Line 19"/>
            <p:cNvSpPr>
              <a:spLocks noChangeShapeType="1"/>
            </p:cNvSpPr>
            <p:nvPr userDrawn="1"/>
          </p:nvSpPr>
          <p:spPr bwMode="gray">
            <a:xfrm>
              <a:off x="1472" y="448"/>
              <a:ext cx="340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69" name="Line 20"/>
            <p:cNvSpPr>
              <a:spLocks noChangeShapeType="1"/>
            </p:cNvSpPr>
            <p:nvPr userDrawn="1"/>
          </p:nvSpPr>
          <p:spPr bwMode="gray">
            <a:xfrm>
              <a:off x="1472" y="448"/>
              <a:ext cx="2787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70" name="Line 21"/>
            <p:cNvSpPr>
              <a:spLocks noChangeShapeType="1"/>
            </p:cNvSpPr>
            <p:nvPr userDrawn="1"/>
          </p:nvSpPr>
          <p:spPr bwMode="gray">
            <a:xfrm>
              <a:off x="1472" y="448"/>
              <a:ext cx="2162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71" name="Line 22"/>
            <p:cNvSpPr>
              <a:spLocks noChangeShapeType="1"/>
            </p:cNvSpPr>
            <p:nvPr userDrawn="1"/>
          </p:nvSpPr>
          <p:spPr bwMode="gray">
            <a:xfrm>
              <a:off x="1472" y="448"/>
              <a:ext cx="1612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72" name="Line 23"/>
            <p:cNvSpPr>
              <a:spLocks noChangeShapeType="1"/>
            </p:cNvSpPr>
            <p:nvPr userDrawn="1"/>
          </p:nvSpPr>
          <p:spPr bwMode="gray">
            <a:xfrm>
              <a:off x="1472" y="448"/>
              <a:ext cx="1065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73" name="Line 24"/>
            <p:cNvSpPr>
              <a:spLocks noChangeShapeType="1"/>
            </p:cNvSpPr>
            <p:nvPr userDrawn="1"/>
          </p:nvSpPr>
          <p:spPr bwMode="gray">
            <a:xfrm>
              <a:off x="1472" y="448"/>
              <a:ext cx="514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74" name="Line 25"/>
            <p:cNvSpPr>
              <a:spLocks noChangeShapeType="1"/>
            </p:cNvSpPr>
            <p:nvPr userDrawn="1"/>
          </p:nvSpPr>
          <p:spPr bwMode="gray">
            <a:xfrm>
              <a:off x="1472" y="448"/>
              <a:ext cx="0" cy="3872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75" name="Line 26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54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76" name="Line 27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195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77" name="Line 28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89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78" name="Line 29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58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79" name="Line 30"/>
            <p:cNvSpPr>
              <a:spLocks noChangeShapeType="1"/>
            </p:cNvSpPr>
            <p:nvPr userDrawn="1"/>
          </p:nvSpPr>
          <p:spPr bwMode="gray">
            <a:xfrm>
              <a:off x="1515" y="462"/>
              <a:ext cx="4245" cy="130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80" name="Line 31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0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81" name="Line 32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833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82" name="Line 33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613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83" name="Line 34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438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84" name="Line 35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25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85" name="Line 36"/>
            <p:cNvSpPr>
              <a:spLocks noChangeShapeType="1"/>
            </p:cNvSpPr>
            <p:nvPr userDrawn="1"/>
          </p:nvSpPr>
          <p:spPr bwMode="gray">
            <a:xfrm>
              <a:off x="1472" y="448"/>
              <a:ext cx="4288" cy="13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86" name="Line 37"/>
            <p:cNvSpPr>
              <a:spLocks noChangeShapeType="1"/>
            </p:cNvSpPr>
            <p:nvPr userDrawn="1"/>
          </p:nvSpPr>
          <p:spPr bwMode="gray">
            <a:xfrm flipH="1">
              <a:off x="0" y="449"/>
              <a:ext cx="1474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87" name="Line 38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251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88" name="Line 39"/>
            <p:cNvSpPr>
              <a:spLocks noChangeShapeType="1"/>
            </p:cNvSpPr>
            <p:nvPr userDrawn="1"/>
          </p:nvSpPr>
          <p:spPr bwMode="gray">
            <a:xfrm flipH="1">
              <a:off x="0" y="462"/>
              <a:ext cx="1461" cy="346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89" name="Line 40"/>
            <p:cNvSpPr>
              <a:spLocks noChangeShapeType="1"/>
            </p:cNvSpPr>
            <p:nvPr userDrawn="1"/>
          </p:nvSpPr>
          <p:spPr bwMode="gray">
            <a:xfrm flipH="1">
              <a:off x="249" y="463"/>
              <a:ext cx="1215" cy="38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90" name="Line 41"/>
            <p:cNvSpPr>
              <a:spLocks noChangeShapeType="1"/>
            </p:cNvSpPr>
            <p:nvPr userDrawn="1"/>
          </p:nvSpPr>
          <p:spPr bwMode="gray">
            <a:xfrm flipH="1">
              <a:off x="657" y="472"/>
              <a:ext cx="808" cy="3848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91" name="Line 42"/>
            <p:cNvSpPr>
              <a:spLocks noChangeShapeType="1"/>
            </p:cNvSpPr>
            <p:nvPr userDrawn="1"/>
          </p:nvSpPr>
          <p:spPr bwMode="gray">
            <a:xfrm flipH="1">
              <a:off x="1066" y="463"/>
              <a:ext cx="404" cy="385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92" name="Line 43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1875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93" name="Line 44"/>
            <p:cNvSpPr>
              <a:spLocks noChangeShapeType="1"/>
            </p:cNvSpPr>
            <p:nvPr userDrawn="1"/>
          </p:nvSpPr>
          <p:spPr bwMode="gray">
            <a:xfrm flipH="1">
              <a:off x="0" y="466"/>
              <a:ext cx="1447" cy="132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94" name="Line 45"/>
            <p:cNvSpPr>
              <a:spLocks noChangeShapeType="1"/>
            </p:cNvSpPr>
            <p:nvPr userDrawn="1"/>
          </p:nvSpPr>
          <p:spPr bwMode="gray">
            <a:xfrm flipH="1">
              <a:off x="0" y="449"/>
              <a:ext cx="1474" cy="89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95" name="Line 46"/>
            <p:cNvSpPr>
              <a:spLocks noChangeShapeType="1"/>
            </p:cNvSpPr>
            <p:nvPr userDrawn="1"/>
          </p:nvSpPr>
          <p:spPr bwMode="gray">
            <a:xfrm flipH="1">
              <a:off x="0" y="471"/>
              <a:ext cx="1435" cy="50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96" name="Line 47"/>
            <p:cNvSpPr>
              <a:spLocks noChangeShapeType="1"/>
            </p:cNvSpPr>
            <p:nvPr userDrawn="1"/>
          </p:nvSpPr>
          <p:spPr bwMode="gray">
            <a:xfrm flipH="1">
              <a:off x="0" y="463"/>
              <a:ext cx="1464" cy="206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97" name="Line 48"/>
            <p:cNvSpPr>
              <a:spLocks noChangeShapeType="1"/>
            </p:cNvSpPr>
            <p:nvPr userDrawn="1"/>
          </p:nvSpPr>
          <p:spPr bwMode="gray">
            <a:xfrm flipH="1">
              <a:off x="0" y="436"/>
              <a:ext cx="1474" cy="124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2098" name="Group 49"/>
            <p:cNvGrpSpPr>
              <a:grpSpLocks/>
            </p:cNvGrpSpPr>
            <p:nvPr userDrawn="1"/>
          </p:nvGrpSpPr>
          <p:grpSpPr bwMode="auto">
            <a:xfrm>
              <a:off x="0" y="2063"/>
              <a:ext cx="5760" cy="1220"/>
              <a:chOff x="235" y="2750"/>
              <a:chExt cx="5241" cy="699"/>
            </a:xfrm>
          </p:grpSpPr>
          <p:sp>
            <p:nvSpPr>
              <p:cNvPr id="2108" name="Line 50"/>
              <p:cNvSpPr>
                <a:spLocks noChangeShapeType="1"/>
              </p:cNvSpPr>
              <p:nvPr/>
            </p:nvSpPr>
            <p:spPr bwMode="gray">
              <a:xfrm>
                <a:off x="235" y="3449"/>
                <a:ext cx="5241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109" name="Line 51"/>
              <p:cNvSpPr>
                <a:spLocks noChangeShapeType="1"/>
              </p:cNvSpPr>
              <p:nvPr/>
            </p:nvSpPr>
            <p:spPr bwMode="gray">
              <a:xfrm>
                <a:off x="235" y="3191"/>
                <a:ext cx="5241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110" name="Line 52"/>
              <p:cNvSpPr>
                <a:spLocks noChangeShapeType="1"/>
              </p:cNvSpPr>
              <p:nvPr/>
            </p:nvSpPr>
            <p:spPr bwMode="gray">
              <a:xfrm>
                <a:off x="235" y="2958"/>
                <a:ext cx="5239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111" name="Line 53"/>
              <p:cNvSpPr>
                <a:spLocks noChangeShapeType="1"/>
              </p:cNvSpPr>
              <p:nvPr/>
            </p:nvSpPr>
            <p:spPr bwMode="gray">
              <a:xfrm>
                <a:off x="235" y="2750"/>
                <a:ext cx="5239" cy="0"/>
              </a:xfrm>
              <a:prstGeom prst="line">
                <a:avLst/>
              </a:prstGeom>
              <a:noFill/>
              <a:ln w="3175">
                <a:solidFill>
                  <a:srgbClr val="FF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099" name="Line 54"/>
            <p:cNvSpPr>
              <a:spLocks noChangeShapeType="1"/>
            </p:cNvSpPr>
            <p:nvPr userDrawn="1"/>
          </p:nvSpPr>
          <p:spPr bwMode="gray">
            <a:xfrm>
              <a:off x="0" y="1753"/>
              <a:ext cx="5760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00" name="Line 55"/>
            <p:cNvSpPr>
              <a:spLocks noChangeShapeType="1"/>
            </p:cNvSpPr>
            <p:nvPr userDrawn="1"/>
          </p:nvSpPr>
          <p:spPr bwMode="gray">
            <a:xfrm flipV="1">
              <a:off x="0" y="1455"/>
              <a:ext cx="5760" cy="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01" name="Line 56"/>
            <p:cNvSpPr>
              <a:spLocks noChangeShapeType="1"/>
            </p:cNvSpPr>
            <p:nvPr userDrawn="1"/>
          </p:nvSpPr>
          <p:spPr bwMode="gray">
            <a:xfrm>
              <a:off x="0" y="1182"/>
              <a:ext cx="5760" cy="9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02" name="Line 57"/>
            <p:cNvSpPr>
              <a:spLocks noChangeShapeType="1"/>
            </p:cNvSpPr>
            <p:nvPr userDrawn="1"/>
          </p:nvSpPr>
          <p:spPr bwMode="gray">
            <a:xfrm>
              <a:off x="0" y="965"/>
              <a:ext cx="5734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03" name="Line 58"/>
            <p:cNvSpPr>
              <a:spLocks noChangeShapeType="1"/>
            </p:cNvSpPr>
            <p:nvPr userDrawn="1"/>
          </p:nvSpPr>
          <p:spPr bwMode="gray">
            <a:xfrm flipV="1">
              <a:off x="0" y="780"/>
              <a:ext cx="5760" cy="11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04" name="Line 59"/>
            <p:cNvSpPr>
              <a:spLocks noChangeShapeType="1"/>
            </p:cNvSpPr>
            <p:nvPr userDrawn="1"/>
          </p:nvSpPr>
          <p:spPr bwMode="gray">
            <a:xfrm>
              <a:off x="0" y="661"/>
              <a:ext cx="5760" cy="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05" name="Line 60"/>
            <p:cNvSpPr>
              <a:spLocks noChangeShapeType="1"/>
            </p:cNvSpPr>
            <p:nvPr userDrawn="1"/>
          </p:nvSpPr>
          <p:spPr bwMode="gray">
            <a:xfrm flipV="1">
              <a:off x="0" y="558"/>
              <a:ext cx="5760" cy="17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06" name="Line 61"/>
            <p:cNvSpPr>
              <a:spLocks noChangeShapeType="1"/>
            </p:cNvSpPr>
            <p:nvPr userDrawn="1"/>
          </p:nvSpPr>
          <p:spPr bwMode="gray">
            <a:xfrm>
              <a:off x="25" y="521"/>
              <a:ext cx="5735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07" name="Line 62"/>
            <p:cNvSpPr>
              <a:spLocks noChangeShapeType="1"/>
            </p:cNvSpPr>
            <p:nvPr userDrawn="1"/>
          </p:nvSpPr>
          <p:spPr bwMode="gray">
            <a:xfrm>
              <a:off x="0" y="482"/>
              <a:ext cx="5760" cy="0"/>
            </a:xfrm>
            <a:prstGeom prst="line">
              <a:avLst/>
            </a:prstGeom>
            <a:noFill/>
            <a:ln w="3175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051" name="Line 63"/>
          <p:cNvSpPr>
            <a:spLocks noChangeShapeType="1"/>
          </p:cNvSpPr>
          <p:nvPr/>
        </p:nvSpPr>
        <p:spPr bwMode="gray">
          <a:xfrm flipH="1">
            <a:off x="-12700" y="712788"/>
            <a:ext cx="2339975" cy="0"/>
          </a:xfrm>
          <a:prstGeom prst="line">
            <a:avLst/>
          </a:prstGeom>
          <a:noFill/>
          <a:ln w="3175">
            <a:solidFill>
              <a:srgbClr val="FFFFFF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52" name="Line 64"/>
          <p:cNvSpPr>
            <a:spLocks noChangeShapeType="1"/>
          </p:cNvSpPr>
          <p:nvPr/>
        </p:nvSpPr>
        <p:spPr bwMode="gray">
          <a:xfrm flipH="1">
            <a:off x="-12700" y="712788"/>
            <a:ext cx="2339975" cy="349250"/>
          </a:xfrm>
          <a:prstGeom prst="line">
            <a:avLst/>
          </a:prstGeom>
          <a:noFill/>
          <a:ln w="3175">
            <a:solidFill>
              <a:srgbClr val="FFFFFF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53" name="Line 65"/>
          <p:cNvSpPr>
            <a:spLocks noChangeShapeType="1"/>
          </p:cNvSpPr>
          <p:nvPr/>
        </p:nvSpPr>
        <p:spPr bwMode="gray">
          <a:xfrm flipH="1">
            <a:off x="-12700" y="692150"/>
            <a:ext cx="2339975" cy="196850"/>
          </a:xfrm>
          <a:prstGeom prst="line">
            <a:avLst/>
          </a:prstGeom>
          <a:noFill/>
          <a:ln w="3175">
            <a:solidFill>
              <a:srgbClr val="FFFFFF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54" name="Line 66"/>
          <p:cNvSpPr>
            <a:spLocks noChangeShapeType="1"/>
          </p:cNvSpPr>
          <p:nvPr/>
        </p:nvSpPr>
        <p:spPr bwMode="gray">
          <a:xfrm>
            <a:off x="-12700" y="765175"/>
            <a:ext cx="9144000" cy="0"/>
          </a:xfrm>
          <a:prstGeom prst="line">
            <a:avLst/>
          </a:prstGeom>
          <a:noFill/>
          <a:ln w="3175">
            <a:solidFill>
              <a:srgbClr val="FFFFFF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91" name="Freeform 67"/>
          <p:cNvSpPr>
            <a:spLocks/>
          </p:cNvSpPr>
          <p:nvPr/>
        </p:nvSpPr>
        <p:spPr bwMode="gray">
          <a:xfrm>
            <a:off x="-12700" y="0"/>
            <a:ext cx="9156700" cy="1600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688"/>
              </a:cxn>
              <a:cxn ang="0">
                <a:pos x="2008" y="492"/>
              </a:cxn>
              <a:cxn ang="0">
                <a:pos x="5768" y="1008"/>
              </a:cxn>
              <a:cxn ang="0">
                <a:pos x="5768" y="0"/>
              </a:cxn>
              <a:cxn ang="0">
                <a:pos x="0" y="0"/>
              </a:cxn>
            </a:cxnLst>
            <a:rect l="0" t="0" r="r" b="b"/>
            <a:pathLst>
              <a:path w="5768" h="1008">
                <a:moveTo>
                  <a:pt x="0" y="0"/>
                </a:moveTo>
                <a:lnTo>
                  <a:pt x="0" y="688"/>
                </a:lnTo>
                <a:cubicBezTo>
                  <a:pt x="72" y="682"/>
                  <a:pt x="776" y="535"/>
                  <a:pt x="2008" y="492"/>
                </a:cubicBezTo>
                <a:cubicBezTo>
                  <a:pt x="3240" y="449"/>
                  <a:pt x="4792" y="608"/>
                  <a:pt x="5768" y="1008"/>
                </a:cubicBezTo>
                <a:lnTo>
                  <a:pt x="5768" y="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63529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92" name="Freeform 68"/>
          <p:cNvSpPr>
            <a:spLocks/>
          </p:cNvSpPr>
          <p:nvPr/>
        </p:nvSpPr>
        <p:spPr bwMode="gray">
          <a:xfrm>
            <a:off x="-12700" y="-12700"/>
            <a:ext cx="9156700" cy="13541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767"/>
              </a:cxn>
              <a:cxn ang="0">
                <a:pos x="2104" y="448"/>
              </a:cxn>
              <a:cxn ang="0">
                <a:pos x="5768" y="848"/>
              </a:cxn>
              <a:cxn ang="0">
                <a:pos x="5760" y="8"/>
              </a:cxn>
              <a:cxn ang="0">
                <a:pos x="0" y="0"/>
              </a:cxn>
            </a:cxnLst>
            <a:rect l="0" t="0" r="r" b="b"/>
            <a:pathLst>
              <a:path w="5768" h="848">
                <a:moveTo>
                  <a:pt x="0" y="0"/>
                </a:moveTo>
                <a:lnTo>
                  <a:pt x="0" y="767"/>
                </a:lnTo>
                <a:cubicBezTo>
                  <a:pt x="72" y="760"/>
                  <a:pt x="879" y="496"/>
                  <a:pt x="2104" y="448"/>
                </a:cubicBezTo>
                <a:cubicBezTo>
                  <a:pt x="3330" y="401"/>
                  <a:pt x="4792" y="472"/>
                  <a:pt x="5768" y="848"/>
                </a:cubicBezTo>
                <a:lnTo>
                  <a:pt x="5760" y="8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2057" name="Picture 69" descr="figure07_o copy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00075" y="115888"/>
            <a:ext cx="1079500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70" descr="figure07_b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-12700" y="333375"/>
            <a:ext cx="1439863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71" descr="figure07_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174750" y="404813"/>
            <a:ext cx="6492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6288" y="1347788"/>
            <a:ext cx="7758112" cy="491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834ADB0-D999-4603-9909-674FBF306A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64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1485900" y="209550"/>
            <a:ext cx="73914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FFFFFF"/>
          </a:solidFill>
          <a:latin typeface="Verdana" pitchFamily="34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3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3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4313" y="1928813"/>
            <a:ext cx="5143500" cy="1428750"/>
          </a:xfrm>
        </p:spPr>
        <p:txBody>
          <a:bodyPr/>
          <a:lstStyle/>
          <a:p>
            <a:pPr algn="ctr" eaLnBrk="1" hangingPunct="1"/>
            <a:r>
              <a:rPr lang="ru-RU" sz="3600" smtClean="0"/>
              <a:t>ПОВРЕЖДЕНИЯ ГРУДНОЙ КЛЕТКИ</a:t>
            </a:r>
            <a:endParaRPr lang="en-US" sz="3600" smtClean="0"/>
          </a:p>
        </p:txBody>
      </p:sp>
      <p:sp>
        <p:nvSpPr>
          <p:cNvPr id="9" name="Прямоугольник 8"/>
          <p:cNvSpPr/>
          <p:nvPr/>
        </p:nvSpPr>
        <p:spPr>
          <a:xfrm>
            <a:off x="142875" y="357188"/>
            <a:ext cx="1571625" cy="571500"/>
          </a:xfrm>
          <a:prstGeom prst="rect">
            <a:avLst/>
          </a:prstGeom>
          <a:solidFill>
            <a:srgbClr val="4480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0" name="Picture 2051" descr="Gerb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  <a:lum bright="-24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85938" cy="219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5572125" y="2000250"/>
            <a:ext cx="3429000" cy="4714875"/>
          </a:xfrm>
          <a:prstGeom prst="rect">
            <a:avLst/>
          </a:prstGeom>
          <a:noFill/>
          <a:ln w="10160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4103" name="Рисунок 16" descr="Пневмоторакс 07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4" t="10416" r="2174" b="6340"/>
          <a:stretch>
            <a:fillRect/>
          </a:stretch>
        </p:blipFill>
        <p:spPr bwMode="auto">
          <a:xfrm>
            <a:off x="5572125" y="2000250"/>
            <a:ext cx="3429000" cy="468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TextBox 18"/>
          <p:cNvSpPr txBox="1">
            <a:spLocks noChangeArrowheads="1"/>
          </p:cNvSpPr>
          <p:nvPr/>
        </p:nvSpPr>
        <p:spPr bwMode="auto">
          <a:xfrm>
            <a:off x="1714500" y="142875"/>
            <a:ext cx="721518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400" b="1" dirty="0">
                <a:solidFill>
                  <a:srgbClr val="FFFF00"/>
                </a:solidFill>
              </a:rPr>
              <a:t>ФЕДЕРАЛЬНОЕ ГОСУДАРСТВЕННОЕ </a:t>
            </a:r>
            <a:r>
              <a:rPr lang="ru-RU" sz="1400" b="1" dirty="0" smtClean="0">
                <a:solidFill>
                  <a:srgbClr val="FFFF00"/>
                </a:solidFill>
              </a:rPr>
              <a:t>КАЗЁННОЕ УЧРЕЖДЕНИЕ</a:t>
            </a:r>
            <a:endParaRPr lang="ru-RU" sz="14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“</a:t>
            </a:r>
            <a:r>
              <a:rPr lang="ru-RU" sz="1400" b="1" dirty="0" smtClean="0">
                <a:solidFill>
                  <a:srgbClr val="FFFF00"/>
                </a:solidFill>
              </a:rPr>
              <a:t>1469 ВМКГ</a:t>
            </a:r>
            <a:r>
              <a:rPr lang="en-US" sz="1400" b="1" dirty="0" smtClean="0">
                <a:solidFill>
                  <a:srgbClr val="FFFF00"/>
                </a:solidFill>
              </a:rPr>
              <a:t>”</a:t>
            </a:r>
            <a:r>
              <a:rPr lang="ru-RU" sz="1400" b="1" dirty="0" smtClean="0">
                <a:solidFill>
                  <a:srgbClr val="FFFF00"/>
                </a:solidFill>
              </a:rPr>
              <a:t> Минобороны России</a:t>
            </a:r>
            <a:endParaRPr lang="ru-RU" sz="1400" b="1" dirty="0">
              <a:solidFill>
                <a:srgbClr val="FFFF00"/>
              </a:solidFill>
            </a:endParaRPr>
          </a:p>
          <a:p>
            <a:pPr algn="ctr" eaLnBrk="1" hangingPunct="1"/>
            <a:endParaRPr lang="ru-RU" sz="1400" b="1" dirty="0">
              <a:solidFill>
                <a:srgbClr val="FFFF00"/>
              </a:solidFill>
            </a:endParaRPr>
          </a:p>
          <a:p>
            <a:pPr algn="ctr" eaLnBrk="1" hangingPunct="1"/>
            <a:endParaRPr lang="ru-RU" sz="1400" b="1" dirty="0">
              <a:solidFill>
                <a:srgbClr val="FFFF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560" y="3789040"/>
            <a:ext cx="42484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3333FF"/>
                </a:solidFill>
              </a:rPr>
              <a:t>Подготовил  </a:t>
            </a:r>
          </a:p>
          <a:p>
            <a:pPr algn="ctr"/>
            <a:r>
              <a:rPr lang="ru-RU" b="1" dirty="0" smtClean="0">
                <a:solidFill>
                  <a:srgbClr val="3333FF"/>
                </a:solidFill>
              </a:rPr>
              <a:t>РЫВКИН Владимир Михайлович</a:t>
            </a:r>
            <a:endParaRPr lang="ru-RU" b="1" dirty="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rgbClr val="FFFF00"/>
                </a:solidFill>
              </a:rPr>
              <a:t>РАСКРЫВАЕМЫЕ ВОПРОСЫ</a:t>
            </a:r>
            <a:endParaRPr lang="en-US" smtClean="0">
              <a:solidFill>
                <a:srgbClr val="FFFF00"/>
              </a:solidFill>
            </a:endParaRPr>
          </a:p>
        </p:txBody>
      </p:sp>
      <p:grpSp>
        <p:nvGrpSpPr>
          <p:cNvPr id="5123" name="Group 3"/>
          <p:cNvGrpSpPr>
            <a:grpSpLocks/>
          </p:cNvGrpSpPr>
          <p:nvPr/>
        </p:nvGrpSpPr>
        <p:grpSpPr bwMode="auto">
          <a:xfrm>
            <a:off x="1828800" y="2024063"/>
            <a:ext cx="762000" cy="665162"/>
            <a:chOff x="1110" y="2656"/>
            <a:chExt cx="1549" cy="1351"/>
          </a:xfrm>
        </p:grpSpPr>
        <p:sp>
          <p:nvSpPr>
            <p:cNvPr id="5143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44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9094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5124" name="Group 7"/>
          <p:cNvGrpSpPr>
            <a:grpSpLocks/>
          </p:cNvGrpSpPr>
          <p:nvPr/>
        </p:nvGrpSpPr>
        <p:grpSpPr bwMode="auto">
          <a:xfrm>
            <a:off x="1828800" y="2938463"/>
            <a:ext cx="762000" cy="665162"/>
            <a:chOff x="3174" y="2656"/>
            <a:chExt cx="1549" cy="1351"/>
          </a:xfrm>
        </p:grpSpPr>
        <p:sp>
          <p:nvSpPr>
            <p:cNvPr id="5140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41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9098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5125" name="Line 11"/>
          <p:cNvSpPr>
            <a:spLocks noChangeShapeType="1"/>
          </p:cNvSpPr>
          <p:nvPr/>
        </p:nvSpPr>
        <p:spPr bwMode="auto">
          <a:xfrm>
            <a:off x="2438400" y="2633663"/>
            <a:ext cx="480060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26" name="Text Box 12"/>
          <p:cNvSpPr txBox="1">
            <a:spLocks noChangeArrowheads="1"/>
          </p:cNvSpPr>
          <p:nvPr/>
        </p:nvSpPr>
        <p:spPr bwMode="auto">
          <a:xfrm>
            <a:off x="3429000" y="2100263"/>
            <a:ext cx="30051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ru-RU" sz="2400">
                <a:solidFill>
                  <a:schemeClr val="tx2"/>
                </a:solidFill>
              </a:rPr>
              <a:t>Повреждения груди</a:t>
            </a:r>
            <a:endParaRPr lang="en-US" sz="2400">
              <a:solidFill>
                <a:schemeClr val="tx2"/>
              </a:solidFill>
            </a:endParaRPr>
          </a:p>
        </p:txBody>
      </p:sp>
      <p:sp>
        <p:nvSpPr>
          <p:cNvPr id="5127" name="Text Box 13"/>
          <p:cNvSpPr txBox="1">
            <a:spLocks noChangeArrowheads="1"/>
          </p:cNvSpPr>
          <p:nvPr/>
        </p:nvSpPr>
        <p:spPr bwMode="gray">
          <a:xfrm>
            <a:off x="2025650" y="2122488"/>
            <a:ext cx="354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5128" name="Line 14"/>
          <p:cNvSpPr>
            <a:spLocks noChangeShapeType="1"/>
          </p:cNvSpPr>
          <p:nvPr/>
        </p:nvSpPr>
        <p:spPr bwMode="auto">
          <a:xfrm>
            <a:off x="2438400" y="3548063"/>
            <a:ext cx="480060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29" name="Text Box 15"/>
          <p:cNvSpPr txBox="1">
            <a:spLocks noChangeArrowheads="1"/>
          </p:cNvSpPr>
          <p:nvPr/>
        </p:nvSpPr>
        <p:spPr bwMode="auto">
          <a:xfrm>
            <a:off x="3429000" y="3014663"/>
            <a:ext cx="22272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ru-RU" sz="2400">
                <a:solidFill>
                  <a:schemeClr val="tx2"/>
                </a:solidFill>
              </a:rPr>
              <a:t>Пневмоторакс</a:t>
            </a:r>
            <a:endParaRPr lang="en-US" sz="2400">
              <a:solidFill>
                <a:schemeClr val="tx2"/>
              </a:solidFill>
            </a:endParaRPr>
          </a:p>
        </p:txBody>
      </p:sp>
      <p:sp>
        <p:nvSpPr>
          <p:cNvPr id="5130" name="Text Box 16"/>
          <p:cNvSpPr txBox="1">
            <a:spLocks noChangeArrowheads="1"/>
          </p:cNvSpPr>
          <p:nvPr/>
        </p:nvSpPr>
        <p:spPr bwMode="gray">
          <a:xfrm>
            <a:off x="2025650" y="3036888"/>
            <a:ext cx="354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>
                <a:solidFill>
                  <a:srgbClr val="FFFFFF"/>
                </a:solidFill>
              </a:rPr>
              <a:t>2</a:t>
            </a:r>
          </a:p>
        </p:txBody>
      </p:sp>
      <p:grpSp>
        <p:nvGrpSpPr>
          <p:cNvPr id="5131" name="Group 17"/>
          <p:cNvGrpSpPr>
            <a:grpSpLocks/>
          </p:cNvGrpSpPr>
          <p:nvPr/>
        </p:nvGrpSpPr>
        <p:grpSpPr bwMode="auto">
          <a:xfrm>
            <a:off x="1828800" y="3830638"/>
            <a:ext cx="762000" cy="665162"/>
            <a:chOff x="1110" y="2656"/>
            <a:chExt cx="1549" cy="1351"/>
          </a:xfrm>
        </p:grpSpPr>
        <p:sp>
          <p:nvSpPr>
            <p:cNvPr id="5137" name="AutoShape 18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38" name="AutoShape 19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9108" name="AutoShape 20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5132" name="Line 25"/>
          <p:cNvSpPr>
            <a:spLocks noChangeShapeType="1"/>
          </p:cNvSpPr>
          <p:nvPr/>
        </p:nvSpPr>
        <p:spPr bwMode="auto">
          <a:xfrm>
            <a:off x="2438400" y="4440238"/>
            <a:ext cx="480060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33" name="Text Box 26"/>
          <p:cNvSpPr txBox="1">
            <a:spLocks noChangeArrowheads="1"/>
          </p:cNvSpPr>
          <p:nvPr/>
        </p:nvSpPr>
        <p:spPr bwMode="auto">
          <a:xfrm>
            <a:off x="3429000" y="3906838"/>
            <a:ext cx="5111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ru-RU" sz="2400">
                <a:solidFill>
                  <a:schemeClr val="tx2"/>
                </a:solidFill>
              </a:rPr>
              <a:t>Неотложная доврачебная помощь</a:t>
            </a:r>
            <a:endParaRPr lang="en-US" sz="2400">
              <a:solidFill>
                <a:schemeClr val="tx2"/>
              </a:solidFill>
            </a:endParaRPr>
          </a:p>
        </p:txBody>
      </p:sp>
      <p:sp>
        <p:nvSpPr>
          <p:cNvPr id="5134" name="Text Box 27"/>
          <p:cNvSpPr txBox="1">
            <a:spLocks noChangeArrowheads="1"/>
          </p:cNvSpPr>
          <p:nvPr/>
        </p:nvSpPr>
        <p:spPr bwMode="gray">
          <a:xfrm>
            <a:off x="2025650" y="3929063"/>
            <a:ext cx="354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5135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/>
          </a:p>
        </p:txBody>
      </p:sp>
      <p:pic>
        <p:nvPicPr>
          <p:cNvPr id="5136" name="Picture 25" descr="Медицина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9705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485900" y="0"/>
            <a:ext cx="7391400" cy="857250"/>
          </a:xfrm>
        </p:spPr>
        <p:txBody>
          <a:bodyPr/>
          <a:lstStyle/>
          <a:p>
            <a:pPr eaLnBrk="1" hangingPunct="1"/>
            <a:r>
              <a:rPr lang="ru-RU" sz="2400" smtClean="0">
                <a:solidFill>
                  <a:srgbClr val="FFFF00"/>
                </a:solidFill>
              </a:rPr>
              <a:t>ПОВРЕЖДЕНИЯ ГРУДИ И ОРГАНОВ ГРУДНОЙ КЛЕТКИ</a:t>
            </a:r>
            <a:endParaRPr lang="en-US" sz="2400" smtClean="0">
              <a:solidFill>
                <a:srgbClr val="FFFF00"/>
              </a:solidFill>
            </a:endParaRP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2571750"/>
            <a:ext cx="8715375" cy="4044950"/>
          </a:xfrm>
        </p:spPr>
        <p:txBody>
          <a:bodyPr/>
          <a:lstStyle/>
          <a:p>
            <a:pPr marL="342900" indent="-342900" eaLnBrk="1" hangingPunct="1">
              <a:lnSpc>
                <a:spcPct val="80000"/>
              </a:lnSpc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РЕБРО</a:t>
            </a: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(</a:t>
            </a:r>
            <a:r>
              <a:rPr lang="ru-RU" sz="24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costae</a:t>
            </a: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 — одна из парных дугообразных плоских костей, идущих от</a:t>
            </a: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позвоночника к грудной кости и составляющих грудную клетку. У человека 12 пар рёбер, примыкающих мыщелком к позвонкам, а хрящами к грудной кости.</a:t>
            </a:r>
            <a:b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ru-RU" sz="24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342900" indent="-342900" eaLnBrk="1" hangingPunct="1">
              <a:lnSpc>
                <a:spcPct val="80000"/>
              </a:lnSpc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ГРУДИНА </a:t>
            </a: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(грудная кость, </a:t>
            </a:r>
            <a:r>
              <a:rPr lang="ru-RU" sz="24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sternum</a:t>
            </a: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 — продолговатая плоская кость, расположенная в середине груди человека. Соединяется с рёбрами при помощи хрящей, формируя вместе с ними грудную клетку, вмещающую и защищающую от внешнего воздействия лёгкие, сердце и важнейшие кровеносные сосуды.</a:t>
            </a:r>
            <a:endParaRPr lang="en-US" sz="2900" dirty="0"/>
          </a:p>
        </p:txBody>
      </p:sp>
      <p:pic>
        <p:nvPicPr>
          <p:cNvPr id="6148" name="Рисунок 5" descr="Рёбра 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85938" cy="24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smtClean="0">
                <a:solidFill>
                  <a:srgbClr val="FFFF00"/>
                </a:solidFill>
              </a:rPr>
              <a:t>ПОВРЕЖДЕНИЯ ГРУДИ И ОРГАНОВ </a:t>
            </a:r>
            <a:br>
              <a:rPr lang="ru-RU" sz="2400" smtClean="0">
                <a:solidFill>
                  <a:srgbClr val="FFFF00"/>
                </a:solidFill>
              </a:rPr>
            </a:br>
            <a:r>
              <a:rPr lang="ru-RU" sz="2400" smtClean="0">
                <a:solidFill>
                  <a:srgbClr val="FFFF00"/>
                </a:solidFill>
              </a:rPr>
              <a:t>ГРУДНОЙ КЛЕТКИ</a:t>
            </a:r>
            <a:endParaRPr lang="en-US" sz="1400" smtClean="0"/>
          </a:p>
        </p:txBody>
      </p:sp>
      <p:grpSp>
        <p:nvGrpSpPr>
          <p:cNvPr id="7171" name="Group 3"/>
          <p:cNvGrpSpPr>
            <a:grpSpLocks/>
          </p:cNvGrpSpPr>
          <p:nvPr/>
        </p:nvGrpSpPr>
        <p:grpSpPr bwMode="auto">
          <a:xfrm>
            <a:off x="142875" y="1500188"/>
            <a:ext cx="8999538" cy="4430712"/>
            <a:chOff x="370" y="1248"/>
            <a:chExt cx="4971" cy="2186"/>
          </a:xfrm>
        </p:grpSpPr>
        <p:grpSp>
          <p:nvGrpSpPr>
            <p:cNvPr id="7175" name="Group 4"/>
            <p:cNvGrpSpPr>
              <a:grpSpLocks/>
            </p:cNvGrpSpPr>
            <p:nvPr/>
          </p:nvGrpSpPr>
          <p:grpSpPr bwMode="auto">
            <a:xfrm>
              <a:off x="1712" y="1248"/>
              <a:ext cx="2219" cy="1821"/>
              <a:chOff x="1760" y="1824"/>
              <a:chExt cx="2219" cy="1821"/>
            </a:xfrm>
          </p:grpSpPr>
          <p:sp>
            <p:nvSpPr>
              <p:cNvPr id="94213" name="AutoShape 5"/>
              <p:cNvSpPr>
                <a:spLocks noChangeArrowheads="1"/>
              </p:cNvSpPr>
              <p:nvPr/>
            </p:nvSpPr>
            <p:spPr bwMode="gray">
              <a:xfrm rot="16200000" flipH="1">
                <a:off x="1708" y="2509"/>
                <a:ext cx="309" cy="206"/>
              </a:xfrm>
              <a:prstGeom prst="upArrow">
                <a:avLst>
                  <a:gd name="adj1" fmla="val 51676"/>
                  <a:gd name="adj2" fmla="val 100000"/>
                </a:avLst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tx2">
                      <a:gamma/>
                      <a:tint val="39216"/>
                      <a:invGamma/>
                    </a:schemeClr>
                  </a:gs>
                </a:gsLst>
                <a:lin ang="0" scaled="1"/>
              </a:gra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214" name="AutoShape 6"/>
              <p:cNvSpPr>
                <a:spLocks noChangeArrowheads="1"/>
              </p:cNvSpPr>
              <p:nvPr/>
            </p:nvSpPr>
            <p:spPr bwMode="gray">
              <a:xfrm rot="5400000" flipH="1">
                <a:off x="3723" y="2474"/>
                <a:ext cx="309" cy="206"/>
              </a:xfrm>
              <a:prstGeom prst="upArrow">
                <a:avLst>
                  <a:gd name="adj1" fmla="val 51676"/>
                  <a:gd name="adj2" fmla="val 100000"/>
                </a:avLst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tx2">
                      <a:gamma/>
                      <a:tint val="39216"/>
                      <a:invGamma/>
                    </a:schemeClr>
                  </a:gs>
                </a:gsLst>
                <a:lin ang="0" scaled="1"/>
              </a:gra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215" name="AutoShape 7"/>
              <p:cNvSpPr>
                <a:spLocks noChangeArrowheads="1"/>
              </p:cNvSpPr>
              <p:nvPr/>
            </p:nvSpPr>
            <p:spPr bwMode="gray">
              <a:xfrm rot="10800000" flipH="1">
                <a:off x="2725" y="3439"/>
                <a:ext cx="308" cy="206"/>
              </a:xfrm>
              <a:prstGeom prst="upArrow">
                <a:avLst>
                  <a:gd name="adj1" fmla="val 51676"/>
                  <a:gd name="adj2" fmla="val 100000"/>
                </a:avLst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tx2">
                      <a:gamma/>
                      <a:tint val="39216"/>
                      <a:invGamma/>
                    </a:schemeClr>
                  </a:gs>
                </a:gsLst>
                <a:lin ang="0" scaled="1"/>
              </a:gra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92" name="Oval 8"/>
              <p:cNvSpPr>
                <a:spLocks noChangeArrowheads="1"/>
              </p:cNvSpPr>
              <p:nvPr/>
            </p:nvSpPr>
            <p:spPr bwMode="gray">
              <a:xfrm>
                <a:off x="1996" y="1824"/>
                <a:ext cx="1776" cy="1615"/>
              </a:xfrm>
              <a:prstGeom prst="ellipse">
                <a:avLst/>
              </a:prstGeom>
              <a:gradFill rotWithShape="1">
                <a:gsLst>
                  <a:gs pos="0">
                    <a:srgbClr val="767676"/>
                  </a:gs>
                  <a:gs pos="50000">
                    <a:srgbClr val="FFFFFF"/>
                  </a:gs>
                  <a:gs pos="100000">
                    <a:srgbClr val="767676"/>
                  </a:gs>
                </a:gsLst>
                <a:lin ang="5400000" scaled="1"/>
              </a:gradFill>
              <a:ln w="57150" algn="ctr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193" name="Oval 9"/>
              <p:cNvSpPr>
                <a:spLocks noChangeArrowheads="1"/>
              </p:cNvSpPr>
              <p:nvPr/>
            </p:nvSpPr>
            <p:spPr bwMode="gray">
              <a:xfrm>
                <a:off x="2170" y="1915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A2A2A2"/>
                  </a:gs>
                  <a:gs pos="50000">
                    <a:srgbClr val="FFFFFF"/>
                  </a:gs>
                  <a:gs pos="100000">
                    <a:srgbClr val="A2A2A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94218" name="Oval 10"/>
              <p:cNvSpPr>
                <a:spLocks noChangeArrowheads="1"/>
              </p:cNvSpPr>
              <p:nvPr/>
            </p:nvSpPr>
            <p:spPr bwMode="gray">
              <a:xfrm>
                <a:off x="2252" y="2000"/>
                <a:ext cx="1264" cy="1264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95" name="Oval 11"/>
              <p:cNvSpPr>
                <a:spLocks noChangeArrowheads="1"/>
              </p:cNvSpPr>
              <p:nvPr/>
            </p:nvSpPr>
            <p:spPr bwMode="gray">
              <a:xfrm>
                <a:off x="2254" y="2000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000000"/>
                  </a:gs>
                  <a:gs pos="100000">
                    <a:srgbClr val="FFCC0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94220" name="Oval 12"/>
              <p:cNvSpPr>
                <a:spLocks noChangeArrowheads="1"/>
              </p:cNvSpPr>
              <p:nvPr/>
            </p:nvSpPr>
            <p:spPr bwMode="gray">
              <a:xfrm>
                <a:off x="2337" y="2083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54118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97" name="Oval 13"/>
              <p:cNvSpPr>
                <a:spLocks noChangeArrowheads="1"/>
              </p:cNvSpPr>
              <p:nvPr/>
            </p:nvSpPr>
            <p:spPr bwMode="gray">
              <a:xfrm>
                <a:off x="2337" y="2083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FFCC00"/>
                  </a:gs>
                  <a:gs pos="100000">
                    <a:srgbClr val="7C630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</p:grpSp>
        <p:sp>
          <p:nvSpPr>
            <p:cNvPr id="94222" name="AutoShape 14"/>
            <p:cNvSpPr>
              <a:spLocks noChangeArrowheads="1"/>
            </p:cNvSpPr>
            <p:nvPr/>
          </p:nvSpPr>
          <p:spPr bwMode="gray">
            <a:xfrm>
              <a:off x="528" y="2256"/>
              <a:ext cx="1264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223" name="AutoShape 15"/>
            <p:cNvSpPr>
              <a:spLocks noChangeArrowheads="1"/>
            </p:cNvSpPr>
            <p:nvPr/>
          </p:nvSpPr>
          <p:spPr bwMode="gray">
            <a:xfrm>
              <a:off x="410" y="1920"/>
              <a:ext cx="1270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224" name="AutoShape 16"/>
            <p:cNvSpPr>
              <a:spLocks noChangeArrowheads="1"/>
            </p:cNvSpPr>
            <p:nvPr/>
          </p:nvSpPr>
          <p:spPr bwMode="gray">
            <a:xfrm>
              <a:off x="528" y="1584"/>
              <a:ext cx="1264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225" name="AutoShape 17"/>
            <p:cNvSpPr>
              <a:spLocks noChangeArrowheads="1"/>
            </p:cNvSpPr>
            <p:nvPr/>
          </p:nvSpPr>
          <p:spPr bwMode="gray">
            <a:xfrm>
              <a:off x="3882" y="2256"/>
              <a:ext cx="1302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226" name="AutoShape 18"/>
            <p:cNvSpPr>
              <a:spLocks noChangeArrowheads="1"/>
            </p:cNvSpPr>
            <p:nvPr/>
          </p:nvSpPr>
          <p:spPr bwMode="gray">
            <a:xfrm>
              <a:off x="3984" y="1920"/>
              <a:ext cx="1279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227" name="AutoShape 19"/>
            <p:cNvSpPr>
              <a:spLocks noChangeArrowheads="1"/>
            </p:cNvSpPr>
            <p:nvPr/>
          </p:nvSpPr>
          <p:spPr bwMode="gray">
            <a:xfrm>
              <a:off x="3882" y="1584"/>
              <a:ext cx="1302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82" name="Text Box 20"/>
            <p:cNvSpPr txBox="1">
              <a:spLocks noChangeArrowheads="1"/>
            </p:cNvSpPr>
            <p:nvPr/>
          </p:nvSpPr>
          <p:spPr bwMode="gray">
            <a:xfrm>
              <a:off x="2185" y="1812"/>
              <a:ext cx="1315" cy="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ru-RU" sz="2000" b="1">
                  <a:solidFill>
                    <a:srgbClr val="FF0000"/>
                  </a:solidFill>
                </a:rPr>
                <a:t>ПОВРЕЖДЕНИЯ</a:t>
              </a:r>
            </a:p>
            <a:p>
              <a:pPr algn="ctr"/>
              <a:r>
                <a:rPr lang="ru-RU" sz="2000" b="1">
                  <a:solidFill>
                    <a:srgbClr val="FF0000"/>
                  </a:solidFill>
                </a:rPr>
                <a:t>ГРУДНОЙ </a:t>
              </a:r>
            </a:p>
            <a:p>
              <a:pPr algn="ctr"/>
              <a:r>
                <a:rPr lang="ru-RU" sz="2000" b="1">
                  <a:solidFill>
                    <a:srgbClr val="FF0000"/>
                  </a:solidFill>
                </a:rPr>
                <a:t>КЛЕТКИ</a:t>
              </a:r>
              <a:endParaRPr lang="en-US" b="1">
                <a:solidFill>
                  <a:srgbClr val="FF0000"/>
                </a:solidFill>
              </a:endParaRPr>
            </a:p>
          </p:txBody>
        </p:sp>
        <p:sp>
          <p:nvSpPr>
            <p:cNvPr id="7183" name="AutoShape 21"/>
            <p:cNvSpPr>
              <a:spLocks noChangeArrowheads="1"/>
            </p:cNvSpPr>
            <p:nvPr/>
          </p:nvSpPr>
          <p:spPr bwMode="auto">
            <a:xfrm>
              <a:off x="1199" y="3168"/>
              <a:ext cx="3275" cy="266"/>
            </a:xfrm>
            <a:prstGeom prst="roundRect">
              <a:avLst>
                <a:gd name="adj" fmla="val 50000"/>
              </a:avLst>
            </a:prstGeom>
            <a:solidFill>
              <a:srgbClr val="5200A4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ru-RU" b="1">
                  <a:solidFill>
                    <a:srgbClr val="FFFFFF"/>
                  </a:solidFill>
                  <a:latin typeface="Verdana" pitchFamily="34" charset="0"/>
                </a:rPr>
                <a:t>С ПОВРЕЖДЕНИЕМ ВНУТРЕННИХ ОРГАНОВ</a:t>
              </a:r>
              <a:endParaRPr lang="en-US" b="1">
                <a:solidFill>
                  <a:srgbClr val="FFFFFF"/>
                </a:solidFill>
                <a:latin typeface="Verdana" pitchFamily="34" charset="0"/>
              </a:endParaRPr>
            </a:p>
          </p:txBody>
        </p:sp>
        <p:sp>
          <p:nvSpPr>
            <p:cNvPr id="7184" name="Text Box 22"/>
            <p:cNvSpPr txBox="1">
              <a:spLocks noChangeArrowheads="1"/>
            </p:cNvSpPr>
            <p:nvPr/>
          </p:nvSpPr>
          <p:spPr bwMode="gray">
            <a:xfrm>
              <a:off x="528" y="1706"/>
              <a:ext cx="1223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ru-RU" b="1">
                  <a:solidFill>
                    <a:srgbClr val="FFFFFF"/>
                  </a:solidFill>
                </a:rPr>
                <a:t>ОТКРЫТЫЕ</a:t>
              </a:r>
              <a:endParaRPr lang="en-US" b="1">
                <a:solidFill>
                  <a:srgbClr val="FFFFFF"/>
                </a:solidFill>
              </a:endParaRPr>
            </a:p>
          </p:txBody>
        </p:sp>
        <p:sp>
          <p:nvSpPr>
            <p:cNvPr id="7185" name="Text Box 23"/>
            <p:cNvSpPr txBox="1">
              <a:spLocks noChangeArrowheads="1"/>
            </p:cNvSpPr>
            <p:nvPr/>
          </p:nvSpPr>
          <p:spPr bwMode="gray">
            <a:xfrm>
              <a:off x="370" y="2019"/>
              <a:ext cx="1381" cy="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ru-RU" sz="1400" b="1">
                  <a:solidFill>
                    <a:srgbClr val="FFFFFF"/>
                  </a:solidFill>
                </a:rPr>
                <a:t>С ПОВРЕЖДЕНИЕМ</a:t>
              </a:r>
            </a:p>
            <a:p>
              <a:pPr algn="ctr"/>
              <a:r>
                <a:rPr lang="ru-RU" sz="1400" b="1">
                  <a:solidFill>
                    <a:srgbClr val="FFFFFF"/>
                  </a:solidFill>
                </a:rPr>
                <a:t>КОСТЕЙ</a:t>
              </a:r>
              <a:endParaRPr lang="en-US" sz="1400" b="1">
                <a:solidFill>
                  <a:srgbClr val="FFFFFF"/>
                </a:solidFill>
              </a:endParaRPr>
            </a:p>
          </p:txBody>
        </p:sp>
        <p:sp>
          <p:nvSpPr>
            <p:cNvPr id="7186" name="Text Box 24"/>
            <p:cNvSpPr txBox="1">
              <a:spLocks noChangeArrowheads="1"/>
            </p:cNvSpPr>
            <p:nvPr/>
          </p:nvSpPr>
          <p:spPr bwMode="gray">
            <a:xfrm>
              <a:off x="449" y="2355"/>
              <a:ext cx="1420" cy="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ru-RU" sz="1400" b="1">
                  <a:solidFill>
                    <a:srgbClr val="FFFFFF"/>
                  </a:solidFill>
                </a:rPr>
                <a:t>С ПОВРЕЖДЕНИЕМ</a:t>
              </a:r>
            </a:p>
            <a:p>
              <a:pPr algn="ctr"/>
              <a:r>
                <a:rPr lang="ru-RU" sz="1400" b="1">
                  <a:solidFill>
                    <a:srgbClr val="FFFFFF"/>
                  </a:solidFill>
                </a:rPr>
                <a:t>ПЛЕВРЫ</a:t>
              </a:r>
              <a:endParaRPr lang="en-US" b="1">
                <a:solidFill>
                  <a:srgbClr val="FFFFFF"/>
                </a:solidFill>
              </a:endParaRPr>
            </a:p>
          </p:txBody>
        </p:sp>
        <p:sp>
          <p:nvSpPr>
            <p:cNvPr id="7187" name="Text Box 25"/>
            <p:cNvSpPr txBox="1">
              <a:spLocks noChangeArrowheads="1"/>
            </p:cNvSpPr>
            <p:nvPr/>
          </p:nvSpPr>
          <p:spPr bwMode="gray">
            <a:xfrm>
              <a:off x="3882" y="1741"/>
              <a:ext cx="1302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ru-RU" b="1">
                  <a:solidFill>
                    <a:srgbClr val="FFFFFF"/>
                  </a:solidFill>
                </a:rPr>
                <a:t>ЗАКРЫТЫЕ</a:t>
              </a:r>
              <a:endParaRPr lang="en-US" b="1">
                <a:solidFill>
                  <a:srgbClr val="FFFFFF"/>
                </a:solidFill>
              </a:endParaRPr>
            </a:p>
          </p:txBody>
        </p:sp>
        <p:sp>
          <p:nvSpPr>
            <p:cNvPr id="7188" name="Text Box 26"/>
            <p:cNvSpPr txBox="1">
              <a:spLocks noChangeArrowheads="1"/>
            </p:cNvSpPr>
            <p:nvPr/>
          </p:nvSpPr>
          <p:spPr bwMode="gray">
            <a:xfrm>
              <a:off x="3921" y="2019"/>
              <a:ext cx="1420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ru-RU" sz="1600" b="1">
                  <a:solidFill>
                    <a:srgbClr val="FFFFFF"/>
                  </a:solidFill>
                </a:rPr>
                <a:t>БЕЗ ПОВРЕЖДЕНИЯ</a:t>
              </a:r>
            </a:p>
            <a:p>
              <a:pPr algn="ctr"/>
              <a:r>
                <a:rPr lang="ru-RU" sz="1600" b="1">
                  <a:solidFill>
                    <a:srgbClr val="FFFFFF"/>
                  </a:solidFill>
                </a:rPr>
                <a:t>КОСТЕЙ </a:t>
              </a:r>
              <a:endParaRPr lang="en-US" sz="1600" b="1">
                <a:solidFill>
                  <a:srgbClr val="FFFFFF"/>
                </a:solidFill>
              </a:endParaRPr>
            </a:p>
          </p:txBody>
        </p:sp>
      </p:grpSp>
      <p:sp>
        <p:nvSpPr>
          <p:cNvPr id="7172" name="Text Box 24"/>
          <p:cNvSpPr txBox="1">
            <a:spLocks noChangeArrowheads="1"/>
          </p:cNvSpPr>
          <p:nvPr/>
        </p:nvSpPr>
        <p:spPr bwMode="gray">
          <a:xfrm>
            <a:off x="6357938" y="3714750"/>
            <a:ext cx="2571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1400" b="1">
                <a:solidFill>
                  <a:srgbClr val="FFFFFF"/>
                </a:solidFill>
              </a:rPr>
              <a:t>БЕЗ ПОВРЕЖДЕНИЕЯ</a:t>
            </a:r>
          </a:p>
          <a:p>
            <a:pPr algn="ctr"/>
            <a:r>
              <a:rPr lang="ru-RU" sz="1400" b="1">
                <a:solidFill>
                  <a:srgbClr val="FFFFFF"/>
                </a:solidFill>
              </a:rPr>
              <a:t>ПЛЕВРЫ</a:t>
            </a: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7173" name="AutoShape 21"/>
          <p:cNvSpPr>
            <a:spLocks noChangeArrowheads="1"/>
          </p:cNvSpPr>
          <p:nvPr/>
        </p:nvSpPr>
        <p:spPr bwMode="auto">
          <a:xfrm>
            <a:off x="1428750" y="6000750"/>
            <a:ext cx="6286500" cy="538163"/>
          </a:xfrm>
          <a:prstGeom prst="roundRect">
            <a:avLst>
              <a:gd name="adj" fmla="val 50000"/>
            </a:avLst>
          </a:prstGeom>
          <a:solidFill>
            <a:srgbClr val="00808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ru-RU" b="1">
                <a:solidFill>
                  <a:srgbClr val="FFFFFF"/>
                </a:solidFill>
                <a:latin typeface="Verdana" pitchFamily="34" charset="0"/>
              </a:rPr>
              <a:t>БЕЗ ПОВРЕЖДЕНИЕМ ВНУТРЕННИХ ОРГАНОВ</a:t>
            </a:r>
            <a:endParaRPr lang="en-US" b="1">
              <a:solidFill>
                <a:srgbClr val="FFFFFF"/>
              </a:solidFill>
              <a:latin typeface="Verdana" pitchFamily="34" charset="0"/>
            </a:endParaRPr>
          </a:p>
        </p:txBody>
      </p:sp>
      <p:pic>
        <p:nvPicPr>
          <p:cNvPr id="7174" name="Picture 30" descr="ГВМУ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5696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928813" y="142875"/>
            <a:ext cx="7072312" cy="785813"/>
          </a:xfrm>
        </p:spPr>
        <p:txBody>
          <a:bodyPr/>
          <a:lstStyle/>
          <a:p>
            <a:pPr eaLnBrk="1" hangingPunct="1"/>
            <a:r>
              <a:rPr lang="ru-RU" sz="2400" smtClean="0">
                <a:solidFill>
                  <a:srgbClr val="FFFF00"/>
                </a:solidFill>
              </a:rPr>
              <a:t>ПОВРЕЖДЕНИЯ ГРУДИ И ОРГАНОВ ГРУДНОЙ КЛЕТКИ</a:t>
            </a:r>
            <a:endParaRPr lang="en-US" sz="1400" smtClean="0">
              <a:solidFill>
                <a:srgbClr val="FFFF00"/>
              </a:solidFill>
            </a:endParaRPr>
          </a:p>
        </p:txBody>
      </p:sp>
      <p:sp>
        <p:nvSpPr>
          <p:cNvPr id="8195" name="AutoShape 3"/>
          <p:cNvSpPr>
            <a:spLocks noChangeArrowheads="1"/>
          </p:cNvSpPr>
          <p:nvPr/>
        </p:nvSpPr>
        <p:spPr bwMode="ltGray">
          <a:xfrm>
            <a:off x="0" y="2000250"/>
            <a:ext cx="6324600" cy="4495800"/>
          </a:xfrm>
          <a:prstGeom prst="rightArrow">
            <a:avLst>
              <a:gd name="adj1" fmla="val 79306"/>
              <a:gd name="adj2" fmla="val 34844"/>
            </a:avLst>
          </a:pr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6260" name="AutoShape 4"/>
          <p:cNvSpPr>
            <a:spLocks noChangeArrowheads="1"/>
          </p:cNvSpPr>
          <p:nvPr/>
        </p:nvSpPr>
        <p:spPr bwMode="blackWhite">
          <a:xfrm>
            <a:off x="685800" y="22098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ru-RU" sz="2400" b="1" dirty="0">
                <a:solidFill>
                  <a:srgbClr val="FFFF00"/>
                </a:solidFill>
              </a:rPr>
              <a:t>ОБЩИЕ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8197" name="AutoShape 5"/>
          <p:cNvSpPr>
            <a:spLocks noChangeArrowheads="1"/>
          </p:cNvSpPr>
          <p:nvPr/>
        </p:nvSpPr>
        <p:spPr bwMode="blackWhite">
          <a:xfrm>
            <a:off x="685800" y="33528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96BB8F"/>
              </a:gs>
            </a:gsLst>
            <a:lin ang="5400000" scaled="1"/>
          </a:gradFill>
          <a:ln w="2540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ru-RU" sz="2400" b="1">
                <a:solidFill>
                  <a:srgbClr val="FFFF00"/>
                </a:solidFill>
              </a:rPr>
              <a:t>МЕСТНЫЕ</a:t>
            </a:r>
            <a:endParaRPr lang="en-US" sz="2400" b="1">
              <a:solidFill>
                <a:srgbClr val="FFFF00"/>
              </a:solidFill>
            </a:endParaRPr>
          </a:p>
        </p:txBody>
      </p:sp>
      <p:sp>
        <p:nvSpPr>
          <p:cNvPr id="96262" name="AutoShape 6"/>
          <p:cNvSpPr>
            <a:spLocks noChangeArrowheads="1"/>
          </p:cNvSpPr>
          <p:nvPr/>
        </p:nvSpPr>
        <p:spPr bwMode="blackWhite">
          <a:xfrm>
            <a:off x="685800" y="4495800"/>
            <a:ext cx="40386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ru-RU" sz="2400" b="1" dirty="0">
                <a:solidFill>
                  <a:srgbClr val="FFFF00"/>
                </a:solidFill>
              </a:rPr>
              <a:t>СПЕЦИФИЧЕСКИЕ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96263" name="AutoShape 7"/>
          <p:cNvSpPr>
            <a:spLocks noChangeArrowheads="1"/>
          </p:cNvSpPr>
          <p:nvPr/>
        </p:nvSpPr>
        <p:spPr bwMode="auto">
          <a:xfrm>
            <a:off x="6000750" y="3500438"/>
            <a:ext cx="2978150" cy="1295400"/>
          </a:xfrm>
          <a:prstGeom prst="roundRect">
            <a:avLst>
              <a:gd name="adj" fmla="val 9106"/>
            </a:avLst>
          </a:prstGeom>
          <a:noFill/>
          <a:ln w="25400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СИМПТОМЫ ПОВРЕЖДЕНИЯ ГРУДНОЙ КЛЕТКИ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8200" name="Рисунок 9" descr="Рёбра 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85938" cy="24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28813" y="142875"/>
            <a:ext cx="7072312" cy="785813"/>
          </a:xfrm>
        </p:spPr>
        <p:txBody>
          <a:bodyPr/>
          <a:lstStyle/>
          <a:p>
            <a:pPr eaLnBrk="1" hangingPunct="1"/>
            <a:r>
              <a:rPr lang="ru-RU" sz="2400" smtClean="0">
                <a:solidFill>
                  <a:srgbClr val="FFFF00"/>
                </a:solidFill>
              </a:rPr>
              <a:t>ПОВРЕЖДЕНИЯ ГРУДИ И ОРГАНОВ ГРУДНОЙ КЛЕТКИ</a:t>
            </a:r>
            <a:endParaRPr lang="en-US" sz="1400" smtClean="0">
              <a:solidFill>
                <a:srgbClr val="FFFF00"/>
              </a:solidFill>
            </a:endParaRPr>
          </a:p>
        </p:txBody>
      </p:sp>
      <p:sp>
        <p:nvSpPr>
          <p:cNvPr id="96260" name="AutoShape 4"/>
          <p:cNvSpPr>
            <a:spLocks noChangeArrowheads="1"/>
          </p:cNvSpPr>
          <p:nvPr/>
        </p:nvSpPr>
        <p:spPr bwMode="blackWhite">
          <a:xfrm>
            <a:off x="2571750" y="2000250"/>
            <a:ext cx="4038600" cy="1643063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ru-RU" sz="2400" b="1">
              <a:solidFill>
                <a:srgbClr val="FFFF00"/>
              </a:solidFill>
            </a:endParaRPr>
          </a:p>
          <a:p>
            <a:pPr algn="ctr" eaLnBrk="0" hangingPunct="0">
              <a:defRPr/>
            </a:pPr>
            <a:r>
              <a:rPr lang="ru-RU" sz="2400" b="1">
                <a:solidFill>
                  <a:srgbClr val="FFFF00"/>
                </a:solidFill>
              </a:rPr>
              <a:t>ОБЩИЕ:</a:t>
            </a:r>
          </a:p>
          <a:p>
            <a:pPr algn="ctr" eaLnBrk="0" hangingPunct="0">
              <a:buFontTx/>
              <a:buChar char="-"/>
              <a:defRPr/>
            </a:pPr>
            <a:r>
              <a:rPr lang="ru-RU" sz="1600" b="1">
                <a:solidFill>
                  <a:srgbClr val="FFFF00"/>
                </a:solidFill>
              </a:rPr>
              <a:t> НАРУШЕНИЯ ДЫХАНИЯ;</a:t>
            </a:r>
          </a:p>
          <a:p>
            <a:pPr algn="ctr" eaLnBrk="0" hangingPunct="0">
              <a:buFontTx/>
              <a:buChar char="-"/>
              <a:defRPr/>
            </a:pPr>
            <a:r>
              <a:rPr lang="ru-RU" sz="1600" b="1">
                <a:solidFill>
                  <a:srgbClr val="FFFF00"/>
                </a:solidFill>
              </a:rPr>
              <a:t> НАРУШЕНИЯ КРОВООБРАЩЕНИЯ;</a:t>
            </a:r>
          </a:p>
          <a:p>
            <a:pPr algn="ctr" eaLnBrk="0" hangingPunct="0">
              <a:buFontTx/>
              <a:buChar char="-"/>
              <a:defRPr/>
            </a:pPr>
            <a:r>
              <a:rPr lang="ru-RU" sz="1600" b="1">
                <a:solidFill>
                  <a:srgbClr val="FFFF00"/>
                </a:solidFill>
              </a:rPr>
              <a:t> ШОК;</a:t>
            </a:r>
          </a:p>
          <a:p>
            <a:pPr algn="ctr" eaLnBrk="0" hangingPunct="0">
              <a:buFontTx/>
              <a:buChar char="-"/>
              <a:defRPr/>
            </a:pPr>
            <a:r>
              <a:rPr lang="ru-RU" sz="1600" b="1">
                <a:solidFill>
                  <a:srgbClr val="FFFF00"/>
                </a:solidFill>
              </a:rPr>
              <a:t> КРОВОПОТЕРЯ.</a:t>
            </a:r>
          </a:p>
          <a:p>
            <a:pPr algn="ctr" eaLnBrk="0" hangingPunct="0">
              <a:defRPr/>
            </a:pPr>
            <a:endParaRPr lang="en-US" sz="2400" b="1">
              <a:solidFill>
                <a:srgbClr val="FFFF00"/>
              </a:solidFill>
            </a:endParaRPr>
          </a:p>
        </p:txBody>
      </p:sp>
      <p:sp>
        <p:nvSpPr>
          <p:cNvPr id="9220" name="AutoShape 5"/>
          <p:cNvSpPr>
            <a:spLocks noChangeArrowheads="1"/>
          </p:cNvSpPr>
          <p:nvPr/>
        </p:nvSpPr>
        <p:spPr bwMode="blackWhite">
          <a:xfrm>
            <a:off x="214313" y="3857625"/>
            <a:ext cx="4038600" cy="1785938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96BB8F"/>
              </a:gs>
            </a:gsLst>
            <a:lin ang="5400000" scaled="1"/>
          </a:gradFill>
          <a:ln w="2540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ru-RU" sz="2400" b="1">
                <a:solidFill>
                  <a:srgbClr val="FFFF00"/>
                </a:solidFill>
              </a:rPr>
              <a:t>МЕСТНЫЕ:</a:t>
            </a:r>
          </a:p>
          <a:p>
            <a:pPr algn="ctr" eaLnBrk="0" hangingPunct="0">
              <a:buFontTx/>
              <a:buChar char="-"/>
            </a:pPr>
            <a:r>
              <a:rPr lang="ru-RU" sz="1600" b="1">
                <a:solidFill>
                  <a:srgbClr val="FFFF00"/>
                </a:solidFill>
              </a:rPr>
              <a:t>БОЛЬ;</a:t>
            </a:r>
          </a:p>
          <a:p>
            <a:pPr algn="ctr" eaLnBrk="0" hangingPunct="0">
              <a:buFontTx/>
              <a:buChar char="-"/>
            </a:pPr>
            <a:r>
              <a:rPr lang="ru-RU" sz="1600" b="1">
                <a:solidFill>
                  <a:srgbClr val="FFFF00"/>
                </a:solidFill>
              </a:rPr>
              <a:t>ПРИЗНАКИ ПЕРЕЛОМА КАРКАСА </a:t>
            </a:r>
            <a:br>
              <a:rPr lang="ru-RU" sz="1600" b="1">
                <a:solidFill>
                  <a:srgbClr val="FFFF00"/>
                </a:solidFill>
              </a:rPr>
            </a:br>
            <a:r>
              <a:rPr lang="ru-RU" sz="1600" b="1">
                <a:solidFill>
                  <a:srgbClr val="FFFF00"/>
                </a:solidFill>
              </a:rPr>
              <a:t>  ГРУДНОЙ КЛЕТКИ.</a:t>
            </a:r>
            <a:r>
              <a:rPr lang="ru-RU" sz="2400" b="1">
                <a:solidFill>
                  <a:srgbClr val="FFFF00"/>
                </a:solidFill>
              </a:rPr>
              <a:t> </a:t>
            </a:r>
            <a:endParaRPr lang="en-US" sz="2400" b="1">
              <a:solidFill>
                <a:srgbClr val="FFFF00"/>
              </a:solidFill>
            </a:endParaRPr>
          </a:p>
        </p:txBody>
      </p:sp>
      <p:sp>
        <p:nvSpPr>
          <p:cNvPr id="96262" name="AutoShape 6"/>
          <p:cNvSpPr>
            <a:spLocks noChangeArrowheads="1"/>
          </p:cNvSpPr>
          <p:nvPr/>
        </p:nvSpPr>
        <p:spPr bwMode="blackWhite">
          <a:xfrm>
            <a:off x="4786313" y="3857625"/>
            <a:ext cx="4038600" cy="17145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ru-RU" sz="2400" b="1">
              <a:solidFill>
                <a:srgbClr val="FFFF00"/>
              </a:solidFill>
            </a:endParaRPr>
          </a:p>
          <a:p>
            <a:pPr algn="ctr" eaLnBrk="0" hangingPunct="0">
              <a:defRPr/>
            </a:pPr>
            <a:r>
              <a:rPr lang="ru-RU" sz="2400" b="1">
                <a:solidFill>
                  <a:srgbClr val="FFFF00"/>
                </a:solidFill>
              </a:rPr>
              <a:t>СПЕЦИФИЧЕСКИЕ:</a:t>
            </a:r>
          </a:p>
          <a:p>
            <a:pPr algn="ctr" eaLnBrk="0" hangingPunct="0">
              <a:defRPr/>
            </a:pPr>
            <a:r>
              <a:rPr lang="ru-RU" sz="1600" b="1">
                <a:solidFill>
                  <a:srgbClr val="FFFF00"/>
                </a:solidFill>
              </a:rPr>
              <a:t>- ПОДКОЖНАЯ ЭМФИЗЕМА;</a:t>
            </a:r>
          </a:p>
          <a:p>
            <a:pPr algn="ctr" eaLnBrk="0" hangingPunct="0">
              <a:buFontTx/>
              <a:buChar char="-"/>
              <a:defRPr/>
            </a:pPr>
            <a:r>
              <a:rPr lang="ru-RU" sz="1600" b="1">
                <a:solidFill>
                  <a:srgbClr val="FFFF00"/>
                </a:solidFill>
              </a:rPr>
              <a:t> ПНЕВМОТОРАКС;</a:t>
            </a:r>
          </a:p>
          <a:p>
            <a:pPr algn="ctr" eaLnBrk="0" hangingPunct="0">
              <a:buFontTx/>
              <a:buChar char="-"/>
              <a:defRPr/>
            </a:pPr>
            <a:r>
              <a:rPr lang="ru-RU" sz="1600" b="1">
                <a:solidFill>
                  <a:srgbClr val="FFFF00"/>
                </a:solidFill>
              </a:rPr>
              <a:t> ГЕМОТОРАКС;</a:t>
            </a:r>
          </a:p>
          <a:p>
            <a:pPr algn="ctr" eaLnBrk="0" hangingPunct="0">
              <a:buFontTx/>
              <a:buChar char="-"/>
              <a:defRPr/>
            </a:pPr>
            <a:r>
              <a:rPr lang="ru-RU" sz="1600" b="1">
                <a:solidFill>
                  <a:srgbClr val="FFFF00"/>
                </a:solidFill>
              </a:rPr>
              <a:t> КРОВОХАРКАНЬЕ .</a:t>
            </a:r>
          </a:p>
          <a:p>
            <a:pPr algn="ctr" eaLnBrk="0" hangingPunct="0">
              <a:defRPr/>
            </a:pPr>
            <a:endParaRPr lang="en-US" sz="2000" b="1">
              <a:solidFill>
                <a:srgbClr val="FFFF00"/>
              </a:solidFill>
            </a:endParaRPr>
          </a:p>
        </p:txBody>
      </p:sp>
      <p:sp>
        <p:nvSpPr>
          <p:cNvPr id="96263" name="AutoShape 7"/>
          <p:cNvSpPr>
            <a:spLocks noChangeArrowheads="1"/>
          </p:cNvSpPr>
          <p:nvPr/>
        </p:nvSpPr>
        <p:spPr bwMode="auto">
          <a:xfrm>
            <a:off x="2786063" y="928688"/>
            <a:ext cx="5192712" cy="857250"/>
          </a:xfrm>
          <a:prstGeom prst="roundRect">
            <a:avLst>
              <a:gd name="adj" fmla="val 9106"/>
            </a:avLst>
          </a:prstGeom>
          <a:noFill/>
          <a:ln w="25400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СИМПТОМЫ ПОВРЕЖДЕНИЯ ГРУДНОЙ КЛЕТКИ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9223" name="Рисунок 9" descr="Рёбра 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85938" cy="24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000250" y="209550"/>
            <a:ext cx="6877050" cy="563563"/>
          </a:xfrm>
        </p:spPr>
        <p:txBody>
          <a:bodyPr/>
          <a:lstStyle/>
          <a:p>
            <a:pPr eaLnBrk="1" hangingPunct="1"/>
            <a:r>
              <a:rPr lang="ru-RU" sz="2400" smtClean="0">
                <a:solidFill>
                  <a:srgbClr val="FFFF00"/>
                </a:solidFill>
              </a:rPr>
              <a:t>ПОВРЕЖДЕНИЯ ГРУДИ И ОРГАНОВ ГРУДНОЙ КЛЕТКИ</a:t>
            </a:r>
            <a:endParaRPr lang="en-US" sz="1400" smtClean="0"/>
          </a:p>
        </p:txBody>
      </p:sp>
      <p:sp>
        <p:nvSpPr>
          <p:cNvPr id="10243" name="AutoShape 3"/>
          <p:cNvSpPr>
            <a:spLocks noChangeArrowheads="1"/>
          </p:cNvSpPr>
          <p:nvPr/>
        </p:nvSpPr>
        <p:spPr bwMode="auto">
          <a:xfrm>
            <a:off x="5562600" y="3352800"/>
            <a:ext cx="2652713" cy="26670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lang="ru-RU">
              <a:latin typeface="Verdana" pitchFamily="34" charset="0"/>
            </a:endParaRPr>
          </a:p>
        </p:txBody>
      </p:sp>
      <p:sp>
        <p:nvSpPr>
          <p:cNvPr id="10244" name="AutoShape 5"/>
          <p:cNvSpPr>
            <a:spLocks noChangeArrowheads="1"/>
          </p:cNvSpPr>
          <p:nvPr/>
        </p:nvSpPr>
        <p:spPr bwMode="auto">
          <a:xfrm>
            <a:off x="214313" y="3352800"/>
            <a:ext cx="3500437" cy="26670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lang="ru-RU">
              <a:latin typeface="Verdana" pitchFamily="34" charset="0"/>
            </a:endParaRPr>
          </a:p>
        </p:txBody>
      </p:sp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285750" y="3552825"/>
            <a:ext cx="3357563" cy="284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2400" b="1" dirty="0">
                <a:solidFill>
                  <a:srgbClr val="FF0000"/>
                </a:solidFill>
              </a:rPr>
              <a:t>ОТКРЫТЫЕ:</a:t>
            </a:r>
            <a:br>
              <a:rPr lang="ru-RU" sz="2400" b="1" dirty="0">
                <a:solidFill>
                  <a:srgbClr val="FF0000"/>
                </a:solidFill>
              </a:rPr>
            </a:br>
            <a:endParaRPr lang="ru-RU" sz="1200" b="1" dirty="0">
              <a:solidFill>
                <a:srgbClr val="FF0000"/>
              </a:solidFill>
            </a:endParaRPr>
          </a:p>
          <a:p>
            <a:pPr eaLnBrk="0" hangingPunct="0">
              <a:buFontTx/>
              <a:buChar char="-"/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ОГНЕСТРЕЛЬНЫЕ;</a:t>
            </a:r>
          </a:p>
          <a:p>
            <a:pPr eaLnBrk="0" hangingPunct="0">
              <a:buFontTx/>
              <a:buChar char="-"/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НЕОГНЕСТРЕЛЬНЫЕ;</a:t>
            </a:r>
          </a:p>
          <a:p>
            <a:pPr eaLnBrk="0" hangingPunct="0">
              <a:buFontTx/>
              <a:buChar char="-"/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ПРОНИКАЮЩИЕ;</a:t>
            </a:r>
          </a:p>
          <a:p>
            <a:pPr eaLnBrk="0" hangingPunct="0">
              <a:buFontTx/>
              <a:buChar char="-"/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НЕПРОНИКАЮЩИЕ;</a:t>
            </a:r>
          </a:p>
          <a:p>
            <a:pPr eaLnBrk="0" hangingPunct="0">
              <a:buFontTx/>
              <a:buChar char="-"/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С ПОВРЕЖДЕНИЕМ КОСТЕЙ;</a:t>
            </a:r>
          </a:p>
          <a:p>
            <a:pPr eaLnBrk="0" hangingPunct="0">
              <a:buFontTx/>
              <a:buChar char="-"/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БЕЗ ПОВРЕЖДЕНИЯ КОСТЕЙ.</a:t>
            </a:r>
          </a:p>
          <a:p>
            <a:pPr eaLnBrk="0" hangingPunct="0">
              <a:buFontTx/>
              <a:buChar char="-"/>
              <a:defRPr/>
            </a:pPr>
            <a:endParaRPr lang="ru-RU" sz="1600" b="1" dirty="0">
              <a:solidFill>
                <a:srgbClr val="000000"/>
              </a:solidFill>
            </a:endParaRPr>
          </a:p>
          <a:p>
            <a:pPr eaLnBrk="0" hangingPunct="0">
              <a:buFontTx/>
              <a:buChar char="-"/>
              <a:defRPr/>
            </a:pPr>
            <a:endParaRPr lang="ru-RU" sz="1600" b="1" dirty="0">
              <a:solidFill>
                <a:srgbClr val="000000"/>
              </a:solidFill>
            </a:endParaRPr>
          </a:p>
          <a:p>
            <a:pPr eaLnBrk="0" hangingPunct="0">
              <a:buFontTx/>
              <a:buChar char="-"/>
              <a:defRPr/>
            </a:pPr>
            <a:endParaRPr lang="en-US" sz="1100" dirty="0">
              <a:solidFill>
                <a:srgbClr val="000000"/>
              </a:solidFill>
            </a:endParaRPr>
          </a:p>
        </p:txBody>
      </p:sp>
      <p:sp>
        <p:nvSpPr>
          <p:cNvPr id="91143" name="Freeform 7"/>
          <p:cNvSpPr>
            <a:spLocks/>
          </p:cNvSpPr>
          <p:nvPr/>
        </p:nvSpPr>
        <p:spPr bwMode="gray">
          <a:xfrm>
            <a:off x="3222625" y="3255963"/>
            <a:ext cx="903288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247" name="AutoShape 8"/>
          <p:cNvSpPr>
            <a:spLocks noChangeAspect="1" noChangeArrowheads="1" noTextEdit="1"/>
          </p:cNvSpPr>
          <p:nvPr/>
        </p:nvSpPr>
        <p:spPr bwMode="gray">
          <a:xfrm flipH="1">
            <a:off x="4868863" y="3252788"/>
            <a:ext cx="909637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1145" name="Freeform 9"/>
          <p:cNvSpPr>
            <a:spLocks/>
          </p:cNvSpPr>
          <p:nvPr/>
        </p:nvSpPr>
        <p:spPr bwMode="gray">
          <a:xfrm flipH="1">
            <a:off x="4875213" y="3255963"/>
            <a:ext cx="903287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10249" name="Group 10"/>
          <p:cNvGrpSpPr>
            <a:grpSpLocks/>
          </p:cNvGrpSpPr>
          <p:nvPr/>
        </p:nvGrpSpPr>
        <p:grpSpPr bwMode="auto">
          <a:xfrm>
            <a:off x="2571750" y="1628775"/>
            <a:ext cx="3929063" cy="1601788"/>
            <a:chOff x="1997" y="1314"/>
            <a:chExt cx="1889" cy="1009"/>
          </a:xfrm>
        </p:grpSpPr>
        <p:grpSp>
          <p:nvGrpSpPr>
            <p:cNvPr id="10254" name="Group 11"/>
            <p:cNvGrpSpPr>
              <a:grpSpLocks/>
            </p:cNvGrpSpPr>
            <p:nvPr/>
          </p:nvGrpSpPr>
          <p:grpSpPr bwMode="auto">
            <a:xfrm>
              <a:off x="1997" y="1404"/>
              <a:ext cx="1889" cy="919"/>
              <a:chOff x="1973" y="1027"/>
              <a:chExt cx="1926" cy="937"/>
            </a:xfrm>
          </p:grpSpPr>
          <p:sp>
            <p:nvSpPr>
              <p:cNvPr id="91148" name="Oval 12"/>
              <p:cNvSpPr>
                <a:spLocks noChangeArrowheads="1"/>
              </p:cNvSpPr>
              <p:nvPr/>
            </p:nvSpPr>
            <p:spPr bwMode="gray">
              <a:xfrm>
                <a:off x="1994" y="105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1149" name="Oval 13"/>
              <p:cNvSpPr>
                <a:spLocks noChangeArrowheads="1"/>
              </p:cNvSpPr>
              <p:nvPr/>
            </p:nvSpPr>
            <p:spPr bwMode="gray">
              <a:xfrm>
                <a:off x="1973" y="102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44314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91150" name="Oval 14"/>
            <p:cNvSpPr>
              <a:spLocks noChangeArrowheads="1"/>
            </p:cNvSpPr>
            <p:nvPr/>
          </p:nvSpPr>
          <p:spPr bwMode="gray">
            <a:xfrm>
              <a:off x="2086" y="1314"/>
              <a:ext cx="1691" cy="845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51" name="Oval 15"/>
            <p:cNvSpPr>
              <a:spLocks noChangeArrowheads="1"/>
            </p:cNvSpPr>
            <p:nvPr/>
          </p:nvSpPr>
          <p:spPr bwMode="gray">
            <a:xfrm>
              <a:off x="2108" y="1319"/>
              <a:ext cx="1650" cy="824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34902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52" name="Oval 16"/>
            <p:cNvSpPr>
              <a:spLocks noChangeArrowheads="1"/>
            </p:cNvSpPr>
            <p:nvPr/>
          </p:nvSpPr>
          <p:spPr bwMode="gray">
            <a:xfrm>
              <a:off x="2125" y="1327"/>
              <a:ext cx="1570" cy="77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79216"/>
                    <a:invGamma/>
                  </a:schemeClr>
                </a:gs>
                <a:gs pos="100000">
                  <a:schemeClr val="accent1">
                    <a:alpha val="48000"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53" name="Oval 17"/>
            <p:cNvSpPr>
              <a:spLocks noChangeArrowheads="1"/>
            </p:cNvSpPr>
            <p:nvPr/>
          </p:nvSpPr>
          <p:spPr bwMode="gray">
            <a:xfrm>
              <a:off x="2208" y="1344"/>
              <a:ext cx="1382" cy="624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38000"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0250" name="Text Box 18"/>
          <p:cNvSpPr txBox="1">
            <a:spLocks noChangeArrowheads="1"/>
          </p:cNvSpPr>
          <p:nvPr/>
        </p:nvSpPr>
        <p:spPr bwMode="auto">
          <a:xfrm>
            <a:off x="3357563" y="1857375"/>
            <a:ext cx="24749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2000" b="1">
                <a:solidFill>
                  <a:srgbClr val="FF0000"/>
                </a:solidFill>
              </a:rPr>
              <a:t>ПОВРЕЖДЕНИЯ </a:t>
            </a:r>
          </a:p>
          <a:p>
            <a:pPr algn="ctr"/>
            <a:r>
              <a:rPr lang="ru-RU" sz="2000" b="1">
                <a:solidFill>
                  <a:srgbClr val="FF0000"/>
                </a:solidFill>
              </a:rPr>
              <a:t>ГРУДНОЙ КЛЕТКИ</a:t>
            </a:r>
            <a:endParaRPr lang="en-US" sz="1200">
              <a:solidFill>
                <a:srgbClr val="FF0000"/>
              </a:solidFill>
            </a:endParaRPr>
          </a:p>
        </p:txBody>
      </p:sp>
      <p:sp>
        <p:nvSpPr>
          <p:cNvPr id="91155" name="Text Box 19"/>
          <p:cNvSpPr txBox="1">
            <a:spLocks noChangeArrowheads="1"/>
          </p:cNvSpPr>
          <p:nvPr/>
        </p:nvSpPr>
        <p:spPr bwMode="auto">
          <a:xfrm>
            <a:off x="5715000" y="3581400"/>
            <a:ext cx="2428875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2400" b="1" dirty="0">
                <a:solidFill>
                  <a:srgbClr val="FF0000"/>
                </a:solidFill>
              </a:rPr>
              <a:t>ЗАКРЫТЫЕ:</a:t>
            </a:r>
            <a:br>
              <a:rPr lang="ru-RU" sz="2400" b="1" dirty="0">
                <a:solidFill>
                  <a:srgbClr val="FF0000"/>
                </a:solidFill>
              </a:rPr>
            </a:br>
            <a:endParaRPr lang="ru-RU" sz="1200" b="1" dirty="0">
              <a:solidFill>
                <a:srgbClr val="FF0000"/>
              </a:solidFill>
            </a:endParaRPr>
          </a:p>
          <a:p>
            <a:pPr eaLnBrk="0" hangingPunct="0">
              <a:buFontTx/>
              <a:buChar char="-"/>
              <a:defRPr/>
            </a:pPr>
            <a:r>
              <a:rPr lang="ru-RU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УШИБЫ;</a:t>
            </a:r>
          </a:p>
          <a:p>
            <a:pPr eaLnBrk="0" hangingPunct="0">
              <a:buFontTx/>
              <a:buChar char="-"/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СОТРЯСЕНИЯ;</a:t>
            </a:r>
          </a:p>
          <a:p>
            <a:pPr eaLnBrk="0" hangingPunct="0">
              <a:buFontTx/>
              <a:buChar char="-"/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СДАВЛЕННИЯ.</a:t>
            </a:r>
            <a:endParaRPr lang="en-US" sz="11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52" name="Рисунок 20" descr="Грудная кл 1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25" y="714375"/>
            <a:ext cx="1857375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Рисунок 21" descr="Медицина 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14563" cy="147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1571625"/>
            <a:ext cx="7391400" cy="563563"/>
          </a:xfrm>
        </p:spPr>
        <p:txBody>
          <a:bodyPr/>
          <a:lstStyle/>
          <a:p>
            <a:pPr eaLnBrk="1" hangingPunct="1"/>
            <a:r>
              <a:rPr lang="ru-RU" sz="6000" smtClean="0">
                <a:solidFill>
                  <a:srgbClr val="FF0000"/>
                </a:solidFill>
              </a:rPr>
              <a:t>ПНЕВМОТОРАКС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2571750"/>
            <a:ext cx="8643937" cy="3736975"/>
          </a:xfrm>
        </p:spPr>
        <p:txBody>
          <a:bodyPr/>
          <a:lstStyle/>
          <a:p>
            <a:pPr marL="342900" indent="-342900" algn="ctr" eaLnBrk="1" hangingPunct="1">
              <a:buFontTx/>
              <a:buNone/>
              <a:defRPr/>
            </a:pPr>
            <a:r>
              <a:rPr lang="ru-RU" sz="4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ПОСТУПЛЕНИЕ </a:t>
            </a:r>
          </a:p>
          <a:p>
            <a:pPr marL="342900" indent="-342900" algn="ctr" eaLnBrk="1" hangingPunct="1">
              <a:buFontTx/>
              <a:buNone/>
              <a:defRPr/>
            </a:pPr>
            <a:r>
              <a:rPr lang="ru-RU" sz="4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ВОЗДУХА </a:t>
            </a:r>
          </a:p>
          <a:p>
            <a:pPr marL="342900" indent="-342900" algn="ctr" eaLnBrk="1" hangingPunct="1">
              <a:buFontTx/>
              <a:buNone/>
              <a:defRPr/>
            </a:pPr>
            <a:r>
              <a:rPr lang="ru-RU" sz="4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В</a:t>
            </a:r>
          </a:p>
          <a:p>
            <a:pPr marL="342900" indent="-342900" algn="ctr" eaLnBrk="1" hangingPunct="1">
              <a:buFontTx/>
              <a:buNone/>
              <a:defRPr/>
            </a:pPr>
            <a:r>
              <a:rPr lang="ru-RU" sz="4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ПЛЕВРАЛЬНУЮ ПОЛОСТЬ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42875" y="357188"/>
            <a:ext cx="1571625" cy="571500"/>
          </a:xfrm>
          <a:prstGeom prst="rect">
            <a:avLst/>
          </a:prstGeom>
          <a:solidFill>
            <a:srgbClr val="4480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2291" name="Рисунок 6" descr="Пневмоторакс 4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 Box 5"/>
          <p:cNvSpPr txBox="1">
            <a:spLocks noChangeArrowheads="1"/>
          </p:cNvSpPr>
          <p:nvPr/>
        </p:nvSpPr>
        <p:spPr bwMode="auto">
          <a:xfrm>
            <a:off x="2987675" y="908050"/>
            <a:ext cx="2808288" cy="2746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200" b="1"/>
              <a:t>спонтанный, искусственный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1643063"/>
            <a:ext cx="8229600" cy="779462"/>
          </a:xfrm>
        </p:spPr>
        <p:txBody>
          <a:bodyPr/>
          <a:lstStyle/>
          <a:p>
            <a:pPr eaLnBrk="1" hangingPunct="1"/>
            <a:r>
              <a:rPr lang="ru-RU" sz="3600" smtClean="0">
                <a:solidFill>
                  <a:srgbClr val="FF0000"/>
                </a:solidFill>
              </a:rPr>
              <a:t>ОТКРЫТЫЙ ПНЕВМОТОРАКС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786063"/>
            <a:ext cx="8642350" cy="3000375"/>
          </a:xfrm>
        </p:spPr>
        <p:txBody>
          <a:bodyPr/>
          <a:lstStyle/>
          <a:p>
            <a:pPr marL="342900" indent="-342900" algn="ctr" eaLnBrk="1" hangingPunct="1">
              <a:buFontTx/>
              <a:buNone/>
              <a:defRPr/>
            </a:pPr>
            <a:r>
              <a:rPr lang="ru-RU" sz="2400" dirty="0" smtClean="0"/>
              <a:t>ПРОНИКАЮЩЕЕ РАНЕНИЕ ГРУДНОЙ КЛЕТКИ С</a:t>
            </a:r>
          </a:p>
          <a:p>
            <a:pPr marL="342900" indent="-342900" algn="ctr" eaLnBrk="1" hangingPunct="1">
              <a:buFontTx/>
              <a:buNone/>
              <a:defRPr/>
            </a:pPr>
            <a:r>
              <a:rPr lang="ru-RU" sz="2400" dirty="0" smtClean="0"/>
              <a:t>ПОВРЕЖДЕНИЕМ ПАРИЕТАЛЬНОЙ ПЛЕВРЫ  И</a:t>
            </a:r>
          </a:p>
          <a:p>
            <a:pPr marL="342900" indent="-342900" algn="ctr" eaLnBrk="1" hangingPunct="1">
              <a:buFontTx/>
              <a:buNone/>
              <a:defRPr/>
            </a:pPr>
            <a:r>
              <a:rPr lang="ru-RU" sz="2400" dirty="0" smtClean="0"/>
              <a:t>СООБЩЕНИЕМ ПЛЕВРАЛЬНОЙ ПОЛОСТИ С</a:t>
            </a:r>
          </a:p>
          <a:p>
            <a:pPr marL="342900" indent="-342900" algn="ctr" eaLnBrk="1" hangingPunct="1">
              <a:buFontTx/>
              <a:buNone/>
              <a:defRPr/>
            </a:pPr>
            <a:r>
              <a:rPr lang="ru-RU" sz="2400" dirty="0" smtClean="0"/>
              <a:t>ВНЕШНЕЙ СРЕДОЙ. ВОЗДУХ ПОСТУПАЕТ В</a:t>
            </a:r>
          </a:p>
          <a:p>
            <a:pPr marL="342900" indent="-342900" algn="ctr" eaLnBrk="1" hangingPunct="1">
              <a:buFontTx/>
              <a:buNone/>
              <a:defRPr/>
            </a:pPr>
            <a:r>
              <a:rPr lang="ru-RU" sz="2400" dirty="0" smtClean="0"/>
              <a:t>ПЛЕВРАЛЬНУЮ ПОЛОСТЬ ПРИ ВДОХЕ И</a:t>
            </a:r>
          </a:p>
          <a:p>
            <a:pPr marL="342900" indent="-342900" algn="ctr" eaLnBrk="1" hangingPunct="1">
              <a:buFontTx/>
              <a:buNone/>
              <a:defRPr/>
            </a:pPr>
            <a:r>
              <a:rPr lang="ru-RU" sz="2400" dirty="0" smtClean="0"/>
              <a:t>ВЫХОДИТ ОБРАТНО ПРИ ВЫДОХЕ.</a:t>
            </a:r>
            <a:endParaRPr lang="ru-RU" sz="24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500188"/>
            <a:ext cx="8534400" cy="1039812"/>
          </a:xfrm>
        </p:spPr>
        <p:txBody>
          <a:bodyPr/>
          <a:lstStyle/>
          <a:p>
            <a:pPr eaLnBrk="1" hangingPunct="1"/>
            <a:r>
              <a:rPr lang="ru-RU" sz="3600" smtClean="0">
                <a:solidFill>
                  <a:srgbClr val="FF0000"/>
                </a:solidFill>
              </a:rPr>
              <a:t>ЗАКРЫТЫЙ ПНЕВМОТОРАКС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2857500"/>
            <a:ext cx="8569325" cy="3667125"/>
          </a:xfrm>
        </p:spPr>
        <p:txBody>
          <a:bodyPr/>
          <a:lstStyle/>
          <a:p>
            <a:pPr marL="342900" indent="-342900" algn="ctr" eaLnBrk="1" hangingPunct="1">
              <a:buFontTx/>
              <a:buNone/>
            </a:pPr>
            <a:r>
              <a:rPr lang="ru-RU" smtClean="0"/>
              <a:t>ПОСТУПЛЕНИЕ ВОЗДУХА В ПЛЕВРАЛЬНУЮ ПОЛОСТЬ ВСЛЕДСТВИЕ НАРУШЕНИЯ</a:t>
            </a:r>
          </a:p>
          <a:p>
            <a:pPr marL="342900" indent="-342900" algn="ctr" eaLnBrk="1" hangingPunct="1">
              <a:buFontTx/>
              <a:buNone/>
            </a:pPr>
            <a:r>
              <a:rPr lang="ru-RU" smtClean="0"/>
              <a:t>ЦЕЛОСТНОСТИ ЛЁГКОГО</a:t>
            </a:r>
            <a:br>
              <a:rPr lang="ru-RU" smtClean="0"/>
            </a:br>
            <a:endParaRPr lang="ru-RU" smtClean="0"/>
          </a:p>
          <a:p>
            <a:pPr marL="342900" indent="-342900" algn="ctr" eaLnBrk="1" hangingPunct="1">
              <a:buFontTx/>
              <a:buNone/>
            </a:pPr>
            <a:r>
              <a:rPr lang="ru-RU" smtClean="0"/>
              <a:t>ПЛЕВРАЛЬНАЯ ПОЛОСТЬ</a:t>
            </a:r>
          </a:p>
          <a:p>
            <a:pPr marL="342900" indent="-342900" algn="ctr" eaLnBrk="1" hangingPunct="1">
              <a:buFontTx/>
              <a:buNone/>
            </a:pPr>
            <a:r>
              <a:rPr lang="ru-RU" smtClean="0"/>
              <a:t>СООБЩАЕТСЯ С АТМОСФЕРОЙ</a:t>
            </a:r>
          </a:p>
          <a:p>
            <a:pPr marL="342900" indent="-342900" algn="ctr" eaLnBrk="1" hangingPunct="1">
              <a:buFontTx/>
              <a:buNone/>
            </a:pPr>
            <a:r>
              <a:rPr lang="ru-RU" smtClean="0"/>
              <a:t>ЧЕРЕЗ ДЕФЕКТЫ В ЛЕГОЧНОЙ ТКАНИ</a:t>
            </a:r>
          </a:p>
        </p:txBody>
      </p:sp>
      <p:pic>
        <p:nvPicPr>
          <p:cNvPr id="4" name="Picture 28" descr="Мед символ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5150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785813"/>
            <a:ext cx="8893175" cy="1462087"/>
          </a:xfrm>
        </p:spPr>
        <p:txBody>
          <a:bodyPr/>
          <a:lstStyle/>
          <a:p>
            <a:pPr eaLnBrk="1" hangingPunct="1"/>
            <a:r>
              <a:rPr lang="ru-RU" sz="4000" smtClean="0">
                <a:solidFill>
                  <a:srgbClr val="FF0000"/>
                </a:solidFill>
              </a:rPr>
              <a:t>ОСЛОЖНЕНИЯ ОТКРЫТОГО ПНЕВМОТОРАКСА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2428875"/>
            <a:ext cx="8858250" cy="4095750"/>
          </a:xfrm>
        </p:spPr>
        <p:txBody>
          <a:bodyPr/>
          <a:lstStyle/>
          <a:p>
            <a:pPr marL="342900" indent="-342900" eaLnBrk="1" hangingPunct="1"/>
            <a:r>
              <a:rPr lang="ru-RU" sz="2400" b="1" smtClean="0">
                <a:solidFill>
                  <a:srgbClr val="FF0000"/>
                </a:solidFill>
              </a:rPr>
              <a:t>КЛАПАННЫЙ ПНЕВМОТОРАКС </a:t>
            </a:r>
            <a:r>
              <a:rPr lang="ru-RU" sz="2400" smtClean="0"/>
              <a:t>– при вдохе воздух поступает в плевральную полость, а при выдохе не может её покинуть</a:t>
            </a:r>
            <a:br>
              <a:rPr lang="ru-RU" sz="2400" smtClean="0"/>
            </a:br>
            <a:endParaRPr lang="ru-RU" sz="2400" smtClean="0"/>
          </a:p>
          <a:p>
            <a:pPr marL="342900" indent="-342900" eaLnBrk="1" hangingPunct="1"/>
            <a:r>
              <a:rPr lang="ru-RU" sz="2400" b="1" smtClean="0">
                <a:solidFill>
                  <a:srgbClr val="FF0000"/>
                </a:solidFill>
              </a:rPr>
              <a:t>НАПРЯЖЁННЫЙ ПНЕВМОТОРАКС </a:t>
            </a:r>
            <a:r>
              <a:rPr lang="ru-RU" sz="2400" smtClean="0"/>
              <a:t>– выраженная степень клапанного пневмоторакса при котором давление воздуха в плевральной полости значительно превышает атмосферное. Сопровождается смещением средостения в неповреждённую сторону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4" descr="Пневмоторакс и гемоторакс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0"/>
            <a:ext cx="6286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42875" y="357188"/>
            <a:ext cx="1571625" cy="571500"/>
          </a:xfrm>
          <a:prstGeom prst="rect">
            <a:avLst/>
          </a:prstGeom>
          <a:solidFill>
            <a:srgbClr val="4480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42875" y="357188"/>
            <a:ext cx="1571625" cy="571500"/>
          </a:xfrm>
          <a:prstGeom prst="rect">
            <a:avLst/>
          </a:prstGeom>
          <a:solidFill>
            <a:srgbClr val="4480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7411" name="Рисунок 6" descr="Пневмоторакс 0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6" b="6250"/>
          <a:stretch>
            <a:fillRect/>
          </a:stretch>
        </p:blipFill>
        <p:spPr bwMode="auto">
          <a:xfrm>
            <a:off x="4071938" y="-73025"/>
            <a:ext cx="5072062" cy="693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Стрелка вправо 7"/>
          <p:cNvSpPr/>
          <p:nvPr/>
        </p:nvSpPr>
        <p:spPr>
          <a:xfrm>
            <a:off x="214313" y="714375"/>
            <a:ext cx="3786187" cy="1214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FFFF00"/>
                </a:solidFill>
              </a:rPr>
              <a:t>Открытый наружный</a:t>
            </a:r>
          </a:p>
          <a:p>
            <a:pPr algn="ctr">
              <a:defRPr/>
            </a:pPr>
            <a:r>
              <a:rPr lang="ru-RU" sz="2000" b="1" dirty="0">
                <a:solidFill>
                  <a:srgbClr val="FFFF00"/>
                </a:solidFill>
              </a:rPr>
              <a:t>пневмоторакс</a:t>
            </a:r>
          </a:p>
        </p:txBody>
      </p:sp>
      <p:sp>
        <p:nvSpPr>
          <p:cNvPr id="9" name="Стрелка вправо 8"/>
          <p:cNvSpPr/>
          <p:nvPr/>
        </p:nvSpPr>
        <p:spPr>
          <a:xfrm>
            <a:off x="214313" y="2643188"/>
            <a:ext cx="3857625" cy="12144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FFFF00"/>
                </a:solidFill>
              </a:rPr>
              <a:t>Открытый внутренний</a:t>
            </a:r>
          </a:p>
          <a:p>
            <a:pPr algn="ctr">
              <a:defRPr/>
            </a:pPr>
            <a:r>
              <a:rPr lang="ru-RU" sz="2000" b="1" dirty="0">
                <a:solidFill>
                  <a:srgbClr val="FFFF00"/>
                </a:solidFill>
              </a:rPr>
              <a:t>пневмоторакс</a:t>
            </a:r>
          </a:p>
        </p:txBody>
      </p:sp>
      <p:sp>
        <p:nvSpPr>
          <p:cNvPr id="10" name="Стрелка вправо 9"/>
          <p:cNvSpPr/>
          <p:nvPr/>
        </p:nvSpPr>
        <p:spPr>
          <a:xfrm>
            <a:off x="285750" y="4929188"/>
            <a:ext cx="3714750" cy="12144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FFFF00"/>
                </a:solidFill>
              </a:rPr>
              <a:t>Клапанный  пневмоторакс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rgbClr val="FFFF00"/>
                </a:solidFill>
              </a:rPr>
              <a:t>ПОДКОЖНАЯ ЭМФИЗЕМА</a:t>
            </a:r>
          </a:p>
        </p:txBody>
      </p:sp>
      <p:pic>
        <p:nvPicPr>
          <p:cNvPr id="18435" name="Picture 3" descr="Эмфизем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88" r="21114" b="2708"/>
          <a:stretch>
            <a:fillRect/>
          </a:stretch>
        </p:blipFill>
        <p:spPr bwMode="auto">
          <a:xfrm>
            <a:off x="4714875" y="928688"/>
            <a:ext cx="4068763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143125"/>
            <a:ext cx="4056062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 descr="СМ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79613" cy="158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133600"/>
            <a:ext cx="8229600" cy="779463"/>
          </a:xfrm>
        </p:spPr>
        <p:txBody>
          <a:bodyPr/>
          <a:lstStyle/>
          <a:p>
            <a:pPr eaLnBrk="1" hangingPunct="1"/>
            <a:r>
              <a:rPr lang="ru-RU" sz="3600" smtClean="0">
                <a:solidFill>
                  <a:srgbClr val="FF0000"/>
                </a:solidFill>
              </a:rPr>
              <a:t>ОТКРЫТЫЙ ПНЕВМОТОРАКС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3000375"/>
            <a:ext cx="8642350" cy="3097213"/>
          </a:xfrm>
        </p:spPr>
        <p:txBody>
          <a:bodyPr/>
          <a:lstStyle/>
          <a:p>
            <a:pPr marL="342900" indent="-342900" algn="ctr" eaLnBrk="1" hangingPunct="1">
              <a:buFontTx/>
              <a:buNone/>
              <a:defRPr/>
            </a:pPr>
            <a:r>
              <a:rPr lang="ru-RU" sz="2400" dirty="0" smtClean="0"/>
              <a:t>.</a:t>
            </a:r>
          </a:p>
          <a:p>
            <a:pPr marL="342900" indent="-342900" algn="ctr" eaLnBrk="1" hangingPunct="1">
              <a:buFontTx/>
              <a:buNone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НЕОТЛОЖНАЯ ПОМОЩЬ</a:t>
            </a:r>
          </a:p>
          <a:p>
            <a:pPr marL="342900" indent="-342900" eaLnBrk="1" hangingPunct="1">
              <a:buFontTx/>
              <a:buChar char="-"/>
              <a:defRPr/>
            </a:pPr>
            <a:r>
              <a:rPr lang="ru-RU" sz="2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Окклюзионная</a:t>
            </a: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повязка</a:t>
            </a:r>
          </a:p>
          <a:p>
            <a:pPr marL="342900" indent="-342900" eaLnBrk="1" hangingPunct="1">
              <a:buFontTx/>
              <a:buChar char="-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Возвышенное положение туловища </a:t>
            </a:r>
          </a:p>
          <a:p>
            <a:pPr marL="342900" indent="-342900" eaLnBrk="1" hangingPunct="1">
              <a:buFontTx/>
              <a:buChar char="-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Обезболивание</a:t>
            </a:r>
          </a:p>
          <a:p>
            <a:pPr marL="342900" indent="-342900" eaLnBrk="1" hangingPunct="1">
              <a:buFontTx/>
              <a:buChar char="-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Ингаляция кислорода</a:t>
            </a:r>
          </a:p>
        </p:txBody>
      </p:sp>
      <p:pic>
        <p:nvPicPr>
          <p:cNvPr id="19460" name="Picture 5" descr="Ассоц мед с Росс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857250"/>
            <a:ext cx="8229600" cy="1428750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rgbClr val="FF0000"/>
                </a:solidFill>
              </a:rPr>
              <a:t>НЕОТЛОЖНАЯ ПОМОЩЬ ПРИ НАПРЯЖЁННОМ ПНЕВМОТОРАКСЕ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428875"/>
            <a:ext cx="8642350" cy="3668713"/>
          </a:xfrm>
        </p:spPr>
        <p:txBody>
          <a:bodyPr/>
          <a:lstStyle/>
          <a:p>
            <a:pPr marL="342900" indent="-342900" algn="ctr" eaLnBrk="1" hangingPunct="1"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ПЕРЕВЕСТИ НАПРЯЖЁННЫЙ</a:t>
            </a:r>
          </a:p>
          <a:p>
            <a:pPr marL="342900" indent="-342900" algn="ctr" eaLnBrk="1" hangingPunct="1"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ПНЕВМОТОРАКС В ОТКРЫТЫЙ</a:t>
            </a:r>
          </a:p>
          <a:p>
            <a:pPr marL="342900" indent="-342900" algn="ctr" eaLnBrk="1" hangingPunct="1"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при нарастании дыхательной недостаточности (цианоз, прогрессирующая одышка) </a:t>
            </a:r>
          </a:p>
          <a:p>
            <a:pPr marL="342900" indent="-342900" algn="ctr" eaLnBrk="1" hangingPunct="1"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немедленно толстой иглой </a:t>
            </a:r>
          </a:p>
          <a:p>
            <a:pPr marL="342900" indent="-342900" algn="ctr" eaLnBrk="1" hangingPunct="1"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сделать пункцию плевральной полости </a:t>
            </a:r>
          </a:p>
          <a:p>
            <a:pPr marL="342900" indent="-342900" algn="ctr" eaLnBrk="1" hangingPunct="1"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во </a:t>
            </a:r>
            <a:r>
              <a:rPr lang="ru-RU" sz="2400" b="1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Ⅱ-Ⅲ </a:t>
            </a:r>
            <a:r>
              <a:rPr lang="ru-RU" sz="2400" b="1" dirty="0" err="1" smtClean="0">
                <a:solidFill>
                  <a:srgbClr val="C00000"/>
                </a:solidFill>
              </a:rPr>
              <a:t>межреберье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</a:p>
          <a:p>
            <a:pPr marL="342900" indent="-342900" algn="ctr" eaLnBrk="1" hangingPunct="1"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по среднеключичной линии</a:t>
            </a:r>
            <a:endParaRPr lang="ru-RU" sz="2400" b="1" dirty="0" smtClean="0">
              <a:solidFill>
                <a:srgbClr val="C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285875" y="1000125"/>
            <a:ext cx="7391400" cy="1004888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rgbClr val="FF0000"/>
                </a:solidFill>
              </a:rPr>
              <a:t>ЭВАКУАЦИЯ </a:t>
            </a:r>
            <a:br>
              <a:rPr lang="ru-RU" smtClean="0">
                <a:solidFill>
                  <a:srgbClr val="FF0000"/>
                </a:solidFill>
              </a:rPr>
            </a:br>
            <a:r>
              <a:rPr lang="ru-RU" smtClean="0">
                <a:solidFill>
                  <a:srgbClr val="FF0000"/>
                </a:solidFill>
              </a:rPr>
              <a:t>РАНЕНОГО В ГРУДЬ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2428875"/>
            <a:ext cx="8642350" cy="4095750"/>
          </a:xfrm>
        </p:spPr>
        <p:txBody>
          <a:bodyPr/>
          <a:lstStyle/>
          <a:p>
            <a:pPr marL="342900" indent="-342900" algn="ctr" eaLnBrk="1" hangingPunct="1">
              <a:buFontTx/>
              <a:buNone/>
            </a:pPr>
            <a:r>
              <a:rPr lang="ru-RU" sz="4000" smtClean="0"/>
              <a:t>Пострадавшие с повреждением груди транспортируются на носилках в положении полусидя с постоянным контролем за глубиной и частотой дыхания</a:t>
            </a:r>
          </a:p>
        </p:txBody>
      </p:sp>
      <p:pic>
        <p:nvPicPr>
          <p:cNvPr id="4" name="Picture 28" descr="Мед символ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5150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42938"/>
            <a:ext cx="9144000" cy="1120775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rgbClr val="FF0000"/>
                </a:solidFill>
              </a:rPr>
              <a:t>ЭВАКУАЦИЯ </a:t>
            </a:r>
            <a:br>
              <a:rPr lang="ru-RU" smtClean="0">
                <a:solidFill>
                  <a:srgbClr val="FF0000"/>
                </a:solidFill>
              </a:rPr>
            </a:br>
            <a:r>
              <a:rPr lang="ru-RU" smtClean="0">
                <a:solidFill>
                  <a:srgbClr val="FF0000"/>
                </a:solidFill>
              </a:rPr>
              <a:t>РАНЕНОГО В ГРУДЬ</a:t>
            </a:r>
          </a:p>
        </p:txBody>
      </p:sp>
      <p:pic>
        <p:nvPicPr>
          <p:cNvPr id="22531" name="Picture 3" descr="Эвакуация 1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42" t="20894" r="9856" b="28580"/>
          <a:stretch>
            <a:fillRect/>
          </a:stretch>
        </p:blipFill>
        <p:spPr>
          <a:xfrm>
            <a:off x="1619250" y="1928813"/>
            <a:ext cx="6121400" cy="4935537"/>
          </a:xfrm>
        </p:spPr>
      </p:pic>
      <p:pic>
        <p:nvPicPr>
          <p:cNvPr id="4" name="Picture 5" descr="СМ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79613" cy="158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313" y="142875"/>
            <a:ext cx="7391400" cy="857250"/>
          </a:xfrm>
        </p:spPr>
        <p:txBody>
          <a:bodyPr/>
          <a:lstStyle/>
          <a:p>
            <a:pPr eaLnBrk="1" hangingPunct="1"/>
            <a:r>
              <a:rPr lang="ru-RU" sz="2800" smtClean="0">
                <a:solidFill>
                  <a:srgbClr val="FFFF00"/>
                </a:solidFill>
              </a:rPr>
              <a:t>ПНЕВМОТОРАКС, ГЕМАТОРАКС</a:t>
            </a:r>
            <a:endParaRPr lang="en-US" sz="2800" smtClean="0">
              <a:solidFill>
                <a:srgbClr val="FFFF00"/>
              </a:solidFill>
            </a:endParaRPr>
          </a:p>
        </p:txBody>
      </p:sp>
      <p:sp>
        <p:nvSpPr>
          <p:cNvPr id="23555" name="AutoShape 3"/>
          <p:cNvSpPr>
            <a:spLocks noChangeArrowheads="1"/>
          </p:cNvSpPr>
          <p:nvPr/>
        </p:nvSpPr>
        <p:spPr bwMode="gray">
          <a:xfrm>
            <a:off x="1500188" y="2643188"/>
            <a:ext cx="5759450" cy="2638425"/>
          </a:xfrm>
          <a:prstGeom prst="upArrow">
            <a:avLst>
              <a:gd name="adj1" fmla="val 56944"/>
              <a:gd name="adj2" fmla="val 50782"/>
            </a:avLst>
          </a:prstGeom>
          <a:gradFill rotWithShape="1">
            <a:gsLst>
              <a:gs pos="0">
                <a:srgbClr val="BDBFB9"/>
              </a:gs>
              <a:gs pos="100000">
                <a:srgbClr val="F7F9F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16740" name="AutoShape 4"/>
          <p:cNvSpPr>
            <a:spLocks noChangeArrowheads="1"/>
          </p:cNvSpPr>
          <p:nvPr/>
        </p:nvSpPr>
        <p:spPr bwMode="gray">
          <a:xfrm>
            <a:off x="1357313" y="1428750"/>
            <a:ext cx="6286500" cy="1050925"/>
          </a:xfrm>
          <a:prstGeom prst="roundRect">
            <a:avLst>
              <a:gd name="adj" fmla="val 35715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СТАНДАРТ НЕОЛОЖНОЙ ДОВРАЧЕБНОЙ </a:t>
            </a:r>
          </a:p>
          <a:p>
            <a:pPr algn="ctr">
              <a:defRPr/>
            </a:pPr>
            <a: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МЕДИЦИНСКОЙ ПОМОЩИ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3071813" y="3143250"/>
            <a:ext cx="2676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000" b="1">
                <a:solidFill>
                  <a:srgbClr val="FF0000"/>
                </a:solidFill>
              </a:rPr>
              <a:t>ГОСПИТАЛИЗАЦИЯ</a:t>
            </a:r>
            <a:endParaRPr lang="en-US" sz="2000">
              <a:solidFill>
                <a:srgbClr val="FF0000"/>
              </a:solidFill>
            </a:endParaRPr>
          </a:p>
        </p:txBody>
      </p:sp>
      <p:grpSp>
        <p:nvGrpSpPr>
          <p:cNvPr id="23558" name="Group 60"/>
          <p:cNvGrpSpPr>
            <a:grpSpLocks/>
          </p:cNvGrpSpPr>
          <p:nvPr/>
        </p:nvGrpSpPr>
        <p:grpSpPr bwMode="auto">
          <a:xfrm>
            <a:off x="6072188" y="3714750"/>
            <a:ext cx="2254250" cy="2533650"/>
            <a:chOff x="4272" y="2823"/>
            <a:chExt cx="973" cy="1113"/>
          </a:xfrm>
        </p:grpSpPr>
        <p:sp>
          <p:nvSpPr>
            <p:cNvPr id="23580" name="Oval 45"/>
            <p:cNvSpPr>
              <a:spLocks noChangeArrowheads="1"/>
            </p:cNvSpPr>
            <p:nvPr/>
          </p:nvSpPr>
          <p:spPr bwMode="gray">
            <a:xfrm>
              <a:off x="4368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ru-RU"/>
            </a:p>
          </p:txBody>
        </p:sp>
        <p:sp>
          <p:nvSpPr>
            <p:cNvPr id="116765" name="Oval 29"/>
            <p:cNvSpPr>
              <a:spLocks noChangeArrowheads="1"/>
            </p:cNvSpPr>
            <p:nvPr/>
          </p:nvSpPr>
          <p:spPr bwMode="gray">
            <a:xfrm>
              <a:off x="4272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6766" name="Oval 30"/>
            <p:cNvSpPr>
              <a:spLocks noChangeArrowheads="1"/>
            </p:cNvSpPr>
            <p:nvPr/>
          </p:nvSpPr>
          <p:spPr bwMode="gray">
            <a:xfrm>
              <a:off x="4293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85001"/>
                  </a:schemeClr>
                </a:gs>
                <a:gs pos="100000">
                  <a:schemeClr val="folHlink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6767" name="Oval 31"/>
            <p:cNvSpPr>
              <a:spLocks noChangeArrowheads="1"/>
            </p:cNvSpPr>
            <p:nvPr/>
          </p:nvSpPr>
          <p:spPr bwMode="gray">
            <a:xfrm>
              <a:off x="4329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pic>
          <p:nvPicPr>
            <p:cNvPr id="23584" name="Picture 32" descr="Picture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4293" y="2880"/>
              <a:ext cx="616" cy="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85" name="Text Box 33"/>
            <p:cNvSpPr txBox="1">
              <a:spLocks noChangeArrowheads="1"/>
            </p:cNvSpPr>
            <p:nvPr/>
          </p:nvSpPr>
          <p:spPr bwMode="gray">
            <a:xfrm>
              <a:off x="4457" y="3168"/>
              <a:ext cx="640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sz="1400" b="1">
                  <a:solidFill>
                    <a:srgbClr val="FFFFFF"/>
                  </a:solidFill>
                  <a:latin typeface="Verdana" pitchFamily="34" charset="0"/>
                </a:rPr>
                <a:t>ИНГАЛЯЦИЯ</a:t>
              </a:r>
            </a:p>
            <a:p>
              <a:pPr algn="ctr" eaLnBrk="1" hangingPunct="1"/>
              <a:r>
                <a:rPr lang="ru-RU" sz="1400" b="1">
                  <a:solidFill>
                    <a:srgbClr val="FFFFFF"/>
                  </a:solidFill>
                  <a:latin typeface="Verdana" pitchFamily="34" charset="0"/>
                </a:rPr>
                <a:t>КИСЛОРОДА</a:t>
              </a:r>
              <a:endParaRPr lang="en-US" sz="1400">
                <a:solidFill>
                  <a:srgbClr val="FFFFFF"/>
                </a:solidFill>
              </a:endParaRPr>
            </a:p>
          </p:txBody>
        </p:sp>
      </p:grpSp>
      <p:grpSp>
        <p:nvGrpSpPr>
          <p:cNvPr id="23559" name="Group 59"/>
          <p:cNvGrpSpPr>
            <a:grpSpLocks/>
          </p:cNvGrpSpPr>
          <p:nvPr/>
        </p:nvGrpSpPr>
        <p:grpSpPr bwMode="auto">
          <a:xfrm>
            <a:off x="4071938" y="3643313"/>
            <a:ext cx="2273300" cy="2605087"/>
            <a:chOff x="3024" y="2823"/>
            <a:chExt cx="973" cy="1113"/>
          </a:xfrm>
        </p:grpSpPr>
        <p:sp>
          <p:nvSpPr>
            <p:cNvPr id="23574" name="Oval 50"/>
            <p:cNvSpPr>
              <a:spLocks noChangeArrowheads="1"/>
            </p:cNvSpPr>
            <p:nvPr/>
          </p:nvSpPr>
          <p:spPr bwMode="gray">
            <a:xfrm>
              <a:off x="3120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ru-RU"/>
            </a:p>
          </p:txBody>
        </p:sp>
        <p:sp>
          <p:nvSpPr>
            <p:cNvPr id="116758" name="Oval 22"/>
            <p:cNvSpPr>
              <a:spLocks noChangeArrowheads="1"/>
            </p:cNvSpPr>
            <p:nvPr/>
          </p:nvSpPr>
          <p:spPr bwMode="gray">
            <a:xfrm>
              <a:off x="3024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6759" name="Oval 23"/>
            <p:cNvSpPr>
              <a:spLocks noChangeArrowheads="1"/>
            </p:cNvSpPr>
            <p:nvPr/>
          </p:nvSpPr>
          <p:spPr bwMode="gray">
            <a:xfrm>
              <a:off x="3045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85001"/>
                  </a:schemeClr>
                </a:gs>
                <a:gs pos="100000">
                  <a:schemeClr val="accent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6760" name="Oval 24"/>
            <p:cNvSpPr>
              <a:spLocks noChangeArrowheads="1"/>
            </p:cNvSpPr>
            <p:nvPr/>
          </p:nvSpPr>
          <p:spPr bwMode="gray">
            <a:xfrm>
              <a:off x="3081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pic>
          <p:nvPicPr>
            <p:cNvPr id="23578" name="Picture 25" descr="Picture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045" y="2880"/>
              <a:ext cx="616" cy="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79" name="Text Box 26"/>
            <p:cNvSpPr txBox="1">
              <a:spLocks noChangeArrowheads="1"/>
            </p:cNvSpPr>
            <p:nvPr/>
          </p:nvSpPr>
          <p:spPr bwMode="gray">
            <a:xfrm>
              <a:off x="3116" y="3220"/>
              <a:ext cx="864" cy="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sz="1400" b="1">
                  <a:solidFill>
                    <a:srgbClr val="FFFFFF"/>
                  </a:solidFill>
                  <a:latin typeface="Verdana" pitchFamily="34" charset="0"/>
                </a:rPr>
                <a:t>ОБЕЗБОЛИВАНИЕ</a:t>
              </a:r>
              <a:endParaRPr lang="en-US" sz="1400">
                <a:solidFill>
                  <a:srgbClr val="FFFFFF"/>
                </a:solidFill>
              </a:endParaRPr>
            </a:p>
          </p:txBody>
        </p:sp>
      </p:grpSp>
      <p:grpSp>
        <p:nvGrpSpPr>
          <p:cNvPr id="23560" name="Group 58"/>
          <p:cNvGrpSpPr>
            <a:grpSpLocks/>
          </p:cNvGrpSpPr>
          <p:nvPr/>
        </p:nvGrpSpPr>
        <p:grpSpPr bwMode="auto">
          <a:xfrm>
            <a:off x="2071688" y="3643313"/>
            <a:ext cx="2292350" cy="2605087"/>
            <a:chOff x="1776" y="2823"/>
            <a:chExt cx="973" cy="1113"/>
          </a:xfrm>
        </p:grpSpPr>
        <p:sp>
          <p:nvSpPr>
            <p:cNvPr id="23568" name="Oval 51"/>
            <p:cNvSpPr>
              <a:spLocks noChangeArrowheads="1"/>
            </p:cNvSpPr>
            <p:nvPr/>
          </p:nvSpPr>
          <p:spPr bwMode="gray">
            <a:xfrm>
              <a:off x="1872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ru-RU"/>
            </a:p>
          </p:txBody>
        </p:sp>
        <p:sp>
          <p:nvSpPr>
            <p:cNvPr id="116751" name="Oval 15"/>
            <p:cNvSpPr>
              <a:spLocks noChangeArrowheads="1"/>
            </p:cNvSpPr>
            <p:nvPr/>
          </p:nvSpPr>
          <p:spPr bwMode="gray">
            <a:xfrm>
              <a:off x="1776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6752" name="Oval 16"/>
            <p:cNvSpPr>
              <a:spLocks noChangeArrowheads="1"/>
            </p:cNvSpPr>
            <p:nvPr/>
          </p:nvSpPr>
          <p:spPr bwMode="gray">
            <a:xfrm>
              <a:off x="1797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85001"/>
                  </a:schemeClr>
                </a:gs>
                <a:gs pos="100000">
                  <a:schemeClr val="hlink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6753" name="Oval 17"/>
            <p:cNvSpPr>
              <a:spLocks noChangeArrowheads="1"/>
            </p:cNvSpPr>
            <p:nvPr/>
          </p:nvSpPr>
          <p:spPr bwMode="gray">
            <a:xfrm>
              <a:off x="1833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pic>
          <p:nvPicPr>
            <p:cNvPr id="23572" name="Picture 18" descr="Picture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1797" y="2880"/>
              <a:ext cx="616" cy="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73" name="Text Box 19"/>
            <p:cNvSpPr txBox="1">
              <a:spLocks noChangeArrowheads="1"/>
            </p:cNvSpPr>
            <p:nvPr/>
          </p:nvSpPr>
          <p:spPr bwMode="gray">
            <a:xfrm>
              <a:off x="1867" y="3220"/>
              <a:ext cx="849" cy="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sz="1400" b="1">
                  <a:solidFill>
                    <a:srgbClr val="FFFFFF"/>
                  </a:solidFill>
                  <a:latin typeface="Verdana" pitchFamily="34" charset="0"/>
                </a:rPr>
                <a:t>ОККЛЮЗИОННАЯ</a:t>
              </a:r>
            </a:p>
            <a:p>
              <a:pPr algn="ctr" eaLnBrk="1" hangingPunct="1"/>
              <a:r>
                <a:rPr lang="ru-RU" sz="1400" b="1">
                  <a:solidFill>
                    <a:srgbClr val="FFFFFF"/>
                  </a:solidFill>
                  <a:latin typeface="Verdana" pitchFamily="34" charset="0"/>
                </a:rPr>
                <a:t>ПОВЯЗКА</a:t>
              </a:r>
              <a:endParaRPr lang="en-US" sz="1400">
                <a:solidFill>
                  <a:srgbClr val="FFFFFF"/>
                </a:solidFill>
              </a:endParaRPr>
            </a:p>
          </p:txBody>
        </p:sp>
      </p:grpSp>
      <p:grpSp>
        <p:nvGrpSpPr>
          <p:cNvPr id="23561" name="Group 57"/>
          <p:cNvGrpSpPr>
            <a:grpSpLocks/>
          </p:cNvGrpSpPr>
          <p:nvPr/>
        </p:nvGrpSpPr>
        <p:grpSpPr bwMode="auto">
          <a:xfrm>
            <a:off x="214313" y="3714750"/>
            <a:ext cx="2211387" cy="2533650"/>
            <a:chOff x="555" y="2823"/>
            <a:chExt cx="973" cy="1113"/>
          </a:xfrm>
        </p:grpSpPr>
        <p:sp>
          <p:nvSpPr>
            <p:cNvPr id="23562" name="Oval 52"/>
            <p:cNvSpPr>
              <a:spLocks noChangeArrowheads="1"/>
            </p:cNvSpPr>
            <p:nvPr/>
          </p:nvSpPr>
          <p:spPr bwMode="gray">
            <a:xfrm>
              <a:off x="624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8FAF4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ru-RU"/>
            </a:p>
          </p:txBody>
        </p:sp>
        <p:sp>
          <p:nvSpPr>
            <p:cNvPr id="116744" name="Oval 8"/>
            <p:cNvSpPr>
              <a:spLocks noChangeArrowheads="1"/>
            </p:cNvSpPr>
            <p:nvPr/>
          </p:nvSpPr>
          <p:spPr bwMode="gray">
            <a:xfrm>
              <a:off x="555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6745" name="Oval 9"/>
            <p:cNvSpPr>
              <a:spLocks noChangeArrowheads="1"/>
            </p:cNvSpPr>
            <p:nvPr/>
          </p:nvSpPr>
          <p:spPr bwMode="gray">
            <a:xfrm>
              <a:off x="576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alpha val="85001"/>
                  </a:schemeClr>
                </a:gs>
                <a:gs pos="100000">
                  <a:schemeClr val="accent2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6746" name="Oval 10"/>
            <p:cNvSpPr>
              <a:spLocks noChangeArrowheads="1"/>
            </p:cNvSpPr>
            <p:nvPr/>
          </p:nvSpPr>
          <p:spPr bwMode="gray">
            <a:xfrm>
              <a:off x="612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pic>
          <p:nvPicPr>
            <p:cNvPr id="23566" name="Picture 11" descr="Picture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576" y="2880"/>
              <a:ext cx="616" cy="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67" name="Text Box 12"/>
            <p:cNvSpPr txBox="1">
              <a:spLocks noChangeArrowheads="1"/>
            </p:cNvSpPr>
            <p:nvPr/>
          </p:nvSpPr>
          <p:spPr bwMode="gray">
            <a:xfrm>
              <a:off x="586" y="3137"/>
              <a:ext cx="873" cy="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sz="1400" b="1">
                  <a:solidFill>
                    <a:srgbClr val="FFFFFF"/>
                  </a:solidFill>
                  <a:latin typeface="Verdana" pitchFamily="34" charset="0"/>
                </a:rPr>
                <a:t>ПРОФИЛАКТИКА </a:t>
              </a:r>
            </a:p>
            <a:p>
              <a:pPr algn="ctr" eaLnBrk="1" hangingPunct="1"/>
              <a:r>
                <a:rPr lang="ru-RU" sz="1400" b="1">
                  <a:solidFill>
                    <a:srgbClr val="FFFFFF"/>
                  </a:solidFill>
                  <a:latin typeface="Verdana" pitchFamily="34" charset="0"/>
                </a:rPr>
                <a:t>МЕХАНИЧЕСКОЙ </a:t>
              </a:r>
            </a:p>
            <a:p>
              <a:pPr algn="ctr" eaLnBrk="1" hangingPunct="1"/>
              <a:r>
                <a:rPr lang="ru-RU" sz="1400" b="1">
                  <a:solidFill>
                    <a:srgbClr val="FFFFFF"/>
                  </a:solidFill>
                  <a:latin typeface="Verdana" pitchFamily="34" charset="0"/>
                </a:rPr>
                <a:t>АСФИКСИИ</a:t>
              </a:r>
              <a:endParaRPr lang="en-US" sz="1400">
                <a:solidFill>
                  <a:srgbClr val="FFFFFF"/>
                </a:solidFill>
              </a:endParaRPr>
            </a:p>
          </p:txBody>
        </p:sp>
      </p:grpSp>
      <p:pic>
        <p:nvPicPr>
          <p:cNvPr id="34" name="Picture 28" descr="Мед символ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5696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smtClean="0">
                <a:solidFill>
                  <a:srgbClr val="FFFF00"/>
                </a:solidFill>
              </a:rPr>
              <a:t>НАЛОЖЕНИЕ ОККЛЮЗИОННОЙ ПОВЯЗКИ</a:t>
            </a:r>
            <a:endParaRPr lang="en-US" sz="1400" smtClean="0">
              <a:solidFill>
                <a:srgbClr val="FFFF00"/>
              </a:solidFill>
            </a:endParaRPr>
          </a:p>
        </p:txBody>
      </p:sp>
      <p:sp>
        <p:nvSpPr>
          <p:cNvPr id="99331" name="AutoShape 3"/>
          <p:cNvSpPr>
            <a:spLocks noChangeArrowheads="1"/>
          </p:cNvSpPr>
          <p:nvPr/>
        </p:nvSpPr>
        <p:spPr bwMode="gray">
          <a:xfrm rot="39573186">
            <a:off x="4615657" y="2675731"/>
            <a:ext cx="792162" cy="288925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accent1">
                  <a:gamma/>
                  <a:shade val="89020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9332" name="AutoShape 4"/>
          <p:cNvSpPr>
            <a:spLocks noChangeArrowheads="1"/>
          </p:cNvSpPr>
          <p:nvPr/>
        </p:nvSpPr>
        <p:spPr bwMode="gray">
          <a:xfrm rot="3465783">
            <a:off x="4615656" y="483949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accent1">
                  <a:gamma/>
                  <a:shade val="89020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9333" name="AutoShape 5"/>
          <p:cNvSpPr>
            <a:spLocks noChangeArrowheads="1"/>
          </p:cNvSpPr>
          <p:nvPr/>
        </p:nvSpPr>
        <p:spPr bwMode="gray">
          <a:xfrm rot="35969022">
            <a:off x="3396457" y="2751931"/>
            <a:ext cx="792162" cy="288925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accent1">
                  <a:gamma/>
                  <a:shade val="89020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9334" name="AutoShape 6"/>
          <p:cNvSpPr>
            <a:spLocks noChangeArrowheads="1"/>
          </p:cNvSpPr>
          <p:nvPr/>
        </p:nvSpPr>
        <p:spPr bwMode="gray">
          <a:xfrm rot="7535209">
            <a:off x="3358357" y="4806156"/>
            <a:ext cx="792162" cy="288925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accent1">
                  <a:gamma/>
                  <a:shade val="89020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9335" name="AutoShape 7"/>
          <p:cNvSpPr>
            <a:spLocks noChangeArrowheads="1"/>
          </p:cNvSpPr>
          <p:nvPr/>
        </p:nvSpPr>
        <p:spPr bwMode="gray">
          <a:xfrm>
            <a:off x="5194300" y="3803650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accent1">
                  <a:gamma/>
                  <a:shade val="89020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99336" name="AutoShape 8"/>
          <p:cNvSpPr>
            <a:spLocks noChangeArrowheads="1"/>
          </p:cNvSpPr>
          <p:nvPr/>
        </p:nvSpPr>
        <p:spPr bwMode="gray">
          <a:xfrm rot="-10800000">
            <a:off x="2784475" y="3797300"/>
            <a:ext cx="863600" cy="288925"/>
          </a:xfrm>
          <a:prstGeom prst="rightArrow">
            <a:avLst>
              <a:gd name="adj1" fmla="val 35167"/>
              <a:gd name="adj2" fmla="val 121041"/>
            </a:avLst>
          </a:prstGeom>
          <a:gradFill rotWithShape="1">
            <a:gsLst>
              <a:gs pos="0">
                <a:schemeClr val="accent1">
                  <a:gamma/>
                  <a:shade val="89020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24585" name="Oval 9"/>
          <p:cNvSpPr>
            <a:spLocks noChangeArrowheads="1"/>
          </p:cNvSpPr>
          <p:nvPr/>
        </p:nvSpPr>
        <p:spPr bwMode="auto">
          <a:xfrm>
            <a:off x="2505075" y="2046288"/>
            <a:ext cx="3743325" cy="3744912"/>
          </a:xfrm>
          <a:prstGeom prst="ellipse">
            <a:avLst/>
          </a:prstGeom>
          <a:noFill/>
          <a:ln w="38100" algn="ctr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grpSp>
        <p:nvGrpSpPr>
          <p:cNvPr id="24586" name="Group 10"/>
          <p:cNvGrpSpPr>
            <a:grpSpLocks/>
          </p:cNvGrpSpPr>
          <p:nvPr/>
        </p:nvGrpSpPr>
        <p:grpSpPr bwMode="auto">
          <a:xfrm>
            <a:off x="3267075" y="2093913"/>
            <a:ext cx="360363" cy="360362"/>
            <a:chOff x="1973" y="1706"/>
            <a:chExt cx="227" cy="227"/>
          </a:xfrm>
        </p:grpSpPr>
        <p:sp>
          <p:nvSpPr>
            <p:cNvPr id="99339" name="Oval 11"/>
            <p:cNvSpPr>
              <a:spLocks noChangeArrowheads="1"/>
            </p:cNvSpPr>
            <p:nvPr/>
          </p:nvSpPr>
          <p:spPr bwMode="gray">
            <a:xfrm>
              <a:off x="1973" y="1706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340" name="Oval 12"/>
            <p:cNvSpPr>
              <a:spLocks noChangeArrowheads="1"/>
            </p:cNvSpPr>
            <p:nvPr/>
          </p:nvSpPr>
          <p:spPr bwMode="gray">
            <a:xfrm>
              <a:off x="1983" y="1725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4587" name="Group 13"/>
          <p:cNvGrpSpPr>
            <a:grpSpLocks/>
          </p:cNvGrpSpPr>
          <p:nvPr/>
        </p:nvGrpSpPr>
        <p:grpSpPr bwMode="auto">
          <a:xfrm>
            <a:off x="2322513" y="3749675"/>
            <a:ext cx="360362" cy="360363"/>
            <a:chOff x="1565" y="2659"/>
            <a:chExt cx="227" cy="227"/>
          </a:xfrm>
        </p:grpSpPr>
        <p:sp>
          <p:nvSpPr>
            <p:cNvPr id="99342" name="Oval 14"/>
            <p:cNvSpPr>
              <a:spLocks noChangeArrowheads="1"/>
            </p:cNvSpPr>
            <p:nvPr/>
          </p:nvSpPr>
          <p:spPr bwMode="gray">
            <a:xfrm>
              <a:off x="1565" y="2659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343" name="Oval 15"/>
            <p:cNvSpPr>
              <a:spLocks noChangeArrowheads="1"/>
            </p:cNvSpPr>
            <p:nvPr/>
          </p:nvSpPr>
          <p:spPr bwMode="gray">
            <a:xfrm>
              <a:off x="1575" y="2678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4588" name="Group 16"/>
          <p:cNvGrpSpPr>
            <a:grpSpLocks/>
          </p:cNvGrpSpPr>
          <p:nvPr/>
        </p:nvGrpSpPr>
        <p:grpSpPr bwMode="auto">
          <a:xfrm>
            <a:off x="3186113" y="5292725"/>
            <a:ext cx="360362" cy="360363"/>
            <a:chOff x="2109" y="3612"/>
            <a:chExt cx="227" cy="227"/>
          </a:xfrm>
        </p:grpSpPr>
        <p:sp>
          <p:nvSpPr>
            <p:cNvPr id="99345" name="Oval 17"/>
            <p:cNvSpPr>
              <a:spLocks noChangeArrowheads="1"/>
            </p:cNvSpPr>
            <p:nvPr/>
          </p:nvSpPr>
          <p:spPr bwMode="gray">
            <a:xfrm>
              <a:off x="2109" y="3612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346" name="Oval 18"/>
            <p:cNvSpPr>
              <a:spLocks noChangeArrowheads="1"/>
            </p:cNvSpPr>
            <p:nvPr/>
          </p:nvSpPr>
          <p:spPr bwMode="gray">
            <a:xfrm>
              <a:off x="2119" y="3631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4589" name="Group 19"/>
          <p:cNvGrpSpPr>
            <a:grpSpLocks/>
          </p:cNvGrpSpPr>
          <p:nvPr/>
        </p:nvGrpSpPr>
        <p:grpSpPr bwMode="auto">
          <a:xfrm>
            <a:off x="5116513" y="2073275"/>
            <a:ext cx="360362" cy="360363"/>
            <a:chOff x="3470" y="1706"/>
            <a:chExt cx="227" cy="227"/>
          </a:xfrm>
        </p:grpSpPr>
        <p:sp>
          <p:nvSpPr>
            <p:cNvPr id="99348" name="Oval 20"/>
            <p:cNvSpPr>
              <a:spLocks noChangeArrowheads="1"/>
            </p:cNvSpPr>
            <p:nvPr/>
          </p:nvSpPr>
          <p:spPr bwMode="gray">
            <a:xfrm>
              <a:off x="3470" y="1706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349" name="Oval 21"/>
            <p:cNvSpPr>
              <a:spLocks noChangeArrowheads="1"/>
            </p:cNvSpPr>
            <p:nvPr/>
          </p:nvSpPr>
          <p:spPr bwMode="gray">
            <a:xfrm>
              <a:off x="3480" y="1725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4590" name="Group 22"/>
          <p:cNvGrpSpPr>
            <a:grpSpLocks/>
          </p:cNvGrpSpPr>
          <p:nvPr/>
        </p:nvGrpSpPr>
        <p:grpSpPr bwMode="auto">
          <a:xfrm>
            <a:off x="6065838" y="3749675"/>
            <a:ext cx="360362" cy="360363"/>
            <a:chOff x="3923" y="2659"/>
            <a:chExt cx="227" cy="227"/>
          </a:xfrm>
        </p:grpSpPr>
        <p:sp>
          <p:nvSpPr>
            <p:cNvPr id="99351" name="Oval 23"/>
            <p:cNvSpPr>
              <a:spLocks noChangeArrowheads="1"/>
            </p:cNvSpPr>
            <p:nvPr/>
          </p:nvSpPr>
          <p:spPr bwMode="gray">
            <a:xfrm>
              <a:off x="3923" y="2659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352" name="Oval 24"/>
            <p:cNvSpPr>
              <a:spLocks noChangeArrowheads="1"/>
            </p:cNvSpPr>
            <p:nvPr/>
          </p:nvSpPr>
          <p:spPr bwMode="gray">
            <a:xfrm>
              <a:off x="3933" y="2678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4591" name="Group 25"/>
          <p:cNvGrpSpPr>
            <a:grpSpLocks/>
          </p:cNvGrpSpPr>
          <p:nvPr/>
        </p:nvGrpSpPr>
        <p:grpSpPr bwMode="auto">
          <a:xfrm>
            <a:off x="5172075" y="5349875"/>
            <a:ext cx="360363" cy="360363"/>
            <a:chOff x="3515" y="3521"/>
            <a:chExt cx="227" cy="227"/>
          </a:xfrm>
        </p:grpSpPr>
        <p:sp>
          <p:nvSpPr>
            <p:cNvPr id="99354" name="Oval 26"/>
            <p:cNvSpPr>
              <a:spLocks noChangeArrowheads="1"/>
            </p:cNvSpPr>
            <p:nvPr/>
          </p:nvSpPr>
          <p:spPr bwMode="gray">
            <a:xfrm>
              <a:off x="3515" y="3521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355" name="Oval 27"/>
            <p:cNvSpPr>
              <a:spLocks noChangeArrowheads="1"/>
            </p:cNvSpPr>
            <p:nvPr/>
          </p:nvSpPr>
          <p:spPr bwMode="gray">
            <a:xfrm>
              <a:off x="3525" y="3540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9356" name="Oval 28"/>
          <p:cNvSpPr>
            <a:spLocks noChangeArrowheads="1"/>
          </p:cNvSpPr>
          <p:nvPr/>
        </p:nvSpPr>
        <p:spPr bwMode="gray">
          <a:xfrm>
            <a:off x="3462338" y="2987675"/>
            <a:ext cx="1944687" cy="1944688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9357" name="Oval 29"/>
          <p:cNvSpPr>
            <a:spLocks noChangeArrowheads="1"/>
          </p:cNvSpPr>
          <p:nvPr/>
        </p:nvSpPr>
        <p:spPr bwMode="gray">
          <a:xfrm>
            <a:off x="3455988" y="2971800"/>
            <a:ext cx="1944687" cy="1944688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9358" name="Oval 30"/>
          <p:cNvSpPr>
            <a:spLocks noChangeArrowheads="1"/>
          </p:cNvSpPr>
          <p:nvPr/>
        </p:nvSpPr>
        <p:spPr bwMode="gray">
          <a:xfrm>
            <a:off x="3589338" y="3114675"/>
            <a:ext cx="1690687" cy="1690688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9359" name="Oval 31"/>
          <p:cNvSpPr>
            <a:spLocks noChangeArrowheads="1"/>
          </p:cNvSpPr>
          <p:nvPr/>
        </p:nvSpPr>
        <p:spPr bwMode="gray">
          <a:xfrm>
            <a:off x="3571875" y="3087688"/>
            <a:ext cx="1690688" cy="1690687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24596" name="Oval 32"/>
          <p:cNvSpPr>
            <a:spLocks noChangeArrowheads="1"/>
          </p:cNvSpPr>
          <p:nvPr/>
        </p:nvSpPr>
        <p:spPr bwMode="gray">
          <a:xfrm>
            <a:off x="3673475" y="3198813"/>
            <a:ext cx="1522413" cy="1522412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24597" name="Oval 33"/>
          <p:cNvSpPr>
            <a:spLocks noChangeArrowheads="1"/>
          </p:cNvSpPr>
          <p:nvPr/>
        </p:nvSpPr>
        <p:spPr bwMode="gray">
          <a:xfrm>
            <a:off x="3695700" y="3217863"/>
            <a:ext cx="1471613" cy="1473200"/>
          </a:xfrm>
          <a:prstGeom prst="ellipse">
            <a:avLst/>
          </a:prstGeom>
          <a:gradFill rotWithShape="1">
            <a:gsLst>
              <a:gs pos="0">
                <a:srgbClr val="636869"/>
              </a:gs>
              <a:gs pos="100000">
                <a:srgbClr val="D6E1E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24598" name="Oval 34"/>
          <p:cNvSpPr>
            <a:spLocks noChangeArrowheads="1"/>
          </p:cNvSpPr>
          <p:nvPr/>
        </p:nvSpPr>
        <p:spPr bwMode="gray">
          <a:xfrm>
            <a:off x="3713163" y="3227388"/>
            <a:ext cx="1438275" cy="143510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F1F5F5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24599" name="Oval 35"/>
          <p:cNvSpPr>
            <a:spLocks noChangeArrowheads="1"/>
          </p:cNvSpPr>
          <p:nvPr/>
        </p:nvSpPr>
        <p:spPr bwMode="gray">
          <a:xfrm>
            <a:off x="3729038" y="3241675"/>
            <a:ext cx="1366837" cy="1341438"/>
          </a:xfrm>
          <a:prstGeom prst="ellipse">
            <a:avLst/>
          </a:prstGeom>
          <a:gradFill rotWithShape="1">
            <a:gsLst>
              <a:gs pos="0">
                <a:srgbClr val="AAB2B3"/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24600" name="Oval 36"/>
          <p:cNvSpPr>
            <a:spLocks noChangeArrowheads="1"/>
          </p:cNvSpPr>
          <p:nvPr/>
        </p:nvSpPr>
        <p:spPr bwMode="gray">
          <a:xfrm>
            <a:off x="3810000" y="3278188"/>
            <a:ext cx="1214438" cy="1090612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D6E1E2">
                  <a:alpha val="37999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99365" name="Text Box 37"/>
          <p:cNvSpPr txBox="1">
            <a:spLocks noChangeArrowheads="1"/>
          </p:cNvSpPr>
          <p:nvPr/>
        </p:nvSpPr>
        <p:spPr bwMode="gray">
          <a:xfrm>
            <a:off x="3643313" y="3714750"/>
            <a:ext cx="1620837" cy="4000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ru-RU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АЛГОРИТМ</a:t>
            </a:r>
            <a:endParaRPr lang="en-US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9366" name="Text Box 38"/>
          <p:cNvSpPr txBox="1">
            <a:spLocks noChangeArrowheads="1"/>
          </p:cNvSpPr>
          <p:nvPr/>
        </p:nvSpPr>
        <p:spPr bwMode="auto">
          <a:xfrm>
            <a:off x="5572125" y="1571625"/>
            <a:ext cx="3322638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Обработать кожу вокруг раны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спиртовым антисептиком. </a:t>
            </a:r>
          </a:p>
        </p:txBody>
      </p:sp>
      <p:sp>
        <p:nvSpPr>
          <p:cNvPr id="99367" name="Text Box 39"/>
          <p:cNvSpPr txBox="1">
            <a:spLocks noChangeArrowheads="1"/>
          </p:cNvSpPr>
          <p:nvPr/>
        </p:nvSpPr>
        <p:spPr bwMode="auto">
          <a:xfrm>
            <a:off x="142875" y="1500188"/>
            <a:ext cx="3092450" cy="1323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Фиксировать повязку лейкопластырной, </a:t>
            </a:r>
            <a:r>
              <a:rPr lang="ru-RU" sz="16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клеоловой</a:t>
            </a: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спиральной повязкой или с помощью бандажа</a:t>
            </a:r>
            <a:r>
              <a:rPr lang="ru-RU" sz="1600" dirty="0"/>
              <a:t>. </a:t>
            </a:r>
          </a:p>
        </p:txBody>
      </p:sp>
      <p:sp>
        <p:nvSpPr>
          <p:cNvPr id="99368" name="Text Box 40"/>
          <p:cNvSpPr txBox="1">
            <a:spLocks noChangeArrowheads="1"/>
          </p:cNvSpPr>
          <p:nvPr/>
        </p:nvSpPr>
        <p:spPr bwMode="auto">
          <a:xfrm>
            <a:off x="6500813" y="3500438"/>
            <a:ext cx="2357437" cy="8302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Наложить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стерильную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салфетку. </a:t>
            </a:r>
          </a:p>
        </p:txBody>
      </p:sp>
      <p:sp>
        <p:nvSpPr>
          <p:cNvPr id="99369" name="Text Box 41"/>
          <p:cNvSpPr txBox="1">
            <a:spLocks noChangeArrowheads="1"/>
          </p:cNvSpPr>
          <p:nvPr/>
        </p:nvSpPr>
        <p:spPr bwMode="auto">
          <a:xfrm>
            <a:off x="5553075" y="5373688"/>
            <a:ext cx="3206750" cy="8302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Смазать кожу вокруг раны </a:t>
            </a:r>
          </a:p>
          <a:p>
            <a:pPr algn="ctr" eaLnBrk="0" hangingPunct="0"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мазью, кремом, жиром </a:t>
            </a:r>
          </a:p>
          <a:p>
            <a:pPr algn="ctr" eaLnBrk="0" hangingPunct="0"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(обеспечение герметизации). </a:t>
            </a:r>
            <a:endParaRPr lang="en-US" sz="16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9370" name="Text Box 42"/>
          <p:cNvSpPr txBox="1">
            <a:spLocks noChangeArrowheads="1"/>
          </p:cNvSpPr>
          <p:nvPr/>
        </p:nvSpPr>
        <p:spPr bwMode="auto">
          <a:xfrm>
            <a:off x="142875" y="3643313"/>
            <a:ext cx="2071688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Наложить </a:t>
            </a:r>
            <a:r>
              <a:rPr lang="ru-RU" sz="16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пелот</a:t>
            </a: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в проекцию раны. </a:t>
            </a:r>
          </a:p>
        </p:txBody>
      </p:sp>
      <p:sp>
        <p:nvSpPr>
          <p:cNvPr id="99371" name="Text Box 43"/>
          <p:cNvSpPr txBox="1">
            <a:spLocks noChangeArrowheads="1"/>
          </p:cNvSpPr>
          <p:nvPr/>
        </p:nvSpPr>
        <p:spPr bwMode="auto">
          <a:xfrm>
            <a:off x="142875" y="5311775"/>
            <a:ext cx="3714750" cy="1323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Наложить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воздухонепроницаемую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ткань (кусок клеенки, целлофана)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размером, превышающим размер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салфетки на 4-5 см.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143500" y="2071688"/>
            <a:ext cx="2857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1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000750" y="3714750"/>
            <a:ext cx="571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dirty="0"/>
              <a:t>  </a:t>
            </a: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214938" y="5357813"/>
            <a:ext cx="2857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3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214688" y="5286375"/>
            <a:ext cx="28575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4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357438" y="3786188"/>
            <a:ext cx="2857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5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286125" y="2071688"/>
            <a:ext cx="2857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6</a:t>
            </a:r>
          </a:p>
        </p:txBody>
      </p:sp>
      <p:pic>
        <p:nvPicPr>
          <p:cNvPr id="52" name="Picture 28" descr="Мед символ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5696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ctrTitle" idx="4294967295"/>
          </p:nvPr>
        </p:nvSpPr>
        <p:spPr bwMode="gray">
          <a:xfrm>
            <a:off x="1042988" y="2276475"/>
            <a:ext cx="7143750" cy="2636838"/>
          </a:xfrm>
        </p:spPr>
        <p:txBody>
          <a:bodyPr/>
          <a:lstStyle/>
          <a:p>
            <a:pPr eaLnBrk="1" hangingPunct="1"/>
            <a:r>
              <a:rPr lang="ru-RU" sz="4000" smtClean="0">
                <a:solidFill>
                  <a:srgbClr val="FF3300"/>
                </a:solidFill>
              </a:rPr>
              <a:t>НЕОТЛОЖНАЯ ДОВРАЧЕБНАЯ  ПОМОЩЬ ПРИ ТРАВМАХ</a:t>
            </a:r>
            <a:endParaRPr lang="en-US" sz="4000" smtClean="0">
              <a:solidFill>
                <a:srgbClr val="FF33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143500" y="214313"/>
            <a:ext cx="3714750" cy="714375"/>
          </a:xfrm>
          <a:prstGeom prst="roundRect">
            <a:avLst/>
          </a:prstGeom>
          <a:gradFill flip="none" rotWithShape="1">
            <a:gsLst>
              <a:gs pos="1100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latin typeface="Arial Black" pitchFamily="34" charset="0"/>
              </a:rPr>
              <a:t>ЗДОРОВЬЕ – ВЫСШЕЕ БЛАГО</a:t>
            </a:r>
          </a:p>
        </p:txBody>
      </p:sp>
      <p:pic>
        <p:nvPicPr>
          <p:cNvPr id="4" name="Picture 28" descr="Мед символ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5150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67744" y="404664"/>
            <a:ext cx="4286250" cy="563563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rgbClr val="FF3300"/>
                </a:solidFill>
              </a:rPr>
              <a:t>ВОПРОСЫ</a:t>
            </a:r>
            <a:endParaRPr lang="en-US" smtClean="0">
              <a:solidFill>
                <a:srgbClr val="FF3300"/>
              </a:solidFill>
            </a:endParaRPr>
          </a:p>
        </p:txBody>
      </p:sp>
      <p:grpSp>
        <p:nvGrpSpPr>
          <p:cNvPr id="26627" name="Group 88"/>
          <p:cNvGrpSpPr>
            <a:grpSpLocks/>
          </p:cNvGrpSpPr>
          <p:nvPr/>
        </p:nvGrpSpPr>
        <p:grpSpPr bwMode="auto">
          <a:xfrm>
            <a:off x="357188" y="1571625"/>
            <a:ext cx="1119187" cy="1027113"/>
            <a:chOff x="1110" y="2656"/>
            <a:chExt cx="1549" cy="1357"/>
          </a:xfrm>
        </p:grpSpPr>
        <p:sp>
          <p:nvSpPr>
            <p:cNvPr id="26638" name="AutoShape 89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6639" name="AutoShape 90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51" name="AutoShape 91"/>
            <p:cNvSpPr>
              <a:spLocks noChangeArrowheads="1"/>
            </p:cNvSpPr>
            <p:nvPr/>
          </p:nvSpPr>
          <p:spPr bwMode="gray">
            <a:xfrm>
              <a:off x="1209" y="2845"/>
              <a:ext cx="1349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6628" name="Group 92"/>
          <p:cNvGrpSpPr>
            <a:grpSpLocks/>
          </p:cNvGrpSpPr>
          <p:nvPr/>
        </p:nvGrpSpPr>
        <p:grpSpPr bwMode="auto">
          <a:xfrm>
            <a:off x="357188" y="3286125"/>
            <a:ext cx="1119187" cy="1143000"/>
            <a:chOff x="3174" y="2656"/>
            <a:chExt cx="1549" cy="1351"/>
          </a:xfrm>
        </p:grpSpPr>
        <p:sp>
          <p:nvSpPr>
            <p:cNvPr id="26635" name="AutoShape 93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6636" name="AutoShape 94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55" name="AutoShape 95"/>
            <p:cNvSpPr>
              <a:spLocks noChangeArrowheads="1"/>
            </p:cNvSpPr>
            <p:nvPr/>
          </p:nvSpPr>
          <p:spPr bwMode="gray">
            <a:xfrm>
              <a:off x="3273" y="2859"/>
              <a:ext cx="1384" cy="1045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26629" name="Line 96"/>
          <p:cNvSpPr>
            <a:spLocks noChangeShapeType="1"/>
          </p:cNvSpPr>
          <p:nvPr/>
        </p:nvSpPr>
        <p:spPr bwMode="auto">
          <a:xfrm>
            <a:off x="1643063" y="2603500"/>
            <a:ext cx="6572250" cy="46038"/>
          </a:xfrm>
          <a:prstGeom prst="line">
            <a:avLst/>
          </a:prstGeom>
          <a:noFill/>
          <a:ln w="41275">
            <a:solidFill>
              <a:srgbClr val="0000FF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6630" name="Text Box 97"/>
          <p:cNvSpPr txBox="1">
            <a:spLocks noChangeArrowheads="1"/>
          </p:cNvSpPr>
          <p:nvPr/>
        </p:nvSpPr>
        <p:spPr bwMode="auto">
          <a:xfrm>
            <a:off x="1500188" y="1643063"/>
            <a:ext cx="74295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ru-RU" sz="2400" b="1">
                <a:solidFill>
                  <a:srgbClr val="FF3300"/>
                </a:solidFill>
              </a:rPr>
              <a:t>Организация оказания медицинской помощи на месте происшествия</a:t>
            </a:r>
            <a:endParaRPr lang="en-US" sz="2400" b="1">
              <a:solidFill>
                <a:srgbClr val="FF3300"/>
              </a:solidFill>
            </a:endParaRPr>
          </a:p>
        </p:txBody>
      </p:sp>
      <p:sp>
        <p:nvSpPr>
          <p:cNvPr id="26631" name="Text Box 98"/>
          <p:cNvSpPr txBox="1">
            <a:spLocks noChangeArrowheads="1"/>
          </p:cNvSpPr>
          <p:nvPr/>
        </p:nvSpPr>
        <p:spPr bwMode="gray">
          <a:xfrm>
            <a:off x="571500" y="1857375"/>
            <a:ext cx="711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26632" name="Line 99"/>
          <p:cNvSpPr>
            <a:spLocks noChangeShapeType="1"/>
          </p:cNvSpPr>
          <p:nvPr/>
        </p:nvSpPr>
        <p:spPr bwMode="auto">
          <a:xfrm>
            <a:off x="1643063" y="4143375"/>
            <a:ext cx="6643687" cy="46038"/>
          </a:xfrm>
          <a:prstGeom prst="line">
            <a:avLst/>
          </a:prstGeom>
          <a:noFill/>
          <a:ln w="41275">
            <a:solidFill>
              <a:srgbClr val="0000FF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6633" name="Text Box 100"/>
          <p:cNvSpPr txBox="1">
            <a:spLocks noChangeArrowheads="1"/>
          </p:cNvSpPr>
          <p:nvPr/>
        </p:nvSpPr>
        <p:spPr bwMode="auto">
          <a:xfrm>
            <a:off x="1571625" y="3286125"/>
            <a:ext cx="73580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ru-RU" sz="2400" b="1">
                <a:solidFill>
                  <a:srgbClr val="FF3300"/>
                </a:solidFill>
              </a:rPr>
              <a:t>Неотложная доврачебная помощь при ранениях</a:t>
            </a:r>
            <a:endParaRPr lang="en-US" sz="2400" b="1">
              <a:solidFill>
                <a:srgbClr val="FF3300"/>
              </a:solidFill>
            </a:endParaRPr>
          </a:p>
        </p:txBody>
      </p:sp>
      <p:sp>
        <p:nvSpPr>
          <p:cNvPr id="26634" name="Text Box 101"/>
          <p:cNvSpPr txBox="1">
            <a:spLocks noChangeArrowheads="1"/>
          </p:cNvSpPr>
          <p:nvPr/>
        </p:nvSpPr>
        <p:spPr bwMode="gray">
          <a:xfrm>
            <a:off x="785813" y="3643313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 b="1">
                <a:solidFill>
                  <a:srgbClr val="FFFF00"/>
                </a:solidFill>
              </a:rPr>
              <a:t>2</a:t>
            </a:r>
          </a:p>
        </p:txBody>
      </p:sp>
      <p:pic>
        <p:nvPicPr>
          <p:cNvPr id="17" name="Picture 28" descr="Мед символ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54029"/>
            <a:ext cx="1784350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1466881" y="1000125"/>
            <a:ext cx="7632848" cy="1143000"/>
          </a:xfrm>
        </p:spPr>
        <p:txBody>
          <a:bodyPr/>
          <a:lstStyle/>
          <a:p>
            <a:pPr eaLnBrk="1" hangingPunct="1"/>
            <a:r>
              <a:rPr lang="ru-RU" sz="2800" i="1" dirty="0" smtClean="0">
                <a:solidFill>
                  <a:srgbClr val="FF3300"/>
                </a:solidFill>
              </a:rPr>
              <a:t>«Организация оказания помощи пострадавшим </a:t>
            </a:r>
            <a:br>
              <a:rPr lang="ru-RU" sz="2800" i="1" dirty="0" smtClean="0">
                <a:solidFill>
                  <a:srgbClr val="FF3300"/>
                </a:solidFill>
              </a:rPr>
            </a:br>
            <a:r>
              <a:rPr lang="ru-RU" sz="2800" i="1" dirty="0" smtClean="0">
                <a:solidFill>
                  <a:srgbClr val="FF3300"/>
                </a:solidFill>
              </a:rPr>
              <a:t>на месте происшествия»</a:t>
            </a:r>
            <a:endParaRPr lang="en-US" sz="2800" i="1" dirty="0" smtClean="0">
              <a:solidFill>
                <a:srgbClr val="FF3300"/>
              </a:solidFill>
            </a:endParaRPr>
          </a:p>
        </p:txBody>
      </p:sp>
      <p:sp>
        <p:nvSpPr>
          <p:cNvPr id="27651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357188" y="2286000"/>
            <a:ext cx="8501062" cy="4267200"/>
          </a:xfrm>
        </p:spPr>
        <p:txBody>
          <a:bodyPr/>
          <a:lstStyle/>
          <a:p>
            <a:pPr marL="342900" indent="-342900" eaLnBrk="1" hangingPunct="1"/>
            <a:r>
              <a:rPr lang="ru-RU" sz="3200" b="1" smtClean="0">
                <a:solidFill>
                  <a:srgbClr val="0000FF"/>
                </a:solidFill>
              </a:rPr>
              <a:t>ОСМОТР МЕСТА ПРОИСШЕСТВИЯ – определение:</a:t>
            </a:r>
          </a:p>
          <a:p>
            <a:pPr marL="342900" indent="-342900" eaLnBrk="1" hangingPunct="1">
              <a:lnSpc>
                <a:spcPct val="90000"/>
              </a:lnSpc>
            </a:pPr>
            <a:endParaRPr lang="en-US" sz="1400" smtClean="0"/>
          </a:p>
          <a:p>
            <a:pPr marL="342900" indent="-342900" eaLnBrk="1" hangingPunct="1">
              <a:buFont typeface="Wingdings" pitchFamily="2" charset="2"/>
              <a:buNone/>
            </a:pPr>
            <a:r>
              <a:rPr lang="ru-RU" sz="2400" b="1" smtClean="0">
                <a:solidFill>
                  <a:srgbClr val="FF3300"/>
                </a:solidFill>
              </a:rPr>
              <a:t>1. Степени опасности для окружающих и</a:t>
            </a:r>
          </a:p>
          <a:p>
            <a:pPr marL="342900" indent="-342900" eaLnBrk="1" hangingPunct="1">
              <a:buFont typeface="Wingdings" pitchFamily="2" charset="2"/>
              <a:buNone/>
            </a:pPr>
            <a:r>
              <a:rPr lang="ru-RU" sz="2400" b="1" smtClean="0">
                <a:solidFill>
                  <a:srgbClr val="FF3300"/>
                </a:solidFill>
              </a:rPr>
              <a:t>  пострадавшего.</a:t>
            </a:r>
          </a:p>
          <a:p>
            <a:pPr marL="342900" indent="-342900" eaLnBrk="1" hangingPunct="1">
              <a:buFont typeface="Wingdings" pitchFamily="2" charset="2"/>
              <a:buNone/>
            </a:pPr>
            <a:r>
              <a:rPr lang="ru-RU" sz="2400" b="1" smtClean="0">
                <a:solidFill>
                  <a:srgbClr val="FF3300"/>
                </a:solidFill>
              </a:rPr>
              <a:t>2. Характера происшествия.</a:t>
            </a:r>
          </a:p>
          <a:p>
            <a:pPr marL="342900" indent="-342900" eaLnBrk="1" hangingPunct="1">
              <a:buFont typeface="Wingdings" pitchFamily="2" charset="2"/>
              <a:buNone/>
            </a:pPr>
            <a:r>
              <a:rPr lang="ru-RU" sz="2400" b="1" smtClean="0">
                <a:solidFill>
                  <a:srgbClr val="FF3300"/>
                </a:solidFill>
              </a:rPr>
              <a:t>3. Числа пострадавших.</a:t>
            </a:r>
          </a:p>
          <a:p>
            <a:pPr marL="342900" indent="-342900" eaLnBrk="1" hangingPunct="1">
              <a:buFont typeface="Wingdings" pitchFamily="2" charset="2"/>
              <a:buNone/>
            </a:pPr>
            <a:r>
              <a:rPr lang="ru-RU" sz="2400" b="1" smtClean="0">
                <a:solidFill>
                  <a:srgbClr val="FF3300"/>
                </a:solidFill>
              </a:rPr>
              <a:t>4. Наличие очевидцев, способных помочь.</a:t>
            </a:r>
          </a:p>
        </p:txBody>
      </p:sp>
      <p:sp>
        <p:nvSpPr>
          <p:cNvPr id="27652" name="Rectangle 5"/>
          <p:cNvSpPr txBox="1">
            <a:spLocks noChangeArrowheads="1"/>
          </p:cNvSpPr>
          <p:nvPr/>
        </p:nvSpPr>
        <p:spPr bwMode="black">
          <a:xfrm>
            <a:off x="3345179" y="346075"/>
            <a:ext cx="4214812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200" b="1" dirty="0">
                <a:solidFill>
                  <a:srgbClr val="FF3300"/>
                </a:solidFill>
                <a:latin typeface="Arial Black" pitchFamily="34" charset="0"/>
              </a:rPr>
              <a:t>АЛГОРИТМ</a:t>
            </a:r>
            <a:endParaRPr lang="en-US" sz="3200" b="1" dirty="0">
              <a:solidFill>
                <a:srgbClr val="FF3300"/>
              </a:solidFill>
              <a:latin typeface="Arial Black" pitchFamily="34" charset="0"/>
            </a:endParaRPr>
          </a:p>
        </p:txBody>
      </p:sp>
      <p:pic>
        <p:nvPicPr>
          <p:cNvPr id="5" name="Picture 28" descr="Мед символ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5150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64531" y="1268760"/>
            <a:ext cx="3590523" cy="563563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rgbClr val="FF0000"/>
                </a:solidFill>
              </a:rPr>
              <a:t>СОРТИРОВКА</a:t>
            </a:r>
            <a:endParaRPr lang="en-US" dirty="0" smtClean="0">
              <a:solidFill>
                <a:srgbClr val="FF0000"/>
              </a:solidFill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0" y="1000108"/>
          <a:ext cx="9144000" cy="5857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Блок-схема: альтернативный процесс 4"/>
          <p:cNvSpPr/>
          <p:nvPr/>
        </p:nvSpPr>
        <p:spPr>
          <a:xfrm>
            <a:off x="5286376" y="5214938"/>
            <a:ext cx="3643312" cy="1143000"/>
          </a:xfrm>
          <a:prstGeom prst="flowChartAlternateProcess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/>
              <a:t>ОПАСНОСТЬ </a:t>
            </a:r>
          </a:p>
          <a:p>
            <a:pPr algn="ctr">
              <a:defRPr/>
            </a:pPr>
            <a:r>
              <a:rPr lang="ru-RU" sz="2000" b="1" dirty="0"/>
              <a:t>ДЛЯ ОКРУЖАЮЩИХ</a:t>
            </a:r>
          </a:p>
        </p:txBody>
      </p:sp>
      <p:sp>
        <p:nvSpPr>
          <p:cNvPr id="6" name="Овал 5"/>
          <p:cNvSpPr/>
          <p:nvPr/>
        </p:nvSpPr>
        <p:spPr>
          <a:xfrm>
            <a:off x="5643563" y="642938"/>
            <a:ext cx="3286125" cy="3286125"/>
          </a:xfrm>
          <a:prstGeom prst="ellips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 w="8890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/>
              <a:t>НУЖДАЮЩИЕСЯ </a:t>
            </a:r>
          </a:p>
          <a:p>
            <a:pPr algn="ctr">
              <a:defRPr/>
            </a:pPr>
            <a:r>
              <a:rPr lang="ru-RU" sz="1600" b="1" dirty="0"/>
              <a:t>В СПЕЦИАЛЬНОЙ (САНИТАРНОЙ) ОБРАБОТКЕ</a:t>
            </a:r>
          </a:p>
        </p:txBody>
      </p:sp>
      <p:sp>
        <p:nvSpPr>
          <p:cNvPr id="7" name="Овал 6"/>
          <p:cNvSpPr/>
          <p:nvPr/>
        </p:nvSpPr>
        <p:spPr>
          <a:xfrm>
            <a:off x="3000375" y="2286000"/>
            <a:ext cx="3143250" cy="2928938"/>
          </a:xfrm>
          <a:prstGeom prst="ellipse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8890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/>
              <a:t> НЕ НУЖДАЮЩИЕСЯ В СПЕЦИАЛЬНОЙ ОБРАБОТКЕ ИЛИ ИЗОЛЯЦИИ</a:t>
            </a:r>
          </a:p>
        </p:txBody>
      </p:sp>
      <p:sp>
        <p:nvSpPr>
          <p:cNvPr id="8" name="Овал 7"/>
          <p:cNvSpPr/>
          <p:nvPr/>
        </p:nvSpPr>
        <p:spPr>
          <a:xfrm>
            <a:off x="357188" y="3643313"/>
            <a:ext cx="3214687" cy="3214687"/>
          </a:xfrm>
          <a:prstGeom prst="ellips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8890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/>
              <a:t>ПОДЛЕЖАТ ВРЕМЕННОЙ ИЗОЛЯЦИИ В ИНФЕКЦИОННОМ ИЛИ ПСИХОНЕВРОЛОГИЧЕСКОМ ИЗОЛЯТОРЕ</a:t>
            </a:r>
          </a:p>
        </p:txBody>
      </p:sp>
      <p:pic>
        <p:nvPicPr>
          <p:cNvPr id="10" name="Picture 28" descr="Мед символ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5150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409810342"/>
              </p:ext>
            </p:extLst>
          </p:nvPr>
        </p:nvGraphicFramePr>
        <p:xfrm>
          <a:off x="0" y="1071546"/>
          <a:ext cx="9144000" cy="5786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969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47664" y="116632"/>
            <a:ext cx="7416427" cy="563563"/>
          </a:xfrm>
        </p:spPr>
        <p:txBody>
          <a:bodyPr/>
          <a:lstStyle/>
          <a:p>
            <a:pPr eaLnBrk="1" hangingPunct="1"/>
            <a:r>
              <a:rPr lang="ru-RU" sz="1800" dirty="0" smtClean="0">
                <a:solidFill>
                  <a:srgbClr val="FFFF00"/>
                </a:solidFill>
              </a:rPr>
              <a:t>НЕ НУЖДАЮЩИЕСЯ В СПЕЦИАЛЬНОЙ ОБРАБОТКЕ ИЛИ ИЗОЛЯЦИИ</a:t>
            </a:r>
            <a:endParaRPr lang="en-US" sz="1800" dirty="0" smtClean="0">
              <a:solidFill>
                <a:srgbClr val="FFFF00"/>
              </a:solidFill>
            </a:endParaRPr>
          </a:p>
        </p:txBody>
      </p:sp>
      <p:pic>
        <p:nvPicPr>
          <p:cNvPr id="4" name="Picture 28" descr="Мед символ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5150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91418812"/>
              </p:ext>
            </p:extLst>
          </p:nvPr>
        </p:nvGraphicFramePr>
        <p:xfrm>
          <a:off x="0" y="188641"/>
          <a:ext cx="9144000" cy="6669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8" descr="Мед символ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5150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000" smtClean="0">
                <a:solidFill>
                  <a:srgbClr val="FFFF00"/>
                </a:solidFill>
              </a:rPr>
              <a:t>НА МЕСТЕ ПРОИСШЕСТВИЯ</a:t>
            </a:r>
            <a:endParaRPr lang="en-US" sz="1200" smtClean="0">
              <a:solidFill>
                <a:srgbClr val="FFFF00"/>
              </a:solidFill>
            </a:endParaRPr>
          </a:p>
        </p:txBody>
      </p:sp>
      <p:sp>
        <p:nvSpPr>
          <p:cNvPr id="30723" name="AutoShape 3"/>
          <p:cNvSpPr>
            <a:spLocks noChangeArrowheads="1"/>
          </p:cNvSpPr>
          <p:nvPr/>
        </p:nvSpPr>
        <p:spPr bwMode="auto">
          <a:xfrm>
            <a:off x="5786438" y="3214688"/>
            <a:ext cx="2286000" cy="9763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9CCFF"/>
              </a:gs>
              <a:gs pos="100000">
                <a:srgbClr val="E3F1FF"/>
              </a:gs>
            </a:gsLst>
            <a:lin ang="5400000" scaled="1"/>
          </a:gra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ru-RU">
              <a:latin typeface="Verdana" pitchFamily="34" charset="0"/>
            </a:endParaRPr>
          </a:p>
        </p:txBody>
      </p:sp>
      <p:sp>
        <p:nvSpPr>
          <p:cNvPr id="30724" name="AutoShape 5"/>
          <p:cNvSpPr>
            <a:spLocks noChangeArrowheads="1"/>
          </p:cNvSpPr>
          <p:nvPr/>
        </p:nvSpPr>
        <p:spPr bwMode="auto">
          <a:xfrm>
            <a:off x="928688" y="3143250"/>
            <a:ext cx="2286000" cy="9763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9CCFF"/>
              </a:gs>
              <a:gs pos="100000">
                <a:srgbClr val="E3F1FF"/>
              </a:gs>
            </a:gsLst>
            <a:lin ang="5400000" scaled="1"/>
          </a:gra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ru-RU">
              <a:latin typeface="Verdana" pitchFamily="34" charset="0"/>
            </a:endParaRPr>
          </a:p>
        </p:txBody>
      </p:sp>
      <p:sp>
        <p:nvSpPr>
          <p:cNvPr id="30725" name="Text Box 6"/>
          <p:cNvSpPr txBox="1">
            <a:spLocks noChangeArrowheads="1"/>
          </p:cNvSpPr>
          <p:nvPr/>
        </p:nvSpPr>
        <p:spPr bwMode="auto">
          <a:xfrm>
            <a:off x="1000125" y="3286125"/>
            <a:ext cx="20383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2800" b="1">
                <a:solidFill>
                  <a:srgbClr val="FF0000"/>
                </a:solidFill>
              </a:rPr>
              <a:t>ЕСТЬ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30726" name="AutoShape 7"/>
          <p:cNvSpPr>
            <a:spLocks noChangeAspect="1" noChangeArrowheads="1" noTextEdit="1"/>
          </p:cNvSpPr>
          <p:nvPr/>
        </p:nvSpPr>
        <p:spPr bwMode="gray">
          <a:xfrm>
            <a:off x="3222625" y="2995613"/>
            <a:ext cx="909638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448" name="Freeform 8"/>
          <p:cNvSpPr>
            <a:spLocks/>
          </p:cNvSpPr>
          <p:nvPr/>
        </p:nvSpPr>
        <p:spPr bwMode="gray">
          <a:xfrm>
            <a:off x="3222625" y="2998788"/>
            <a:ext cx="903288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0728" name="AutoShape 9"/>
          <p:cNvSpPr>
            <a:spLocks noChangeAspect="1" noChangeArrowheads="1" noTextEdit="1"/>
          </p:cNvSpPr>
          <p:nvPr/>
        </p:nvSpPr>
        <p:spPr bwMode="gray">
          <a:xfrm flipH="1">
            <a:off x="4868863" y="2995613"/>
            <a:ext cx="909637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450" name="Freeform 10"/>
          <p:cNvSpPr>
            <a:spLocks/>
          </p:cNvSpPr>
          <p:nvPr/>
        </p:nvSpPr>
        <p:spPr bwMode="gray">
          <a:xfrm flipH="1">
            <a:off x="4875213" y="2998788"/>
            <a:ext cx="903287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30730" name="Group 11"/>
          <p:cNvGrpSpPr>
            <a:grpSpLocks/>
          </p:cNvGrpSpPr>
          <p:nvPr/>
        </p:nvGrpSpPr>
        <p:grpSpPr bwMode="auto">
          <a:xfrm>
            <a:off x="2428875" y="1371600"/>
            <a:ext cx="3857625" cy="1601788"/>
            <a:chOff x="1997" y="1314"/>
            <a:chExt cx="1889" cy="1009"/>
          </a:xfrm>
        </p:grpSpPr>
        <p:grpSp>
          <p:nvGrpSpPr>
            <p:cNvPr id="30742" name="Group 12"/>
            <p:cNvGrpSpPr>
              <a:grpSpLocks/>
            </p:cNvGrpSpPr>
            <p:nvPr/>
          </p:nvGrpSpPr>
          <p:grpSpPr bwMode="auto">
            <a:xfrm>
              <a:off x="1997" y="1404"/>
              <a:ext cx="1889" cy="919"/>
              <a:chOff x="1973" y="1027"/>
              <a:chExt cx="1926" cy="937"/>
            </a:xfrm>
          </p:grpSpPr>
          <p:sp>
            <p:nvSpPr>
              <p:cNvPr id="61453" name="Oval 13"/>
              <p:cNvSpPr>
                <a:spLocks noChangeArrowheads="1"/>
              </p:cNvSpPr>
              <p:nvPr/>
            </p:nvSpPr>
            <p:spPr bwMode="gray">
              <a:xfrm>
                <a:off x="1994" y="105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48627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1454" name="Oval 14"/>
              <p:cNvSpPr>
                <a:spLocks noChangeArrowheads="1"/>
              </p:cNvSpPr>
              <p:nvPr/>
            </p:nvSpPr>
            <p:spPr bwMode="gray">
              <a:xfrm>
                <a:off x="1973" y="102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44314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61455" name="Oval 15"/>
            <p:cNvSpPr>
              <a:spLocks noChangeArrowheads="1"/>
            </p:cNvSpPr>
            <p:nvPr/>
          </p:nvSpPr>
          <p:spPr bwMode="gray">
            <a:xfrm>
              <a:off x="2086" y="1314"/>
              <a:ext cx="1692" cy="845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1456" name="Oval 16"/>
            <p:cNvSpPr>
              <a:spLocks noChangeArrowheads="1"/>
            </p:cNvSpPr>
            <p:nvPr/>
          </p:nvSpPr>
          <p:spPr bwMode="gray">
            <a:xfrm>
              <a:off x="2108" y="1319"/>
              <a:ext cx="1650" cy="824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34902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1457" name="Oval 17"/>
            <p:cNvSpPr>
              <a:spLocks noChangeArrowheads="1"/>
            </p:cNvSpPr>
            <p:nvPr/>
          </p:nvSpPr>
          <p:spPr bwMode="gray">
            <a:xfrm>
              <a:off x="2125" y="1327"/>
              <a:ext cx="1570" cy="77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79216"/>
                    <a:invGamma/>
                  </a:schemeClr>
                </a:gs>
                <a:gs pos="100000">
                  <a:schemeClr val="accent1">
                    <a:alpha val="48000"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1458" name="Oval 18"/>
            <p:cNvSpPr>
              <a:spLocks noChangeArrowheads="1"/>
            </p:cNvSpPr>
            <p:nvPr/>
          </p:nvSpPr>
          <p:spPr bwMode="gray">
            <a:xfrm>
              <a:off x="2208" y="1344"/>
              <a:ext cx="1382" cy="624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38000"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30731" name="Text Box 19"/>
          <p:cNvSpPr txBox="1">
            <a:spLocks noChangeArrowheads="1"/>
          </p:cNvSpPr>
          <p:nvPr/>
        </p:nvSpPr>
        <p:spPr bwMode="auto">
          <a:xfrm>
            <a:off x="3214688" y="1643063"/>
            <a:ext cx="25288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FF0000"/>
                </a:solidFill>
              </a:rPr>
              <a:t>ОПАСНОСТЬ </a:t>
            </a:r>
          </a:p>
          <a:p>
            <a:pPr algn="ctr"/>
            <a:r>
              <a:rPr lang="ru-RU" b="1">
                <a:solidFill>
                  <a:srgbClr val="FF0000"/>
                </a:solidFill>
              </a:rPr>
              <a:t>ДЛЯ ОКРУЖАЮЩИХ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30732" name="Text Box 20"/>
          <p:cNvSpPr txBox="1">
            <a:spLocks noChangeArrowheads="1"/>
          </p:cNvSpPr>
          <p:nvPr/>
        </p:nvSpPr>
        <p:spPr bwMode="auto">
          <a:xfrm>
            <a:off x="5929313" y="3357563"/>
            <a:ext cx="20383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2800" b="1">
                <a:solidFill>
                  <a:srgbClr val="FF0000"/>
                </a:solidFill>
              </a:rPr>
              <a:t>НЕТ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30733" name="AutoShape 5"/>
          <p:cNvSpPr>
            <a:spLocks noChangeArrowheads="1"/>
          </p:cNvSpPr>
          <p:nvPr/>
        </p:nvSpPr>
        <p:spPr bwMode="auto">
          <a:xfrm>
            <a:off x="357188" y="4429125"/>
            <a:ext cx="2928937" cy="9763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9CCFF"/>
              </a:gs>
              <a:gs pos="100000">
                <a:srgbClr val="E3F1FF"/>
              </a:gs>
            </a:gsLst>
            <a:lin ang="5400000" scaled="1"/>
          </a:gra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ru-RU">
              <a:latin typeface="Verdana" pitchFamily="34" charset="0"/>
            </a:endParaRPr>
          </a:p>
        </p:txBody>
      </p:sp>
      <p:sp>
        <p:nvSpPr>
          <p:cNvPr id="30734" name="AutoShape 5"/>
          <p:cNvSpPr>
            <a:spLocks noChangeArrowheads="1"/>
          </p:cNvSpPr>
          <p:nvPr/>
        </p:nvSpPr>
        <p:spPr bwMode="auto">
          <a:xfrm>
            <a:off x="1000125" y="5715000"/>
            <a:ext cx="2286000" cy="9763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9CCFF"/>
              </a:gs>
              <a:gs pos="100000">
                <a:srgbClr val="E3F1FF"/>
              </a:gs>
            </a:gsLst>
            <a:lin ang="5400000" scaled="1"/>
          </a:gra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ru-RU">
              <a:latin typeface="Verdana" pitchFamily="34" charset="0"/>
            </a:endParaRPr>
          </a:p>
        </p:txBody>
      </p:sp>
      <p:sp>
        <p:nvSpPr>
          <p:cNvPr id="30735" name="Text Box 6"/>
          <p:cNvSpPr txBox="1">
            <a:spLocks noChangeArrowheads="1"/>
          </p:cNvSpPr>
          <p:nvPr/>
        </p:nvSpPr>
        <p:spPr bwMode="auto">
          <a:xfrm>
            <a:off x="500063" y="4643438"/>
            <a:ext cx="26812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2800" b="1">
                <a:solidFill>
                  <a:srgbClr val="FF0000"/>
                </a:solidFill>
              </a:rPr>
              <a:t>ИЗОЛЯЦИЯ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30736" name="Text Box 6"/>
          <p:cNvSpPr txBox="1">
            <a:spLocks noChangeArrowheads="1"/>
          </p:cNvSpPr>
          <p:nvPr/>
        </p:nvSpPr>
        <p:spPr bwMode="auto">
          <a:xfrm>
            <a:off x="1143000" y="5929313"/>
            <a:ext cx="2038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FF0000"/>
                </a:solidFill>
              </a:rPr>
              <a:t>ВЫЗОВ СПАСАТЕЛЕЙ</a:t>
            </a:r>
            <a:endParaRPr lang="en-US" sz="1200">
              <a:solidFill>
                <a:srgbClr val="FF0000"/>
              </a:solidFill>
            </a:endParaRPr>
          </a:p>
        </p:txBody>
      </p:sp>
      <p:sp>
        <p:nvSpPr>
          <p:cNvPr id="30737" name="AutoShape 5"/>
          <p:cNvSpPr>
            <a:spLocks noChangeArrowheads="1"/>
          </p:cNvSpPr>
          <p:nvPr/>
        </p:nvSpPr>
        <p:spPr bwMode="auto">
          <a:xfrm>
            <a:off x="5857875" y="4500563"/>
            <a:ext cx="2928938" cy="13049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9CCFF"/>
              </a:gs>
              <a:gs pos="100000">
                <a:srgbClr val="E3F1FF"/>
              </a:gs>
            </a:gsLst>
            <a:lin ang="5400000" scaled="1"/>
          </a:gra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ru-RU">
              <a:latin typeface="Verdana" pitchFamily="34" charset="0"/>
            </a:endParaRPr>
          </a:p>
        </p:txBody>
      </p:sp>
      <p:sp>
        <p:nvSpPr>
          <p:cNvPr id="30738" name="Text Box 6"/>
          <p:cNvSpPr txBox="1">
            <a:spLocks noChangeArrowheads="1"/>
          </p:cNvSpPr>
          <p:nvPr/>
        </p:nvSpPr>
        <p:spPr bwMode="auto">
          <a:xfrm>
            <a:off x="6000750" y="4714875"/>
            <a:ext cx="2681288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FF0000"/>
                </a:solidFill>
              </a:rPr>
              <a:t>ОКАЗАНИЕ</a:t>
            </a:r>
          </a:p>
          <a:p>
            <a:pPr algn="ctr"/>
            <a:r>
              <a:rPr lang="ru-RU" b="1">
                <a:solidFill>
                  <a:srgbClr val="FF0000"/>
                </a:solidFill>
              </a:rPr>
              <a:t>МЕДИЦИНСКОЙ </a:t>
            </a:r>
          </a:p>
          <a:p>
            <a:pPr algn="ctr"/>
            <a:r>
              <a:rPr lang="ru-RU" b="1">
                <a:solidFill>
                  <a:srgbClr val="FF0000"/>
                </a:solidFill>
              </a:rPr>
              <a:t>ПОМОЩИ</a:t>
            </a:r>
            <a:endParaRPr lang="en-US" sz="1200">
              <a:solidFill>
                <a:srgbClr val="FF0000"/>
              </a:solidFill>
            </a:endParaRPr>
          </a:p>
        </p:txBody>
      </p:sp>
      <p:sp>
        <p:nvSpPr>
          <p:cNvPr id="31" name="Стрелка вниз 30"/>
          <p:cNvSpPr/>
          <p:nvPr/>
        </p:nvSpPr>
        <p:spPr>
          <a:xfrm>
            <a:off x="1857375" y="4143375"/>
            <a:ext cx="214313" cy="285750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2" name="Стрелка вниз 31"/>
          <p:cNvSpPr/>
          <p:nvPr/>
        </p:nvSpPr>
        <p:spPr>
          <a:xfrm>
            <a:off x="1857375" y="5429250"/>
            <a:ext cx="214313" cy="285750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5" name="Стрелка вниз 34"/>
          <p:cNvSpPr/>
          <p:nvPr/>
        </p:nvSpPr>
        <p:spPr>
          <a:xfrm>
            <a:off x="6929438" y="4214813"/>
            <a:ext cx="214312" cy="285750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9" name="Picture 28" descr="Мед символ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5150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000" smtClean="0">
                <a:solidFill>
                  <a:srgbClr val="FFFF00"/>
                </a:solidFill>
              </a:rPr>
              <a:t>ОКАЗАНИЕ </a:t>
            </a:r>
            <a:br>
              <a:rPr lang="ru-RU" sz="2000" smtClean="0">
                <a:solidFill>
                  <a:srgbClr val="FFFF00"/>
                </a:solidFill>
              </a:rPr>
            </a:br>
            <a:r>
              <a:rPr lang="ru-RU" sz="2000" smtClean="0">
                <a:solidFill>
                  <a:srgbClr val="FFFF00"/>
                </a:solidFill>
              </a:rPr>
              <a:t>МЕДИЦИНСКОЙ ПОМОЩИ</a:t>
            </a:r>
            <a:endParaRPr lang="en-US" sz="1200" smtClean="0"/>
          </a:p>
        </p:txBody>
      </p:sp>
      <p:sp>
        <p:nvSpPr>
          <p:cNvPr id="65539" name="AutoShape 3"/>
          <p:cNvSpPr>
            <a:spLocks noChangeArrowheads="1"/>
          </p:cNvSpPr>
          <p:nvPr/>
        </p:nvSpPr>
        <p:spPr bwMode="gray">
          <a:xfrm>
            <a:off x="755650" y="2205038"/>
            <a:ext cx="3960813" cy="3833812"/>
          </a:xfrm>
          <a:custGeom>
            <a:avLst/>
            <a:gdLst>
              <a:gd name="G0" fmla="+- 1914 0 0"/>
              <a:gd name="G1" fmla="+- 21600 0 1914"/>
              <a:gd name="G2" fmla="+- 21600 0 1914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14" y="10800"/>
                </a:moveTo>
                <a:cubicBezTo>
                  <a:pt x="1914" y="15708"/>
                  <a:pt x="5892" y="19686"/>
                  <a:pt x="10800" y="19686"/>
                </a:cubicBezTo>
                <a:cubicBezTo>
                  <a:pt x="15708" y="19686"/>
                  <a:pt x="19686" y="15708"/>
                  <a:pt x="19686" y="10800"/>
                </a:cubicBezTo>
                <a:cubicBezTo>
                  <a:pt x="19686" y="5892"/>
                  <a:pt x="15708" y="1914"/>
                  <a:pt x="10800" y="1914"/>
                </a:cubicBezTo>
                <a:cubicBezTo>
                  <a:pt x="5892" y="1914"/>
                  <a:pt x="1914" y="5892"/>
                  <a:pt x="1914" y="10800"/>
                </a:cubicBezTo>
                <a:close/>
              </a:path>
            </a:pathLst>
          </a:custGeom>
          <a:gradFill rotWithShape="1">
            <a:gsLst>
              <a:gs pos="0">
                <a:schemeClr val="tx2">
                  <a:gamma/>
                  <a:tint val="60784"/>
                  <a:invGamma/>
                  <a:alpha val="12000"/>
                </a:schemeClr>
              </a:gs>
              <a:gs pos="50000">
                <a:schemeClr val="tx2"/>
              </a:gs>
              <a:gs pos="100000">
                <a:schemeClr val="tx2">
                  <a:gamma/>
                  <a:tint val="60784"/>
                  <a:invGamma/>
                  <a:alpha val="12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65540" name="Oval 4"/>
          <p:cNvSpPr>
            <a:spLocks noChangeArrowheads="1"/>
          </p:cNvSpPr>
          <p:nvPr/>
        </p:nvSpPr>
        <p:spPr bwMode="gray">
          <a:xfrm>
            <a:off x="857250" y="2286000"/>
            <a:ext cx="3790950" cy="3643313"/>
          </a:xfrm>
          <a:prstGeom prst="ellipse">
            <a:avLst/>
          </a:prstGeom>
          <a:gradFill rotWithShape="1">
            <a:gsLst>
              <a:gs pos="0">
                <a:schemeClr val="accent2">
                  <a:gamma/>
                  <a:tint val="56471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28575" algn="ctr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65541" name="AutoShape 5"/>
          <p:cNvSpPr>
            <a:spLocks noChangeArrowheads="1"/>
          </p:cNvSpPr>
          <p:nvPr/>
        </p:nvSpPr>
        <p:spPr bwMode="gray">
          <a:xfrm>
            <a:off x="3852863" y="2311400"/>
            <a:ext cx="3781425" cy="5000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ru-RU" b="1">
                <a:solidFill>
                  <a:srgbClr val="FF3300"/>
                </a:solidFill>
              </a:rPr>
              <a:t>Нуждаются в НП на месте</a:t>
            </a:r>
            <a:endParaRPr lang="en-US" b="1">
              <a:solidFill>
                <a:srgbClr val="FF3300"/>
              </a:solidFill>
            </a:endParaRPr>
          </a:p>
        </p:txBody>
      </p:sp>
      <p:sp>
        <p:nvSpPr>
          <p:cNvPr id="65542" name="AutoShape 6"/>
          <p:cNvSpPr>
            <a:spLocks noChangeArrowheads="1"/>
          </p:cNvSpPr>
          <p:nvPr/>
        </p:nvSpPr>
        <p:spPr bwMode="gray">
          <a:xfrm>
            <a:off x="4357688" y="3143250"/>
            <a:ext cx="3781425" cy="4984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ru-RU" b="1" dirty="0">
                <a:solidFill>
                  <a:srgbClr val="FF0000"/>
                </a:solidFill>
              </a:rPr>
              <a:t>Подлежащие эвакуации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5543" name="AutoShape 7"/>
          <p:cNvSpPr>
            <a:spLocks noChangeArrowheads="1"/>
          </p:cNvSpPr>
          <p:nvPr/>
        </p:nvSpPr>
        <p:spPr bwMode="gray">
          <a:xfrm>
            <a:off x="4429125" y="4000500"/>
            <a:ext cx="3779838" cy="5000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ru-RU" b="1" dirty="0">
                <a:solidFill>
                  <a:srgbClr val="FF0000"/>
                </a:solidFill>
              </a:rPr>
              <a:t>Легкопоражённые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5544" name="AutoShape 8"/>
          <p:cNvSpPr>
            <a:spLocks noChangeArrowheads="1"/>
          </p:cNvSpPr>
          <p:nvPr/>
        </p:nvSpPr>
        <p:spPr bwMode="gray">
          <a:xfrm>
            <a:off x="4071938" y="4857750"/>
            <a:ext cx="3781425" cy="8493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ru-RU" b="1" dirty="0">
                <a:solidFill>
                  <a:srgbClr val="FF0000"/>
                </a:solidFill>
              </a:rPr>
              <a:t>Несовместимые с жизнью </a:t>
            </a:r>
          </a:p>
          <a:p>
            <a:pPr algn="ctr" eaLnBrk="0" hangingPunct="0">
              <a:defRPr/>
            </a:pPr>
            <a:r>
              <a:rPr lang="ru-RU" b="1" dirty="0">
                <a:solidFill>
                  <a:srgbClr val="FF0000"/>
                </a:solidFill>
              </a:rPr>
              <a:t>повреждения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5546" name="Text Box 10"/>
          <p:cNvSpPr txBox="1">
            <a:spLocks noChangeArrowheads="1"/>
          </p:cNvSpPr>
          <p:nvPr/>
        </p:nvSpPr>
        <p:spPr bwMode="gray">
          <a:xfrm>
            <a:off x="1143000" y="3357563"/>
            <a:ext cx="3049588" cy="1200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ПЕРВИЧНЫЙ </a:t>
            </a:r>
          </a:p>
          <a:p>
            <a:pPr algn="ctr" eaLnBrk="0" hangingPunct="0">
              <a:defRPr/>
            </a:pP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ОСМОТР </a:t>
            </a:r>
          </a:p>
          <a:p>
            <a:pPr algn="ctr" eaLnBrk="0" hangingPunct="0">
              <a:defRPr/>
            </a:pP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ПОСТРАДАВШЕГО</a:t>
            </a:r>
            <a:endParaRPr lang="en-US" sz="24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32"/>
          <p:cNvSpPr txBox="1">
            <a:spLocks noChangeArrowheads="1"/>
          </p:cNvSpPr>
          <p:nvPr/>
        </p:nvSpPr>
        <p:spPr bwMode="auto">
          <a:xfrm>
            <a:off x="179388" y="1412875"/>
            <a:ext cx="8643937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ПОСТРАДАВШИЕ, НЕ ПРЕДСТАВЛЯЮЩИЕ ОПАСНОСТЬ ДЛЯ ОКРУЖАЮЩИХ И ПОСЛЕ ТРАНСПОРТИРОВКИ ЗА ПРЕДЕЛЫ  ОПАСНОГО ОЧАГА</a:t>
            </a:r>
            <a:endParaRPr lang="en-US" sz="1600" b="1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000" smtClean="0"/>
              <a:t>НЕОТЛОЖНАЯ ПОМОЩЬ</a:t>
            </a:r>
            <a:endParaRPr lang="en-US" sz="1200" smtClean="0"/>
          </a:p>
        </p:txBody>
      </p:sp>
      <p:sp>
        <p:nvSpPr>
          <p:cNvPr id="32771" name="Freeform 3"/>
          <p:cNvSpPr>
            <a:spLocks noEditPoints="1"/>
          </p:cNvSpPr>
          <p:nvPr/>
        </p:nvSpPr>
        <p:spPr bwMode="gray">
          <a:xfrm>
            <a:off x="500063" y="1500188"/>
            <a:ext cx="6786562" cy="5143500"/>
          </a:xfrm>
          <a:custGeom>
            <a:avLst/>
            <a:gdLst>
              <a:gd name="T0" fmla="*/ 2627988 w 2820"/>
              <a:gd name="T1" fmla="*/ 88316 h 2912"/>
              <a:gd name="T2" fmla="*/ 1978211 w 2820"/>
              <a:gd name="T3" fmla="*/ 296740 h 2912"/>
              <a:gd name="T4" fmla="*/ 1429510 w 2820"/>
              <a:gd name="T5" fmla="*/ 529894 h 2912"/>
              <a:gd name="T6" fmla="*/ 977072 w 2820"/>
              <a:gd name="T7" fmla="*/ 787775 h 2912"/>
              <a:gd name="T8" fmla="*/ 611272 w 2820"/>
              <a:gd name="T9" fmla="*/ 1066852 h 2912"/>
              <a:gd name="T10" fmla="*/ 336922 w 2820"/>
              <a:gd name="T11" fmla="*/ 1363593 h 2912"/>
              <a:gd name="T12" fmla="*/ 144395 w 2820"/>
              <a:gd name="T13" fmla="*/ 1667398 h 2912"/>
              <a:gd name="T14" fmla="*/ 33692 w 2820"/>
              <a:gd name="T15" fmla="*/ 1981802 h 2912"/>
              <a:gd name="T16" fmla="*/ 0 w 2820"/>
              <a:gd name="T17" fmla="*/ 2296205 h 2912"/>
              <a:gd name="T18" fmla="*/ 43318 w 2820"/>
              <a:gd name="T19" fmla="*/ 2607076 h 2912"/>
              <a:gd name="T20" fmla="*/ 154021 w 2820"/>
              <a:gd name="T21" fmla="*/ 2914414 h 2912"/>
              <a:gd name="T22" fmla="*/ 332108 w 2820"/>
              <a:gd name="T23" fmla="*/ 3211155 h 2912"/>
              <a:gd name="T24" fmla="*/ 572767 w 2820"/>
              <a:gd name="T25" fmla="*/ 3493765 h 2912"/>
              <a:gd name="T26" fmla="*/ 875996 w 2820"/>
              <a:gd name="T27" fmla="*/ 3755179 h 2912"/>
              <a:gd name="T28" fmla="*/ 1232170 w 2820"/>
              <a:gd name="T29" fmla="*/ 3995397 h 2912"/>
              <a:gd name="T30" fmla="*/ 1646102 w 2820"/>
              <a:gd name="T31" fmla="*/ 4207355 h 2912"/>
              <a:gd name="T32" fmla="*/ 2103353 w 2820"/>
              <a:gd name="T33" fmla="*/ 4387519 h 2912"/>
              <a:gd name="T34" fmla="*/ 2613548 w 2820"/>
              <a:gd name="T35" fmla="*/ 4528823 h 2912"/>
              <a:gd name="T36" fmla="*/ 3162249 w 2820"/>
              <a:gd name="T37" fmla="*/ 4631270 h 2912"/>
              <a:gd name="T38" fmla="*/ 3749455 w 2820"/>
              <a:gd name="T39" fmla="*/ 4687792 h 2912"/>
              <a:gd name="T40" fmla="*/ 4375167 w 2820"/>
              <a:gd name="T41" fmla="*/ 4694857 h 2912"/>
              <a:gd name="T42" fmla="*/ 5029757 w 2820"/>
              <a:gd name="T43" fmla="*/ 4648933 h 2912"/>
              <a:gd name="T44" fmla="*/ 5713226 w 2820"/>
              <a:gd name="T45" fmla="*/ 4546487 h 2912"/>
              <a:gd name="T46" fmla="*/ 6122345 w 2820"/>
              <a:gd name="T47" fmla="*/ 5143500 h 2912"/>
              <a:gd name="T48" fmla="*/ 4495496 w 2820"/>
              <a:gd name="T49" fmla="*/ 2741316 h 2912"/>
              <a:gd name="T50" fmla="*/ 4707275 w 2820"/>
              <a:gd name="T51" fmla="*/ 3380721 h 2912"/>
              <a:gd name="T52" fmla="*/ 4302969 w 2820"/>
              <a:gd name="T53" fmla="*/ 3419580 h 2912"/>
              <a:gd name="T54" fmla="*/ 3889037 w 2820"/>
              <a:gd name="T55" fmla="*/ 3416047 h 2912"/>
              <a:gd name="T56" fmla="*/ 3470292 w 2820"/>
              <a:gd name="T57" fmla="*/ 3377188 h 2912"/>
              <a:gd name="T58" fmla="*/ 3061173 w 2820"/>
              <a:gd name="T59" fmla="*/ 3306536 h 2912"/>
              <a:gd name="T60" fmla="*/ 2666493 w 2820"/>
              <a:gd name="T61" fmla="*/ 3200557 h 2912"/>
              <a:gd name="T62" fmla="*/ 2291066 w 2820"/>
              <a:gd name="T63" fmla="*/ 3066317 h 2912"/>
              <a:gd name="T64" fmla="*/ 1949332 w 2820"/>
              <a:gd name="T65" fmla="*/ 2907349 h 2912"/>
              <a:gd name="T66" fmla="*/ 1646102 w 2820"/>
              <a:gd name="T67" fmla="*/ 2723653 h 2912"/>
              <a:gd name="T68" fmla="*/ 1391005 w 2820"/>
              <a:gd name="T69" fmla="*/ 2522293 h 2912"/>
              <a:gd name="T70" fmla="*/ 1188852 w 2820"/>
              <a:gd name="T71" fmla="*/ 2303271 h 2912"/>
              <a:gd name="T72" fmla="*/ 1054083 w 2820"/>
              <a:gd name="T73" fmla="*/ 2066585 h 2912"/>
              <a:gd name="T74" fmla="*/ 986699 w 2820"/>
              <a:gd name="T75" fmla="*/ 1822834 h 2912"/>
              <a:gd name="T76" fmla="*/ 1001138 w 2820"/>
              <a:gd name="T77" fmla="*/ 1568485 h 2912"/>
              <a:gd name="T78" fmla="*/ 1107028 w 2820"/>
              <a:gd name="T79" fmla="*/ 1310603 h 2912"/>
              <a:gd name="T80" fmla="*/ 1309181 w 2820"/>
              <a:gd name="T81" fmla="*/ 1045657 h 2912"/>
              <a:gd name="T82" fmla="*/ 1612410 w 2820"/>
              <a:gd name="T83" fmla="*/ 784242 h 2912"/>
              <a:gd name="T84" fmla="*/ 2031155 w 2820"/>
              <a:gd name="T85" fmla="*/ 526361 h 2912"/>
              <a:gd name="T86" fmla="*/ 2575043 w 2820"/>
              <a:gd name="T87" fmla="*/ 272012 h 2912"/>
              <a:gd name="T88" fmla="*/ 3244073 w 2820"/>
              <a:gd name="T89" fmla="*/ 28261 h 2912"/>
              <a:gd name="T90" fmla="*/ 2993788 w 2820"/>
              <a:gd name="T91" fmla="*/ 0 h 2912"/>
              <a:gd name="T92" fmla="*/ 6786562 w 2820"/>
              <a:gd name="T93" fmla="*/ 3416047 h 2912"/>
              <a:gd name="T94" fmla="*/ 6786562 w 2820"/>
              <a:gd name="T95" fmla="*/ 34160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tx2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000000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772" name="Oval 34"/>
          <p:cNvSpPr>
            <a:spLocks noChangeArrowheads="1"/>
          </p:cNvSpPr>
          <p:nvPr/>
        </p:nvSpPr>
        <p:spPr bwMode="gray">
          <a:xfrm rot="-723406">
            <a:off x="3138488" y="4953000"/>
            <a:ext cx="1438275" cy="666750"/>
          </a:xfrm>
          <a:prstGeom prst="ellipse">
            <a:avLst/>
          </a:prstGeom>
          <a:solidFill>
            <a:srgbClr val="0F2145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2773" name="Oval 37"/>
          <p:cNvSpPr>
            <a:spLocks noChangeArrowheads="1"/>
          </p:cNvSpPr>
          <p:nvPr/>
        </p:nvSpPr>
        <p:spPr bwMode="gray">
          <a:xfrm>
            <a:off x="2071688" y="4643438"/>
            <a:ext cx="1584325" cy="1555750"/>
          </a:xfrm>
          <a:prstGeom prst="ellipse">
            <a:avLst/>
          </a:prstGeom>
          <a:gradFill rotWithShape="1">
            <a:gsLst>
              <a:gs pos="0">
                <a:srgbClr val="AAB2B3"/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32774" name="Oval 38"/>
          <p:cNvSpPr>
            <a:spLocks noChangeArrowheads="1"/>
          </p:cNvSpPr>
          <p:nvPr/>
        </p:nvSpPr>
        <p:spPr bwMode="gray">
          <a:xfrm>
            <a:off x="2071688" y="4786313"/>
            <a:ext cx="1409700" cy="1262062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D6E1E2">
                  <a:alpha val="37999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32775" name="Oval 40"/>
          <p:cNvSpPr>
            <a:spLocks noChangeArrowheads="1"/>
          </p:cNvSpPr>
          <p:nvPr/>
        </p:nvSpPr>
        <p:spPr bwMode="gray">
          <a:xfrm rot="-772996">
            <a:off x="1295400" y="4343400"/>
            <a:ext cx="1133475" cy="609600"/>
          </a:xfrm>
          <a:prstGeom prst="ellipse">
            <a:avLst/>
          </a:prstGeom>
          <a:solidFill>
            <a:srgbClr val="0F2145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2776" name="Group 41"/>
          <p:cNvGrpSpPr>
            <a:grpSpLocks/>
          </p:cNvGrpSpPr>
          <p:nvPr/>
        </p:nvGrpSpPr>
        <p:grpSpPr bwMode="auto">
          <a:xfrm>
            <a:off x="571500" y="2714625"/>
            <a:ext cx="7000875" cy="2241550"/>
            <a:chOff x="334" y="1731"/>
            <a:chExt cx="4298" cy="1338"/>
          </a:xfrm>
        </p:grpSpPr>
        <p:sp>
          <p:nvSpPr>
            <p:cNvPr id="32794" name="Oval 44"/>
            <p:cNvSpPr>
              <a:spLocks noChangeArrowheads="1"/>
            </p:cNvSpPr>
            <p:nvPr/>
          </p:nvSpPr>
          <p:spPr bwMode="gray">
            <a:xfrm>
              <a:off x="334" y="2285"/>
              <a:ext cx="781" cy="784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32795" name="Oval 45"/>
            <p:cNvSpPr>
              <a:spLocks noChangeArrowheads="1"/>
            </p:cNvSpPr>
            <p:nvPr/>
          </p:nvSpPr>
          <p:spPr bwMode="gray">
            <a:xfrm>
              <a:off x="378" y="2328"/>
              <a:ext cx="695" cy="63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32796" name="Text Box 46"/>
            <p:cNvSpPr txBox="1">
              <a:spLocks noChangeArrowheads="1"/>
            </p:cNvSpPr>
            <p:nvPr/>
          </p:nvSpPr>
          <p:spPr bwMode="gray">
            <a:xfrm>
              <a:off x="510" y="1731"/>
              <a:ext cx="4122" cy="2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sz="2400" b="1">
                  <a:solidFill>
                    <a:srgbClr val="FF3300"/>
                  </a:solidFill>
                </a:rPr>
                <a:t>Временная остановка кровотечения</a:t>
              </a:r>
              <a:endParaRPr lang="en-US" b="1">
                <a:solidFill>
                  <a:srgbClr val="FF3300"/>
                </a:solidFill>
              </a:endParaRPr>
            </a:p>
          </p:txBody>
        </p:sp>
      </p:grpSp>
      <p:sp>
        <p:nvSpPr>
          <p:cNvPr id="32777" name="Oval 47"/>
          <p:cNvSpPr>
            <a:spLocks noChangeArrowheads="1"/>
          </p:cNvSpPr>
          <p:nvPr/>
        </p:nvSpPr>
        <p:spPr bwMode="gray">
          <a:xfrm>
            <a:off x="1185863" y="2587625"/>
            <a:ext cx="914400" cy="533400"/>
          </a:xfrm>
          <a:prstGeom prst="ellipse">
            <a:avLst/>
          </a:prstGeom>
          <a:solidFill>
            <a:srgbClr val="0F2145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2778" name="Oval 49"/>
          <p:cNvSpPr>
            <a:spLocks noChangeArrowheads="1"/>
          </p:cNvSpPr>
          <p:nvPr/>
        </p:nvSpPr>
        <p:spPr bwMode="gray">
          <a:xfrm>
            <a:off x="1571625" y="1571625"/>
            <a:ext cx="857250" cy="85725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F1F5F5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32779" name="Oval 50"/>
          <p:cNvSpPr>
            <a:spLocks noChangeArrowheads="1"/>
          </p:cNvSpPr>
          <p:nvPr/>
        </p:nvSpPr>
        <p:spPr bwMode="gray">
          <a:xfrm>
            <a:off x="500063" y="2428875"/>
            <a:ext cx="950912" cy="933450"/>
          </a:xfrm>
          <a:prstGeom prst="ellipse">
            <a:avLst/>
          </a:prstGeom>
          <a:gradFill rotWithShape="1">
            <a:gsLst>
              <a:gs pos="0">
                <a:srgbClr val="AAB2B3"/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32780" name="Oval 51"/>
          <p:cNvSpPr>
            <a:spLocks noChangeArrowheads="1"/>
          </p:cNvSpPr>
          <p:nvPr/>
        </p:nvSpPr>
        <p:spPr bwMode="gray">
          <a:xfrm>
            <a:off x="571500" y="2500313"/>
            <a:ext cx="847725" cy="757237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D6E1E2">
                  <a:alpha val="37999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32781" name="Text Box 52"/>
          <p:cNvSpPr txBox="1">
            <a:spLocks noChangeArrowheads="1"/>
          </p:cNvSpPr>
          <p:nvPr/>
        </p:nvSpPr>
        <p:spPr bwMode="gray">
          <a:xfrm>
            <a:off x="2357438" y="1857375"/>
            <a:ext cx="38719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b="1">
                <a:solidFill>
                  <a:srgbClr val="FFFF00"/>
                </a:solidFill>
              </a:rPr>
              <a:t>Сердечно-легочная реанимация</a:t>
            </a:r>
            <a:endParaRPr lang="en-US">
              <a:solidFill>
                <a:srgbClr val="FFFF00"/>
              </a:solidFill>
            </a:endParaRPr>
          </a:p>
        </p:txBody>
      </p:sp>
      <p:sp>
        <p:nvSpPr>
          <p:cNvPr id="32782" name="Oval 53"/>
          <p:cNvSpPr>
            <a:spLocks noChangeArrowheads="1"/>
          </p:cNvSpPr>
          <p:nvPr/>
        </p:nvSpPr>
        <p:spPr bwMode="gray">
          <a:xfrm>
            <a:off x="2452688" y="2057400"/>
            <a:ext cx="685800" cy="228600"/>
          </a:xfrm>
          <a:prstGeom prst="ellipse">
            <a:avLst/>
          </a:prstGeom>
          <a:solidFill>
            <a:srgbClr val="0F2145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2783" name="Oval 56"/>
          <p:cNvSpPr>
            <a:spLocks noChangeArrowheads="1"/>
          </p:cNvSpPr>
          <p:nvPr/>
        </p:nvSpPr>
        <p:spPr bwMode="gray">
          <a:xfrm>
            <a:off x="3000375" y="1214438"/>
            <a:ext cx="633413" cy="622300"/>
          </a:xfrm>
          <a:prstGeom prst="ellipse">
            <a:avLst/>
          </a:prstGeom>
          <a:gradFill rotWithShape="1">
            <a:gsLst>
              <a:gs pos="0">
                <a:srgbClr val="AAB2B3"/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32784" name="Oval 57"/>
          <p:cNvSpPr>
            <a:spLocks noChangeArrowheads="1"/>
          </p:cNvSpPr>
          <p:nvPr/>
        </p:nvSpPr>
        <p:spPr bwMode="gray">
          <a:xfrm>
            <a:off x="3071813" y="1285875"/>
            <a:ext cx="563562" cy="503238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D6E1E2">
                  <a:alpha val="37999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32785" name="Text Box 58"/>
          <p:cNvSpPr txBox="1">
            <a:spLocks noChangeArrowheads="1"/>
          </p:cNvSpPr>
          <p:nvPr/>
        </p:nvSpPr>
        <p:spPr bwMode="gray">
          <a:xfrm>
            <a:off x="3630613" y="1285875"/>
            <a:ext cx="55133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>
                <a:solidFill>
                  <a:srgbClr val="FFFF00"/>
                </a:solidFill>
              </a:rPr>
              <a:t>Восстановление проходимости дыхательных путей</a:t>
            </a:r>
            <a:endParaRPr lang="en-US" sz="2000">
              <a:solidFill>
                <a:srgbClr val="FFFF00"/>
              </a:solidFill>
            </a:endParaRPr>
          </a:p>
        </p:txBody>
      </p:sp>
      <p:sp>
        <p:nvSpPr>
          <p:cNvPr id="32786" name="Oval 51"/>
          <p:cNvSpPr>
            <a:spLocks noChangeArrowheads="1"/>
          </p:cNvSpPr>
          <p:nvPr/>
        </p:nvSpPr>
        <p:spPr bwMode="gray">
          <a:xfrm>
            <a:off x="1643063" y="1714500"/>
            <a:ext cx="714375" cy="642938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D6E1E2">
                  <a:alpha val="37999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ru-RU"/>
          </a:p>
        </p:txBody>
      </p:sp>
      <p:sp>
        <p:nvSpPr>
          <p:cNvPr id="32787" name="Text Box 39"/>
          <p:cNvSpPr txBox="1">
            <a:spLocks noChangeArrowheads="1"/>
          </p:cNvSpPr>
          <p:nvPr/>
        </p:nvSpPr>
        <p:spPr bwMode="gray">
          <a:xfrm>
            <a:off x="1727200" y="4000500"/>
            <a:ext cx="51577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800" b="1">
                <a:solidFill>
                  <a:srgbClr val="FF3300"/>
                </a:solidFill>
              </a:rPr>
              <a:t>Иммобилизация переломов</a:t>
            </a:r>
            <a:endParaRPr lang="en-US" b="1">
              <a:solidFill>
                <a:srgbClr val="FF3300"/>
              </a:solidFill>
            </a:endParaRPr>
          </a:p>
        </p:txBody>
      </p:sp>
      <p:sp>
        <p:nvSpPr>
          <p:cNvPr id="79904" name="Text Box 32"/>
          <p:cNvSpPr txBox="1">
            <a:spLocks noChangeArrowheads="1"/>
          </p:cNvSpPr>
          <p:nvPr/>
        </p:nvSpPr>
        <p:spPr bwMode="auto">
          <a:xfrm>
            <a:off x="2857500" y="4929188"/>
            <a:ext cx="3033713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Нуждаемость в эвакуации</a:t>
            </a:r>
            <a:endParaRPr lang="en-US" sz="2800">
              <a:solidFill>
                <a:srgbClr val="FF3300"/>
              </a:solidFill>
            </a:endParaRPr>
          </a:p>
        </p:txBody>
      </p:sp>
      <p:sp>
        <p:nvSpPr>
          <p:cNvPr id="32789" name="TextBox 32"/>
          <p:cNvSpPr txBox="1">
            <a:spLocks noChangeArrowheads="1"/>
          </p:cNvSpPr>
          <p:nvPr/>
        </p:nvSpPr>
        <p:spPr bwMode="auto">
          <a:xfrm>
            <a:off x="6572250" y="4500563"/>
            <a:ext cx="25717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000" b="1">
                <a:solidFill>
                  <a:srgbClr val="FF3300"/>
                </a:solidFill>
              </a:rPr>
              <a:t>ЭВАКУАЦИЯ</a:t>
            </a:r>
          </a:p>
        </p:txBody>
      </p:sp>
      <p:sp>
        <p:nvSpPr>
          <p:cNvPr id="32790" name="TextBox 33"/>
          <p:cNvSpPr txBox="1">
            <a:spLocks noChangeArrowheads="1"/>
          </p:cNvSpPr>
          <p:nvPr/>
        </p:nvSpPr>
        <p:spPr bwMode="auto">
          <a:xfrm>
            <a:off x="6286500" y="5072063"/>
            <a:ext cx="2857500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b="1">
                <a:solidFill>
                  <a:srgbClr val="FF3300"/>
                </a:solidFill>
              </a:rPr>
              <a:t>ОРГАНИЗАЦИЯ УХОДА</a:t>
            </a:r>
          </a:p>
          <a:p>
            <a:pPr algn="ctr" eaLnBrk="1" hangingPunct="1"/>
            <a:r>
              <a:rPr lang="ru-RU" b="1">
                <a:solidFill>
                  <a:srgbClr val="FF3300"/>
                </a:solidFill>
              </a:rPr>
              <a:t>ОБЛЕГЧЕНИЕ СТРАДАНИЙ</a:t>
            </a:r>
          </a:p>
        </p:txBody>
      </p:sp>
      <p:sp>
        <p:nvSpPr>
          <p:cNvPr id="32791" name="Text Box 52"/>
          <p:cNvSpPr txBox="1">
            <a:spLocks noChangeArrowheads="1"/>
          </p:cNvSpPr>
          <p:nvPr/>
        </p:nvSpPr>
        <p:spPr bwMode="gray">
          <a:xfrm>
            <a:off x="2362200" y="1844675"/>
            <a:ext cx="38623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b="1">
                <a:solidFill>
                  <a:srgbClr val="FF3300"/>
                </a:solidFill>
              </a:rPr>
              <a:t>Сердечно-легочная реанимация</a:t>
            </a:r>
            <a:endParaRPr lang="en-US">
              <a:solidFill>
                <a:srgbClr val="FF3300"/>
              </a:solidFill>
            </a:endParaRPr>
          </a:p>
        </p:txBody>
      </p:sp>
      <p:sp>
        <p:nvSpPr>
          <p:cNvPr id="32792" name="Text Box 58"/>
          <p:cNvSpPr txBox="1">
            <a:spLocks noChangeArrowheads="1"/>
          </p:cNvSpPr>
          <p:nvPr/>
        </p:nvSpPr>
        <p:spPr bwMode="gray">
          <a:xfrm>
            <a:off x="3644900" y="1273175"/>
            <a:ext cx="54848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>
                <a:solidFill>
                  <a:srgbClr val="FF3300"/>
                </a:solidFill>
              </a:rPr>
              <a:t>Восстановление проходимости дыхательных путей</a:t>
            </a:r>
            <a:endParaRPr lang="en-US" sz="2000">
              <a:solidFill>
                <a:srgbClr val="FF3300"/>
              </a:solidFill>
            </a:endParaRPr>
          </a:p>
        </p:txBody>
      </p:sp>
      <p:pic>
        <p:nvPicPr>
          <p:cNvPr id="32793" name="Picture 28" descr="Мед символ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5150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285750" y="1071563"/>
            <a:ext cx="8569325" cy="5475287"/>
          </a:xfrm>
        </p:spPr>
        <p:txBody>
          <a:bodyPr/>
          <a:lstStyle/>
          <a:p>
            <a:pPr marL="342900" indent="-342900" algn="ctr" eaLnBrk="1" hangingPunct="1">
              <a:buFontTx/>
              <a:buNone/>
            </a:pPr>
            <a:r>
              <a:rPr lang="ru-RU" sz="3600" b="1" smtClean="0">
                <a:latin typeface="Times New Roman" pitchFamily="18" charset="0"/>
              </a:rPr>
              <a:t>  </a:t>
            </a:r>
            <a:r>
              <a:rPr lang="ru-RU" sz="3600" b="1" smtClean="0">
                <a:solidFill>
                  <a:srgbClr val="FF3300"/>
                </a:solidFill>
                <a:latin typeface="Times New Roman" pitchFamily="18" charset="0"/>
              </a:rPr>
              <a:t>Актуальность задач по лечению ран обусловлена возросшим числом несчастных случаев и массовых поражений в результате дорожно-транспортных происшествий, стихийных бедствий, промышленных аварий и катастроф, а также локальных военных конфликтов</a:t>
            </a:r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4400" smtClean="0">
                <a:solidFill>
                  <a:srgbClr val="FFFF00"/>
                </a:solidFill>
              </a:rPr>
              <a:t> </a:t>
            </a:r>
            <a:r>
              <a:rPr lang="ru-RU" sz="4400" smtClean="0">
                <a:solidFill>
                  <a:srgbClr val="FF3300"/>
                </a:solidFill>
              </a:rPr>
              <a:t>РАНЫ</a:t>
            </a:r>
            <a:endParaRPr lang="en-US" sz="4400" smtClean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85750" y="2214563"/>
            <a:ext cx="8607425" cy="3168650"/>
          </a:xfrm>
        </p:spPr>
        <p:txBody>
          <a:bodyPr/>
          <a:lstStyle/>
          <a:p>
            <a:pPr eaLnBrk="1" hangingPunct="1"/>
            <a:r>
              <a:rPr lang="ru-RU" sz="4000" smtClean="0">
                <a:solidFill>
                  <a:srgbClr val="FF0000"/>
                </a:solidFill>
              </a:rPr>
              <a:t/>
            </a:r>
            <a:br>
              <a:rPr lang="ru-RU" sz="4000" smtClean="0">
                <a:solidFill>
                  <a:srgbClr val="FF0000"/>
                </a:solidFill>
              </a:rPr>
            </a:br>
            <a:r>
              <a:rPr lang="ru-RU" sz="2800" smtClean="0">
                <a:solidFill>
                  <a:srgbClr val="FF0000"/>
                </a:solidFill>
              </a:rPr>
              <a:t>ПОВРЕЖДЕНИЕ ТКАНЕЙ ОРГАНИЗМА ВСЛЕДСТВИЕ МЕХАНИЧЕСКОГО ВОЗДЕЙСТВИЯ, СОПРОВОЖДАЮЩЕЕСЯ НАРУШЕНИЕМ ЦЕЛОСТИ КОЖИ ИЛИ СЛИЗИСТЫХ ОБОЛОЧЕК</a:t>
            </a:r>
          </a:p>
        </p:txBody>
      </p:sp>
      <p:sp>
        <p:nvSpPr>
          <p:cNvPr id="34819" name="Rectangle 2"/>
          <p:cNvSpPr txBox="1">
            <a:spLocks noChangeArrowheads="1"/>
          </p:cNvSpPr>
          <p:nvPr/>
        </p:nvSpPr>
        <p:spPr bwMode="black">
          <a:xfrm>
            <a:off x="3491880" y="401392"/>
            <a:ext cx="39624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4800" b="1" dirty="0">
                <a:solidFill>
                  <a:srgbClr val="FF3300"/>
                </a:solidFill>
                <a:latin typeface="Arial Black" pitchFamily="34" charset="0"/>
              </a:rPr>
              <a:t>РАНА – </a:t>
            </a:r>
            <a:endParaRPr lang="en-US" sz="3200" b="1" dirty="0">
              <a:solidFill>
                <a:srgbClr val="FF33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85875" y="285750"/>
            <a:ext cx="3962400" cy="563563"/>
          </a:xfrm>
        </p:spPr>
        <p:txBody>
          <a:bodyPr/>
          <a:lstStyle/>
          <a:p>
            <a:pPr eaLnBrk="1" hangingPunct="1"/>
            <a:r>
              <a:rPr lang="ru-RU" sz="4000" smtClean="0">
                <a:solidFill>
                  <a:srgbClr val="FFFF00"/>
                </a:solidFill>
              </a:rPr>
              <a:t>РАНА</a:t>
            </a:r>
            <a:endParaRPr lang="en-US" sz="4000" smtClean="0">
              <a:solidFill>
                <a:srgbClr val="FFFF00"/>
              </a:solidFill>
            </a:endParaRPr>
          </a:p>
        </p:txBody>
      </p:sp>
      <p:grpSp>
        <p:nvGrpSpPr>
          <p:cNvPr id="35843" name="Group 3"/>
          <p:cNvGrpSpPr>
            <a:grpSpLocks/>
          </p:cNvGrpSpPr>
          <p:nvPr/>
        </p:nvGrpSpPr>
        <p:grpSpPr bwMode="auto">
          <a:xfrm>
            <a:off x="1614488" y="1828800"/>
            <a:ext cx="5929312" cy="3946525"/>
            <a:chOff x="1017" y="1152"/>
            <a:chExt cx="3735" cy="2486"/>
          </a:xfrm>
        </p:grpSpPr>
        <p:grpSp>
          <p:nvGrpSpPr>
            <p:cNvPr id="35860" name="Group 4"/>
            <p:cNvGrpSpPr>
              <a:grpSpLocks/>
            </p:cNvGrpSpPr>
            <p:nvPr/>
          </p:nvGrpSpPr>
          <p:grpSpPr bwMode="auto">
            <a:xfrm>
              <a:off x="2132" y="1152"/>
              <a:ext cx="1487" cy="1247"/>
              <a:chOff x="2057" y="862"/>
              <a:chExt cx="1549" cy="1351"/>
            </a:xfrm>
          </p:grpSpPr>
          <p:sp>
            <p:nvSpPr>
              <p:cNvPr id="35873" name="AutoShape 5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5874" name="AutoShape 6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5875" name="AutoShape 7"/>
              <p:cNvSpPr>
                <a:spLocks noChangeArrowheads="1"/>
              </p:cNvSpPr>
              <p:nvPr/>
            </p:nvSpPr>
            <p:spPr bwMode="gray">
              <a:xfrm>
                <a:off x="2147" y="942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7262EC"/>
                  </a:gs>
                  <a:gs pos="100000">
                    <a:srgbClr val="2614AA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35861" name="Group 8"/>
            <p:cNvGrpSpPr>
              <a:grpSpLocks/>
            </p:cNvGrpSpPr>
            <p:nvPr/>
          </p:nvGrpSpPr>
          <p:grpSpPr bwMode="auto">
            <a:xfrm>
              <a:off x="1017" y="1773"/>
              <a:ext cx="1488" cy="1247"/>
              <a:chOff x="1110" y="2656"/>
              <a:chExt cx="1549" cy="1351"/>
            </a:xfrm>
          </p:grpSpPr>
          <p:sp>
            <p:nvSpPr>
              <p:cNvPr id="35870" name="AutoShape 9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5871" name="AutoShape 10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5872" name="AutoShape 11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24B443"/>
                  </a:gs>
                  <a:gs pos="100000">
                    <a:srgbClr val="115D16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35862" name="Group 14"/>
            <p:cNvGrpSpPr>
              <a:grpSpLocks/>
            </p:cNvGrpSpPr>
            <p:nvPr/>
          </p:nvGrpSpPr>
          <p:grpSpPr bwMode="auto">
            <a:xfrm>
              <a:off x="3264" y="1776"/>
              <a:ext cx="1488" cy="1247"/>
              <a:chOff x="3174" y="2656"/>
              <a:chExt cx="1549" cy="1351"/>
            </a:xfrm>
          </p:grpSpPr>
          <p:sp>
            <p:nvSpPr>
              <p:cNvPr id="35867" name="AutoShape 15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5868" name="AutoShape 16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5869" name="AutoShape 17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6D440E"/>
                  </a:gs>
                  <a:gs pos="100000">
                    <a:srgbClr val="EC941E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35863" name="Group 19"/>
            <p:cNvGrpSpPr>
              <a:grpSpLocks/>
            </p:cNvGrpSpPr>
            <p:nvPr/>
          </p:nvGrpSpPr>
          <p:grpSpPr bwMode="auto">
            <a:xfrm>
              <a:off x="2142" y="2391"/>
              <a:ext cx="1488" cy="1247"/>
              <a:chOff x="3174" y="2656"/>
              <a:chExt cx="1549" cy="1351"/>
            </a:xfrm>
          </p:grpSpPr>
          <p:sp>
            <p:nvSpPr>
              <p:cNvPr id="35864" name="AutoShape 20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5865" name="AutoShape 21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5866" name="AutoShape 22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0066CC"/>
                  </a:gs>
                  <a:gs pos="100000">
                    <a:srgbClr val="002F5E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35844" name="AutoShape 10"/>
          <p:cNvSpPr>
            <a:spLocks noChangeArrowheads="1"/>
          </p:cNvSpPr>
          <p:nvPr/>
        </p:nvSpPr>
        <p:spPr bwMode="gray">
          <a:xfrm>
            <a:off x="5214938" y="4786313"/>
            <a:ext cx="2857500" cy="1874837"/>
          </a:xfrm>
          <a:prstGeom prst="hexagon">
            <a:avLst>
              <a:gd name="adj" fmla="val 28909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5845" name="AutoShape 10"/>
          <p:cNvSpPr>
            <a:spLocks noChangeArrowheads="1"/>
          </p:cNvSpPr>
          <p:nvPr/>
        </p:nvSpPr>
        <p:spPr bwMode="gray">
          <a:xfrm>
            <a:off x="1071563" y="4786313"/>
            <a:ext cx="2857500" cy="1874837"/>
          </a:xfrm>
          <a:prstGeom prst="hexagon">
            <a:avLst>
              <a:gd name="adj" fmla="val 28909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5846" name="AutoShape 7"/>
          <p:cNvSpPr>
            <a:spLocks noChangeArrowheads="1"/>
          </p:cNvSpPr>
          <p:nvPr/>
        </p:nvSpPr>
        <p:spPr bwMode="gray">
          <a:xfrm>
            <a:off x="1214438" y="4857750"/>
            <a:ext cx="2628900" cy="1711325"/>
          </a:xfrm>
          <a:prstGeom prst="hexagon">
            <a:avLst>
              <a:gd name="adj" fmla="val 28896"/>
              <a:gd name="vf" fmla="val 11547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5847" name="AutoShape 7"/>
          <p:cNvSpPr>
            <a:spLocks noChangeArrowheads="1"/>
          </p:cNvSpPr>
          <p:nvPr/>
        </p:nvSpPr>
        <p:spPr bwMode="gray">
          <a:xfrm>
            <a:off x="5357813" y="4857750"/>
            <a:ext cx="2571750" cy="1711325"/>
          </a:xfrm>
          <a:prstGeom prst="hexagon">
            <a:avLst>
              <a:gd name="adj" fmla="val 28901"/>
              <a:gd name="vf" fmla="val 115470"/>
            </a:avLst>
          </a:prstGeom>
          <a:solidFill>
            <a:srgbClr val="00FF00">
              <a:alpha val="45882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5848" name="AutoShape 10"/>
          <p:cNvSpPr>
            <a:spLocks noChangeArrowheads="1"/>
          </p:cNvSpPr>
          <p:nvPr/>
        </p:nvSpPr>
        <p:spPr bwMode="gray">
          <a:xfrm>
            <a:off x="5214938" y="928688"/>
            <a:ext cx="2286000" cy="1874837"/>
          </a:xfrm>
          <a:prstGeom prst="hexagon">
            <a:avLst>
              <a:gd name="adj" fmla="val 28908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5849" name="AutoShape 10"/>
          <p:cNvSpPr>
            <a:spLocks noChangeArrowheads="1"/>
          </p:cNvSpPr>
          <p:nvPr/>
        </p:nvSpPr>
        <p:spPr bwMode="gray">
          <a:xfrm>
            <a:off x="1643063" y="928688"/>
            <a:ext cx="2286000" cy="1874837"/>
          </a:xfrm>
          <a:prstGeom prst="hexagon">
            <a:avLst>
              <a:gd name="adj" fmla="val 28908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5850" name="AutoShape 7"/>
          <p:cNvSpPr>
            <a:spLocks noChangeArrowheads="1"/>
          </p:cNvSpPr>
          <p:nvPr/>
        </p:nvSpPr>
        <p:spPr bwMode="gray">
          <a:xfrm>
            <a:off x="1785938" y="1000125"/>
            <a:ext cx="2057400" cy="1711325"/>
          </a:xfrm>
          <a:prstGeom prst="hexagon">
            <a:avLst>
              <a:gd name="adj" fmla="val 28898"/>
              <a:gd name="vf" fmla="val 115470"/>
            </a:avLst>
          </a:prstGeom>
          <a:solidFill>
            <a:srgbClr val="9933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5851" name="AutoShape 7"/>
          <p:cNvSpPr>
            <a:spLocks noChangeArrowheads="1"/>
          </p:cNvSpPr>
          <p:nvPr/>
        </p:nvSpPr>
        <p:spPr bwMode="gray">
          <a:xfrm>
            <a:off x="5357813" y="1000125"/>
            <a:ext cx="2057400" cy="1711325"/>
          </a:xfrm>
          <a:prstGeom prst="hexagon">
            <a:avLst>
              <a:gd name="adj" fmla="val 28898"/>
              <a:gd name="vf" fmla="val 115470"/>
            </a:avLst>
          </a:prstGeom>
          <a:solidFill>
            <a:srgbClr val="FF5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5852" name="Text Box 13"/>
          <p:cNvSpPr txBox="1">
            <a:spLocks noChangeArrowheads="1"/>
          </p:cNvSpPr>
          <p:nvPr/>
        </p:nvSpPr>
        <p:spPr bwMode="gray">
          <a:xfrm>
            <a:off x="2143125" y="1571625"/>
            <a:ext cx="13001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FFFFFF"/>
                </a:solidFill>
              </a:rPr>
              <a:t>КОЛОТАЯ</a:t>
            </a:r>
            <a:endParaRPr lang="en-US" sz="1100">
              <a:solidFill>
                <a:srgbClr val="FFFFFF"/>
              </a:solidFill>
            </a:endParaRPr>
          </a:p>
        </p:txBody>
      </p:sp>
      <p:sp>
        <p:nvSpPr>
          <p:cNvPr id="35853" name="Text Box 13"/>
          <p:cNvSpPr txBox="1">
            <a:spLocks noChangeArrowheads="1"/>
          </p:cNvSpPr>
          <p:nvPr/>
        </p:nvSpPr>
        <p:spPr bwMode="gray">
          <a:xfrm>
            <a:off x="5715000" y="1643063"/>
            <a:ext cx="13033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FFFFFF"/>
                </a:solidFill>
              </a:rPr>
              <a:t>РЕЗАНАЯ</a:t>
            </a:r>
            <a:endParaRPr lang="en-US" sz="1100">
              <a:solidFill>
                <a:srgbClr val="FFFFFF"/>
              </a:solidFill>
            </a:endParaRPr>
          </a:p>
        </p:txBody>
      </p:sp>
      <p:sp>
        <p:nvSpPr>
          <p:cNvPr id="35854" name="Text Box 13"/>
          <p:cNvSpPr txBox="1">
            <a:spLocks noChangeArrowheads="1"/>
          </p:cNvSpPr>
          <p:nvPr/>
        </p:nvSpPr>
        <p:spPr bwMode="gray">
          <a:xfrm>
            <a:off x="2143125" y="3571875"/>
            <a:ext cx="1160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FFFFFF"/>
                </a:solidFill>
              </a:rPr>
              <a:t>РВАНАЯ</a:t>
            </a:r>
            <a:endParaRPr lang="en-US" sz="1100">
              <a:solidFill>
                <a:srgbClr val="FFFFFF"/>
              </a:solidFill>
            </a:endParaRPr>
          </a:p>
        </p:txBody>
      </p:sp>
      <p:sp>
        <p:nvSpPr>
          <p:cNvPr id="35855" name="Text Box 13"/>
          <p:cNvSpPr txBox="1">
            <a:spLocks noChangeArrowheads="1"/>
          </p:cNvSpPr>
          <p:nvPr/>
        </p:nvSpPr>
        <p:spPr bwMode="gray">
          <a:xfrm>
            <a:off x="3571875" y="2571750"/>
            <a:ext cx="2071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FFFFFF"/>
                </a:solidFill>
              </a:rPr>
              <a:t>УШИБЛЕННАЯ</a:t>
            </a:r>
            <a:endParaRPr lang="en-US" sz="1100">
              <a:solidFill>
                <a:srgbClr val="FFFFFF"/>
              </a:solidFill>
            </a:endParaRPr>
          </a:p>
        </p:txBody>
      </p:sp>
      <p:sp>
        <p:nvSpPr>
          <p:cNvPr id="41" name="Text Box 13"/>
          <p:cNvSpPr txBox="1">
            <a:spLocks noChangeArrowheads="1"/>
          </p:cNvSpPr>
          <p:nvPr/>
        </p:nvSpPr>
        <p:spPr bwMode="gray">
          <a:xfrm>
            <a:off x="1285875" y="5500688"/>
            <a:ext cx="2362200" cy="338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ru-RU" sz="1600" b="1" dirty="0">
                <a:solidFill>
                  <a:srgbClr val="FFFFFF"/>
                </a:solidFill>
              </a:rPr>
              <a:t>СКАЛЬПИРОВАННАЯ</a:t>
            </a:r>
            <a:endParaRPr lang="en-US" sz="1050" dirty="0">
              <a:solidFill>
                <a:srgbClr val="FFFFFF"/>
              </a:solidFill>
            </a:endParaRPr>
          </a:p>
        </p:txBody>
      </p:sp>
      <p:sp>
        <p:nvSpPr>
          <p:cNvPr id="35857" name="Text Box 13"/>
          <p:cNvSpPr txBox="1">
            <a:spLocks noChangeArrowheads="1"/>
          </p:cNvSpPr>
          <p:nvPr/>
        </p:nvSpPr>
        <p:spPr bwMode="gray">
          <a:xfrm>
            <a:off x="5500688" y="3571875"/>
            <a:ext cx="1673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FFFFFF"/>
                </a:solidFill>
              </a:rPr>
              <a:t>УКУШЕННАЯ</a:t>
            </a:r>
            <a:endParaRPr lang="en-US" sz="1100">
              <a:solidFill>
                <a:srgbClr val="FFFFFF"/>
              </a:solidFill>
            </a:endParaRPr>
          </a:p>
        </p:txBody>
      </p:sp>
      <p:sp>
        <p:nvSpPr>
          <p:cNvPr id="43" name="Text Box 13"/>
          <p:cNvSpPr txBox="1">
            <a:spLocks noChangeArrowheads="1"/>
          </p:cNvSpPr>
          <p:nvPr/>
        </p:nvSpPr>
        <p:spPr bwMode="gray">
          <a:xfrm>
            <a:off x="3571875" y="4572000"/>
            <a:ext cx="2019300" cy="3381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ru-RU" sz="1600" b="1" dirty="0">
                <a:solidFill>
                  <a:srgbClr val="FFFFFF"/>
                </a:solidFill>
              </a:rPr>
              <a:t>ОГНЕСТРЕЛЬНАЯ</a:t>
            </a:r>
            <a:endParaRPr lang="en-US" sz="1050" dirty="0">
              <a:solidFill>
                <a:srgbClr val="FFFFFF"/>
              </a:solidFill>
            </a:endParaRPr>
          </a:p>
        </p:txBody>
      </p:sp>
      <p:sp>
        <p:nvSpPr>
          <p:cNvPr id="44" name="Text Box 13"/>
          <p:cNvSpPr txBox="1">
            <a:spLocks noChangeArrowheads="1"/>
          </p:cNvSpPr>
          <p:nvPr/>
        </p:nvSpPr>
        <p:spPr bwMode="gray">
          <a:xfrm>
            <a:off x="5643563" y="5500688"/>
            <a:ext cx="1947862" cy="338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ru-RU" sz="1600" b="1" dirty="0">
                <a:solidFill>
                  <a:srgbClr val="FFFFFF"/>
                </a:solidFill>
              </a:rPr>
              <a:t>РАЗМОЗЖЁННАЯ</a:t>
            </a:r>
            <a:endParaRPr lang="en-US" sz="1050" dirty="0">
              <a:solidFill>
                <a:srgbClr val="FFFFFF"/>
              </a:solidFill>
            </a:endParaRPr>
          </a:p>
        </p:txBody>
      </p:sp>
      <p:pic>
        <p:nvPicPr>
          <p:cNvPr id="36" name="Picture 5" descr="СМ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79613" cy="158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400" smtClean="0"/>
              <a:t>ОГНЕСТРЕЛЬНАЯ РАНА</a:t>
            </a:r>
            <a:endParaRPr lang="en-US" sz="1400" smtClean="0"/>
          </a:p>
        </p:txBody>
      </p:sp>
      <p:grpSp>
        <p:nvGrpSpPr>
          <p:cNvPr id="36867" name="Group 3"/>
          <p:cNvGrpSpPr>
            <a:grpSpLocks/>
          </p:cNvGrpSpPr>
          <p:nvPr/>
        </p:nvGrpSpPr>
        <p:grpSpPr bwMode="auto">
          <a:xfrm>
            <a:off x="500063" y="1071563"/>
            <a:ext cx="8072437" cy="857250"/>
            <a:chOff x="1104" y="1200"/>
            <a:chExt cx="3504" cy="582"/>
          </a:xfrm>
        </p:grpSpPr>
        <p:sp>
          <p:nvSpPr>
            <p:cNvPr id="36883" name="AutoShape 4"/>
            <p:cNvSpPr>
              <a:spLocks noChangeArrowheads="1"/>
            </p:cNvSpPr>
            <p:nvPr/>
          </p:nvSpPr>
          <p:spPr bwMode="gray">
            <a:xfrm>
              <a:off x="1104" y="1200"/>
              <a:ext cx="3504" cy="58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4" name="AutoShape 5"/>
            <p:cNvSpPr>
              <a:spLocks noChangeArrowheads="1"/>
            </p:cNvSpPr>
            <p:nvPr/>
          </p:nvSpPr>
          <p:spPr bwMode="gray">
            <a:xfrm>
              <a:off x="1181" y="1276"/>
              <a:ext cx="1411" cy="464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rgbClr val="0066CC"/>
                </a:gs>
                <a:gs pos="100000">
                  <a:srgbClr val="00478E"/>
                </a:gs>
              </a:gsLst>
              <a:lin ang="5400000" scaled="1"/>
            </a:gra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495" name="Text Box 7"/>
            <p:cNvSpPr txBox="1">
              <a:spLocks noChangeArrowheads="1"/>
            </p:cNvSpPr>
            <p:nvPr/>
          </p:nvSpPr>
          <p:spPr bwMode="gray">
            <a:xfrm>
              <a:off x="1259" y="1297"/>
              <a:ext cx="1042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defRPr/>
              </a:pPr>
              <a:r>
                <a:rPr lang="ru-RU" sz="16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ПО ВИДУ РАНЯЩЕГО СНАРЯДА</a:t>
              </a:r>
              <a:endParaRPr lang="en-US" sz="1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6886" name="Text Box 8"/>
            <p:cNvSpPr txBox="1">
              <a:spLocks noChangeArrowheads="1"/>
            </p:cNvSpPr>
            <p:nvPr/>
          </p:nvSpPr>
          <p:spPr bwMode="gray">
            <a:xfrm>
              <a:off x="2716" y="1245"/>
              <a:ext cx="1822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ru-RU" sz="2000" b="1">
                  <a:solidFill>
                    <a:srgbClr val="FF0000"/>
                  </a:solidFill>
                </a:rPr>
                <a:t>ПУЛЕВАЯ</a:t>
              </a:r>
            </a:p>
            <a:p>
              <a:r>
                <a:rPr lang="ru-RU" sz="2000" b="1">
                  <a:solidFill>
                    <a:srgbClr val="FF0000"/>
                  </a:solidFill>
                </a:rPr>
                <a:t>ОСКОЛОЧНАЯ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grpSp>
        <p:nvGrpSpPr>
          <p:cNvPr id="36868" name="Group 9"/>
          <p:cNvGrpSpPr>
            <a:grpSpLocks/>
          </p:cNvGrpSpPr>
          <p:nvPr/>
        </p:nvGrpSpPr>
        <p:grpSpPr bwMode="auto">
          <a:xfrm>
            <a:off x="500063" y="1928813"/>
            <a:ext cx="8072437" cy="928687"/>
            <a:chOff x="1104" y="1794"/>
            <a:chExt cx="3504" cy="585"/>
          </a:xfrm>
        </p:grpSpPr>
        <p:sp>
          <p:nvSpPr>
            <p:cNvPr id="36879" name="AutoShape 10"/>
            <p:cNvSpPr>
              <a:spLocks noChangeArrowheads="1"/>
            </p:cNvSpPr>
            <p:nvPr/>
          </p:nvSpPr>
          <p:spPr bwMode="gray">
            <a:xfrm>
              <a:off x="1104" y="1794"/>
              <a:ext cx="3504" cy="585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80" name="AutoShape 11"/>
            <p:cNvSpPr>
              <a:spLocks noChangeArrowheads="1"/>
            </p:cNvSpPr>
            <p:nvPr/>
          </p:nvSpPr>
          <p:spPr bwMode="gray">
            <a:xfrm>
              <a:off x="1197" y="1839"/>
              <a:ext cx="1395" cy="464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rgbClr val="009999"/>
                </a:gs>
                <a:gs pos="100000">
                  <a:srgbClr val="006B6B"/>
                </a:gs>
              </a:gsLst>
              <a:lin ang="5400000" scaled="1"/>
            </a:gra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501" name="Text Box 13"/>
            <p:cNvSpPr txBox="1">
              <a:spLocks noChangeArrowheads="1"/>
            </p:cNvSpPr>
            <p:nvPr/>
          </p:nvSpPr>
          <p:spPr bwMode="gray">
            <a:xfrm>
              <a:off x="1228" y="1884"/>
              <a:ext cx="1065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ru-RU" sz="16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ПО АНАТОМИЧЕСКОЙ </a:t>
              </a:r>
            </a:p>
            <a:p>
              <a:pPr algn="ctr" eaLnBrk="0" hangingPunct="0">
                <a:defRPr/>
              </a:pPr>
              <a:r>
                <a:rPr lang="ru-RU" sz="16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ЛОКАЛИЗАЦИИ</a:t>
              </a:r>
              <a:endParaRPr lang="en-US" sz="1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6882" name="Text Box 14"/>
            <p:cNvSpPr txBox="1">
              <a:spLocks noChangeArrowheads="1"/>
            </p:cNvSpPr>
            <p:nvPr/>
          </p:nvSpPr>
          <p:spPr bwMode="gray">
            <a:xfrm>
              <a:off x="2747" y="1884"/>
              <a:ext cx="1777" cy="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ru-RU" sz="2000" b="1">
                  <a:solidFill>
                    <a:srgbClr val="FF0000"/>
                  </a:solidFill>
                </a:rPr>
                <a:t>ГОЛОВА, ГРУДЬ, ЖИВОТ, КОНЕЧНОСТИ</a:t>
              </a:r>
              <a:endParaRPr lang="en-US" sz="1600">
                <a:solidFill>
                  <a:srgbClr val="FF0000"/>
                </a:solidFill>
              </a:endParaRPr>
            </a:p>
          </p:txBody>
        </p:sp>
      </p:grpSp>
      <p:grpSp>
        <p:nvGrpSpPr>
          <p:cNvPr id="36869" name="Group 15"/>
          <p:cNvGrpSpPr>
            <a:grpSpLocks/>
          </p:cNvGrpSpPr>
          <p:nvPr/>
        </p:nvGrpSpPr>
        <p:grpSpPr bwMode="auto">
          <a:xfrm>
            <a:off x="500063" y="2857500"/>
            <a:ext cx="8143875" cy="2235200"/>
            <a:chOff x="1104" y="2444"/>
            <a:chExt cx="3504" cy="1408"/>
          </a:xfrm>
        </p:grpSpPr>
        <p:sp>
          <p:nvSpPr>
            <p:cNvPr id="36875" name="AutoShape 16"/>
            <p:cNvSpPr>
              <a:spLocks noChangeArrowheads="1"/>
            </p:cNvSpPr>
            <p:nvPr/>
          </p:nvSpPr>
          <p:spPr bwMode="gray">
            <a:xfrm>
              <a:off x="1104" y="2444"/>
              <a:ext cx="3504" cy="1408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76" name="AutoShape 17"/>
            <p:cNvSpPr>
              <a:spLocks noChangeArrowheads="1"/>
            </p:cNvSpPr>
            <p:nvPr/>
          </p:nvSpPr>
          <p:spPr bwMode="gray">
            <a:xfrm>
              <a:off x="1166" y="2759"/>
              <a:ext cx="1426" cy="673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rgbClr val="EC941E"/>
                </a:gs>
                <a:gs pos="100000">
                  <a:srgbClr val="A56715"/>
                </a:gs>
              </a:gsLst>
              <a:lin ang="5400000" scaled="1"/>
            </a:gra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507" name="Text Box 19"/>
            <p:cNvSpPr txBox="1">
              <a:spLocks noChangeArrowheads="1"/>
            </p:cNvSpPr>
            <p:nvPr/>
          </p:nvSpPr>
          <p:spPr bwMode="gray">
            <a:xfrm>
              <a:off x="1290" y="2894"/>
              <a:ext cx="880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ru-RU" sz="16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ПО ОТНОШЕНИЮ </a:t>
              </a:r>
            </a:p>
            <a:p>
              <a:pPr algn="ctr" eaLnBrk="0" hangingPunct="0">
                <a:defRPr/>
              </a:pPr>
              <a:r>
                <a:rPr lang="ru-RU" sz="16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К ПОЛОСТЯМ</a:t>
              </a:r>
              <a:endParaRPr lang="en-US" sz="1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6878" name="Text Box 20"/>
            <p:cNvSpPr txBox="1">
              <a:spLocks noChangeArrowheads="1"/>
            </p:cNvSpPr>
            <p:nvPr/>
          </p:nvSpPr>
          <p:spPr bwMode="gray">
            <a:xfrm>
              <a:off x="2685" y="2579"/>
              <a:ext cx="1839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ru-RU" b="1">
                  <a:solidFill>
                    <a:srgbClr val="FF0000"/>
                  </a:solidFill>
                </a:rPr>
                <a:t>а) НЕПРОНИКАЮЩАЯ</a:t>
              </a:r>
            </a:p>
            <a:p>
              <a:r>
                <a:rPr lang="ru-RU" b="1">
                  <a:solidFill>
                    <a:srgbClr val="FF0000"/>
                  </a:solidFill>
                </a:rPr>
                <a:t>б) ПРОНИКАЮЩАЯ: </a:t>
              </a:r>
            </a:p>
            <a:p>
              <a:pPr>
                <a:buFontTx/>
                <a:buChar char="-"/>
              </a:pPr>
              <a:r>
                <a:rPr lang="ru-RU" b="1">
                  <a:solidFill>
                    <a:srgbClr val="FF0000"/>
                  </a:solidFill>
                </a:rPr>
                <a:t>В ГРУДНУЮ ПОЛОСТЬ</a:t>
              </a:r>
            </a:p>
            <a:p>
              <a:pPr>
                <a:buFontTx/>
                <a:buChar char="-"/>
              </a:pPr>
              <a:r>
                <a:rPr lang="ru-RU" b="1">
                  <a:solidFill>
                    <a:srgbClr val="FF0000"/>
                  </a:solidFill>
                </a:rPr>
                <a:t>В БРЮШНУЮ ПОЛОСТЬ</a:t>
              </a:r>
            </a:p>
            <a:p>
              <a:pPr>
                <a:buFontTx/>
                <a:buChar char="-"/>
              </a:pPr>
              <a:r>
                <a:rPr lang="ru-RU" b="1">
                  <a:solidFill>
                    <a:srgbClr val="FF0000"/>
                  </a:solidFill>
                </a:rPr>
                <a:t>В ПОЛОСТЬ ЧЕРЕПА</a:t>
              </a:r>
            </a:p>
            <a:p>
              <a:pPr>
                <a:buFontTx/>
                <a:buChar char="-"/>
              </a:pPr>
              <a:r>
                <a:rPr lang="ru-RU" b="1">
                  <a:solidFill>
                    <a:srgbClr val="FF0000"/>
                  </a:solidFill>
                </a:rPr>
                <a:t>В ПОЛОСТЬ СУСТАВА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grpSp>
        <p:nvGrpSpPr>
          <p:cNvPr id="36870" name="Group 3"/>
          <p:cNvGrpSpPr>
            <a:grpSpLocks/>
          </p:cNvGrpSpPr>
          <p:nvPr/>
        </p:nvGrpSpPr>
        <p:grpSpPr bwMode="auto">
          <a:xfrm>
            <a:off x="500063" y="5143500"/>
            <a:ext cx="8143875" cy="1306513"/>
            <a:chOff x="1104" y="1200"/>
            <a:chExt cx="3504" cy="823"/>
          </a:xfrm>
        </p:grpSpPr>
        <p:sp>
          <p:nvSpPr>
            <p:cNvPr id="36871" name="AutoShape 4"/>
            <p:cNvSpPr>
              <a:spLocks noChangeArrowheads="1"/>
            </p:cNvSpPr>
            <p:nvPr/>
          </p:nvSpPr>
          <p:spPr bwMode="gray">
            <a:xfrm>
              <a:off x="1104" y="1200"/>
              <a:ext cx="3504" cy="823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872" name="AutoShape 5"/>
            <p:cNvSpPr>
              <a:spLocks noChangeArrowheads="1"/>
            </p:cNvSpPr>
            <p:nvPr/>
          </p:nvSpPr>
          <p:spPr bwMode="gray">
            <a:xfrm>
              <a:off x="1181" y="1276"/>
              <a:ext cx="1442" cy="673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rgbClr val="0066CC"/>
                </a:gs>
                <a:gs pos="100000">
                  <a:srgbClr val="00478E"/>
                </a:gs>
              </a:gsLst>
              <a:lin ang="5400000" scaled="1"/>
            </a:gra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" name="Text Box 7"/>
            <p:cNvSpPr txBox="1">
              <a:spLocks noChangeArrowheads="1"/>
            </p:cNvSpPr>
            <p:nvPr/>
          </p:nvSpPr>
          <p:spPr bwMode="gray">
            <a:xfrm>
              <a:off x="1235" y="1350"/>
              <a:ext cx="1042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defRPr/>
              </a:pPr>
              <a:r>
                <a:rPr lang="ru-RU" sz="16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ПО ХАРАКТЕРУ РАНЕВОГО КАНАЛА</a:t>
              </a:r>
              <a:endParaRPr lang="en-US" sz="1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6874" name="Text Box 8"/>
            <p:cNvSpPr txBox="1">
              <a:spLocks noChangeArrowheads="1"/>
            </p:cNvSpPr>
            <p:nvPr/>
          </p:nvSpPr>
          <p:spPr bwMode="gray">
            <a:xfrm>
              <a:off x="2716" y="1327"/>
              <a:ext cx="1808" cy="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ru-RU" sz="2000" b="1">
                  <a:solidFill>
                    <a:srgbClr val="FF0000"/>
                  </a:solidFill>
                </a:rPr>
                <a:t>СКВОЗНАЯ</a:t>
              </a:r>
            </a:p>
            <a:p>
              <a:r>
                <a:rPr lang="ru-RU" sz="2000" b="1">
                  <a:solidFill>
                    <a:srgbClr val="FF0000"/>
                  </a:solidFill>
                </a:rPr>
                <a:t>СЛЕПАЯ</a:t>
              </a:r>
            </a:p>
            <a:p>
              <a:r>
                <a:rPr lang="ru-RU" sz="2000" b="1">
                  <a:solidFill>
                    <a:srgbClr val="FF0000"/>
                  </a:solidFill>
                </a:rPr>
                <a:t>КАСАТЕЛЬНАЯ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000" smtClean="0"/>
              <a:t>ОСНОВНЫЕ КЛИНИЧЕСКИЕ СИМПТОМЫ РАНЫ</a:t>
            </a:r>
            <a:endParaRPr lang="en-US" sz="1200" smtClean="0"/>
          </a:p>
        </p:txBody>
      </p:sp>
      <p:grpSp>
        <p:nvGrpSpPr>
          <p:cNvPr id="37891" name="Group 3"/>
          <p:cNvGrpSpPr>
            <a:grpSpLocks/>
          </p:cNvGrpSpPr>
          <p:nvPr/>
        </p:nvGrpSpPr>
        <p:grpSpPr bwMode="auto">
          <a:xfrm>
            <a:off x="571500" y="1357313"/>
            <a:ext cx="2687638" cy="1857375"/>
            <a:chOff x="2078" y="1824"/>
            <a:chExt cx="1615" cy="1821"/>
          </a:xfrm>
        </p:grpSpPr>
        <p:sp>
          <p:nvSpPr>
            <p:cNvPr id="67590" name="AutoShape 6"/>
            <p:cNvSpPr>
              <a:spLocks noChangeArrowheads="1"/>
            </p:cNvSpPr>
            <p:nvPr/>
          </p:nvSpPr>
          <p:spPr bwMode="gray">
            <a:xfrm rot="10800000" flipH="1">
              <a:off x="2725" y="3440"/>
              <a:ext cx="308" cy="205"/>
            </a:xfrm>
            <a:prstGeom prst="upArrow">
              <a:avLst>
                <a:gd name="adj1" fmla="val 51676"/>
                <a:gd name="adj2" fmla="val 100000"/>
              </a:avLst>
            </a:prstGeom>
            <a:gradFill rotWithShape="1">
              <a:gsLst>
                <a:gs pos="0">
                  <a:schemeClr val="tx2"/>
                </a:gs>
                <a:gs pos="100000">
                  <a:schemeClr val="tx2">
                    <a:gamma/>
                    <a:tint val="39216"/>
                    <a:invGamma/>
                  </a:schemeClr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7919" name="Oval 7"/>
            <p:cNvSpPr>
              <a:spLocks noChangeArrowheads="1"/>
            </p:cNvSpPr>
            <p:nvPr/>
          </p:nvSpPr>
          <p:spPr bwMode="gray">
            <a:xfrm>
              <a:off x="2078" y="1824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57150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20" name="Oval 8"/>
            <p:cNvSpPr>
              <a:spLocks noChangeArrowheads="1"/>
            </p:cNvSpPr>
            <p:nvPr/>
          </p:nvSpPr>
          <p:spPr bwMode="gray">
            <a:xfrm>
              <a:off x="2170" y="1915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7593" name="Oval 9"/>
            <p:cNvSpPr>
              <a:spLocks noChangeArrowheads="1"/>
            </p:cNvSpPr>
            <p:nvPr/>
          </p:nvSpPr>
          <p:spPr bwMode="gray">
            <a:xfrm>
              <a:off x="2254" y="2000"/>
              <a:ext cx="1255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7922" name="Oval 10"/>
            <p:cNvSpPr>
              <a:spLocks noChangeArrowheads="1"/>
            </p:cNvSpPr>
            <p:nvPr/>
          </p:nvSpPr>
          <p:spPr bwMode="gray">
            <a:xfrm>
              <a:off x="2254" y="2000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67595" name="Oval 11"/>
            <p:cNvSpPr>
              <a:spLocks noChangeArrowheads="1"/>
            </p:cNvSpPr>
            <p:nvPr/>
          </p:nvSpPr>
          <p:spPr bwMode="gray">
            <a:xfrm>
              <a:off x="2337" y="2082"/>
              <a:ext cx="1089" cy="109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7924" name="Oval 12"/>
            <p:cNvSpPr>
              <a:spLocks noChangeArrowheads="1"/>
            </p:cNvSpPr>
            <p:nvPr/>
          </p:nvSpPr>
          <p:spPr bwMode="gray">
            <a:xfrm>
              <a:off x="2337" y="2083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7C63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sp>
        <p:nvSpPr>
          <p:cNvPr id="67597" name="AutoShape 13"/>
          <p:cNvSpPr>
            <a:spLocks noChangeArrowheads="1"/>
          </p:cNvSpPr>
          <p:nvPr/>
        </p:nvSpPr>
        <p:spPr bwMode="gray">
          <a:xfrm>
            <a:off x="428625" y="5000625"/>
            <a:ext cx="3357563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67598" name="AutoShape 14"/>
          <p:cNvSpPr>
            <a:spLocks noChangeArrowheads="1"/>
          </p:cNvSpPr>
          <p:nvPr/>
        </p:nvSpPr>
        <p:spPr bwMode="gray">
          <a:xfrm>
            <a:off x="428625" y="4357688"/>
            <a:ext cx="3357563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67599" name="AutoShape 15"/>
          <p:cNvSpPr>
            <a:spLocks noChangeArrowheads="1"/>
          </p:cNvSpPr>
          <p:nvPr/>
        </p:nvSpPr>
        <p:spPr bwMode="gray">
          <a:xfrm>
            <a:off x="428625" y="3714750"/>
            <a:ext cx="328612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67600" name="AutoShape 16"/>
          <p:cNvSpPr>
            <a:spLocks noChangeArrowheads="1"/>
          </p:cNvSpPr>
          <p:nvPr/>
        </p:nvSpPr>
        <p:spPr bwMode="gray">
          <a:xfrm>
            <a:off x="5214938" y="4429125"/>
            <a:ext cx="36195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67601" name="AutoShape 17"/>
          <p:cNvSpPr>
            <a:spLocks noChangeArrowheads="1"/>
          </p:cNvSpPr>
          <p:nvPr/>
        </p:nvSpPr>
        <p:spPr bwMode="gray">
          <a:xfrm>
            <a:off x="5214938" y="3857625"/>
            <a:ext cx="36195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67602" name="AutoShape 18"/>
          <p:cNvSpPr>
            <a:spLocks noChangeArrowheads="1"/>
          </p:cNvSpPr>
          <p:nvPr/>
        </p:nvSpPr>
        <p:spPr bwMode="gray">
          <a:xfrm>
            <a:off x="5214938" y="3286125"/>
            <a:ext cx="36195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7898" name="Text Box 21"/>
          <p:cNvSpPr txBox="1">
            <a:spLocks noChangeArrowheads="1"/>
          </p:cNvSpPr>
          <p:nvPr/>
        </p:nvSpPr>
        <p:spPr bwMode="gray">
          <a:xfrm>
            <a:off x="428625" y="5214938"/>
            <a:ext cx="3333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00FF00"/>
                </a:solidFill>
              </a:rPr>
              <a:t>НАРУШЕНИЕ ФУНКЦИИ</a:t>
            </a:r>
            <a:endParaRPr lang="en-US" b="1">
              <a:solidFill>
                <a:srgbClr val="00FF00"/>
              </a:solidFill>
            </a:endParaRPr>
          </a:p>
        </p:txBody>
      </p:sp>
      <p:sp>
        <p:nvSpPr>
          <p:cNvPr id="37899" name="Text Box 22"/>
          <p:cNvSpPr txBox="1">
            <a:spLocks noChangeArrowheads="1"/>
          </p:cNvSpPr>
          <p:nvPr/>
        </p:nvSpPr>
        <p:spPr bwMode="gray">
          <a:xfrm>
            <a:off x="428625" y="4500563"/>
            <a:ext cx="33575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00FF00"/>
                </a:solidFill>
              </a:rPr>
              <a:t>КРОВОТЕЧЕНИЕ</a:t>
            </a:r>
            <a:endParaRPr lang="en-US" b="1">
              <a:solidFill>
                <a:srgbClr val="00FF00"/>
              </a:solidFill>
            </a:endParaRPr>
          </a:p>
        </p:txBody>
      </p:sp>
      <p:sp>
        <p:nvSpPr>
          <p:cNvPr id="37900" name="Text Box 23"/>
          <p:cNvSpPr txBox="1">
            <a:spLocks noChangeArrowheads="1"/>
          </p:cNvSpPr>
          <p:nvPr/>
        </p:nvSpPr>
        <p:spPr bwMode="gray">
          <a:xfrm>
            <a:off x="428625" y="3929063"/>
            <a:ext cx="32861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00FF00"/>
                </a:solidFill>
              </a:rPr>
              <a:t>БОЛЬ</a:t>
            </a:r>
            <a:endParaRPr lang="en-US" b="1">
              <a:solidFill>
                <a:srgbClr val="00FF00"/>
              </a:solidFill>
            </a:endParaRPr>
          </a:p>
        </p:txBody>
      </p:sp>
      <p:sp>
        <p:nvSpPr>
          <p:cNvPr id="37901" name="Text Box 25"/>
          <p:cNvSpPr txBox="1">
            <a:spLocks noChangeArrowheads="1"/>
          </p:cNvSpPr>
          <p:nvPr/>
        </p:nvSpPr>
        <p:spPr bwMode="gray">
          <a:xfrm>
            <a:off x="5286375" y="3429000"/>
            <a:ext cx="35004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00FF00"/>
                </a:solidFill>
              </a:rPr>
              <a:t>ОСТРАЯ </a:t>
            </a:r>
            <a:r>
              <a:rPr lang="en-US" b="1">
                <a:solidFill>
                  <a:srgbClr val="00FF00"/>
                </a:solidFill>
              </a:rPr>
              <a:t> </a:t>
            </a:r>
            <a:r>
              <a:rPr lang="ru-RU" b="1">
                <a:solidFill>
                  <a:srgbClr val="00FF00"/>
                </a:solidFill>
              </a:rPr>
              <a:t>АНЕМИЯ</a:t>
            </a:r>
            <a:endParaRPr lang="en-US" b="1">
              <a:solidFill>
                <a:srgbClr val="00FF00"/>
              </a:solidFill>
            </a:endParaRPr>
          </a:p>
        </p:txBody>
      </p:sp>
      <p:sp>
        <p:nvSpPr>
          <p:cNvPr id="37902" name="Text Box 26"/>
          <p:cNvSpPr txBox="1">
            <a:spLocks noChangeArrowheads="1"/>
          </p:cNvSpPr>
          <p:nvPr/>
        </p:nvSpPr>
        <p:spPr bwMode="gray">
          <a:xfrm>
            <a:off x="5500688" y="4071938"/>
            <a:ext cx="3143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00FF00"/>
                </a:solidFill>
              </a:rPr>
              <a:t>ШОК</a:t>
            </a:r>
            <a:endParaRPr lang="en-US" b="1">
              <a:solidFill>
                <a:srgbClr val="00FF00"/>
              </a:solidFill>
            </a:endParaRPr>
          </a:p>
        </p:txBody>
      </p:sp>
      <p:grpSp>
        <p:nvGrpSpPr>
          <p:cNvPr id="37903" name="Group 3"/>
          <p:cNvGrpSpPr>
            <a:grpSpLocks/>
          </p:cNvGrpSpPr>
          <p:nvPr/>
        </p:nvGrpSpPr>
        <p:grpSpPr bwMode="auto">
          <a:xfrm>
            <a:off x="5786438" y="1357313"/>
            <a:ext cx="2687637" cy="1857375"/>
            <a:chOff x="2078" y="1824"/>
            <a:chExt cx="1615" cy="1821"/>
          </a:xfrm>
        </p:grpSpPr>
        <p:sp>
          <p:nvSpPr>
            <p:cNvPr id="36" name="AutoShape 6"/>
            <p:cNvSpPr>
              <a:spLocks noChangeArrowheads="1"/>
            </p:cNvSpPr>
            <p:nvPr/>
          </p:nvSpPr>
          <p:spPr bwMode="gray">
            <a:xfrm rot="10800000" flipH="1">
              <a:off x="2725" y="3440"/>
              <a:ext cx="308" cy="205"/>
            </a:xfrm>
            <a:prstGeom prst="upArrow">
              <a:avLst>
                <a:gd name="adj1" fmla="val 51676"/>
                <a:gd name="adj2" fmla="val 100000"/>
              </a:avLst>
            </a:prstGeom>
            <a:gradFill rotWithShape="1">
              <a:gsLst>
                <a:gs pos="0">
                  <a:schemeClr val="tx2"/>
                </a:gs>
                <a:gs pos="100000">
                  <a:schemeClr val="tx2">
                    <a:gamma/>
                    <a:tint val="39216"/>
                    <a:invGamma/>
                  </a:schemeClr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7912" name="Oval 7"/>
            <p:cNvSpPr>
              <a:spLocks noChangeArrowheads="1"/>
            </p:cNvSpPr>
            <p:nvPr/>
          </p:nvSpPr>
          <p:spPr bwMode="gray">
            <a:xfrm>
              <a:off x="2078" y="1824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57150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913" name="Oval 8"/>
            <p:cNvSpPr>
              <a:spLocks noChangeArrowheads="1"/>
            </p:cNvSpPr>
            <p:nvPr/>
          </p:nvSpPr>
          <p:spPr bwMode="gray">
            <a:xfrm>
              <a:off x="2170" y="1915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" name="Oval 9"/>
            <p:cNvSpPr>
              <a:spLocks noChangeArrowheads="1"/>
            </p:cNvSpPr>
            <p:nvPr/>
          </p:nvSpPr>
          <p:spPr bwMode="gray">
            <a:xfrm>
              <a:off x="2254" y="2000"/>
              <a:ext cx="1255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7915" name="Oval 10"/>
            <p:cNvSpPr>
              <a:spLocks noChangeArrowheads="1"/>
            </p:cNvSpPr>
            <p:nvPr/>
          </p:nvSpPr>
          <p:spPr bwMode="gray">
            <a:xfrm>
              <a:off x="2254" y="2000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41" name="Oval 11"/>
            <p:cNvSpPr>
              <a:spLocks noChangeArrowheads="1"/>
            </p:cNvSpPr>
            <p:nvPr/>
          </p:nvSpPr>
          <p:spPr bwMode="gray">
            <a:xfrm>
              <a:off x="2337" y="2082"/>
              <a:ext cx="1089" cy="109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7917" name="Oval 12"/>
            <p:cNvSpPr>
              <a:spLocks noChangeArrowheads="1"/>
            </p:cNvSpPr>
            <p:nvPr/>
          </p:nvSpPr>
          <p:spPr bwMode="gray">
            <a:xfrm>
              <a:off x="2337" y="2083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7C63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sp>
        <p:nvSpPr>
          <p:cNvPr id="43" name="AutoShape 18"/>
          <p:cNvSpPr>
            <a:spLocks noChangeArrowheads="1"/>
          </p:cNvSpPr>
          <p:nvPr/>
        </p:nvSpPr>
        <p:spPr bwMode="gray">
          <a:xfrm>
            <a:off x="5214938" y="5000625"/>
            <a:ext cx="36195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44" name="AutoShape 18"/>
          <p:cNvSpPr>
            <a:spLocks noChangeArrowheads="1"/>
          </p:cNvSpPr>
          <p:nvPr/>
        </p:nvSpPr>
        <p:spPr bwMode="gray">
          <a:xfrm>
            <a:off x="5214938" y="5572125"/>
            <a:ext cx="36195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7906" name="Text Box 25"/>
          <p:cNvSpPr txBox="1">
            <a:spLocks noChangeArrowheads="1"/>
          </p:cNvSpPr>
          <p:nvPr/>
        </p:nvSpPr>
        <p:spPr bwMode="gray">
          <a:xfrm>
            <a:off x="1074738" y="1785938"/>
            <a:ext cx="16017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00FF00"/>
                </a:solidFill>
              </a:rPr>
              <a:t>МЕСТНЫЕ </a:t>
            </a:r>
          </a:p>
          <a:p>
            <a:pPr algn="ctr"/>
            <a:r>
              <a:rPr lang="ru-RU" b="1">
                <a:solidFill>
                  <a:srgbClr val="00FF00"/>
                </a:solidFill>
              </a:rPr>
              <a:t>СИМПТОМЫ</a:t>
            </a:r>
            <a:endParaRPr lang="en-US" b="1">
              <a:solidFill>
                <a:srgbClr val="00FF00"/>
              </a:solidFill>
            </a:endParaRPr>
          </a:p>
        </p:txBody>
      </p:sp>
      <p:sp>
        <p:nvSpPr>
          <p:cNvPr id="37907" name="Text Box 25"/>
          <p:cNvSpPr txBox="1">
            <a:spLocks noChangeArrowheads="1"/>
          </p:cNvSpPr>
          <p:nvPr/>
        </p:nvSpPr>
        <p:spPr bwMode="gray">
          <a:xfrm>
            <a:off x="6289675" y="1857375"/>
            <a:ext cx="16017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00FF00"/>
                </a:solidFill>
              </a:rPr>
              <a:t>ОБЩИЕ </a:t>
            </a:r>
          </a:p>
          <a:p>
            <a:pPr algn="ctr"/>
            <a:r>
              <a:rPr lang="ru-RU" b="1">
                <a:solidFill>
                  <a:srgbClr val="00FF00"/>
                </a:solidFill>
              </a:rPr>
              <a:t>СИМПТОМЫ</a:t>
            </a:r>
            <a:endParaRPr lang="en-US" b="1">
              <a:solidFill>
                <a:srgbClr val="00FF00"/>
              </a:solidFill>
            </a:endParaRPr>
          </a:p>
        </p:txBody>
      </p:sp>
      <p:sp>
        <p:nvSpPr>
          <p:cNvPr id="37908" name="Text Box 25"/>
          <p:cNvSpPr txBox="1">
            <a:spLocks noChangeArrowheads="1"/>
          </p:cNvSpPr>
          <p:nvPr/>
        </p:nvSpPr>
        <p:spPr bwMode="gray">
          <a:xfrm>
            <a:off x="5786438" y="4572000"/>
            <a:ext cx="2571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00FF00"/>
                </a:solidFill>
              </a:rPr>
              <a:t>СЕПСИС</a:t>
            </a:r>
            <a:endParaRPr lang="en-US" b="1">
              <a:solidFill>
                <a:srgbClr val="00FF00"/>
              </a:solidFill>
            </a:endParaRPr>
          </a:p>
        </p:txBody>
      </p:sp>
      <p:sp>
        <p:nvSpPr>
          <p:cNvPr id="37909" name="Text Box 25"/>
          <p:cNvSpPr txBox="1">
            <a:spLocks noChangeArrowheads="1"/>
          </p:cNvSpPr>
          <p:nvPr/>
        </p:nvSpPr>
        <p:spPr bwMode="gray">
          <a:xfrm>
            <a:off x="5857875" y="5143500"/>
            <a:ext cx="2571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00FF00"/>
                </a:solidFill>
              </a:rPr>
              <a:t>ИНТОКСИКАЦИЯ</a:t>
            </a:r>
            <a:endParaRPr lang="en-US" b="1">
              <a:solidFill>
                <a:srgbClr val="00FF00"/>
              </a:solidFill>
            </a:endParaRPr>
          </a:p>
        </p:txBody>
      </p:sp>
      <p:sp>
        <p:nvSpPr>
          <p:cNvPr id="37910" name="Text Box 25"/>
          <p:cNvSpPr txBox="1">
            <a:spLocks noChangeArrowheads="1"/>
          </p:cNvSpPr>
          <p:nvPr/>
        </p:nvSpPr>
        <p:spPr bwMode="gray">
          <a:xfrm>
            <a:off x="5357813" y="5715000"/>
            <a:ext cx="33575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b="1">
                <a:solidFill>
                  <a:srgbClr val="00FF00"/>
                </a:solidFill>
              </a:rPr>
              <a:t>КЛИНИЧЕСКАЯ СМЕРТЬ</a:t>
            </a:r>
            <a:endParaRPr lang="en-US" b="1">
              <a:solidFill>
                <a:srgbClr val="00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800" smtClean="0"/>
              <a:t>МЕДИЦИНСКАЯ СЕСТРА</a:t>
            </a:r>
            <a:endParaRPr lang="en-US" sz="1600" smtClean="0"/>
          </a:p>
        </p:txBody>
      </p:sp>
      <p:sp>
        <p:nvSpPr>
          <p:cNvPr id="38915" name="AutoShape 48"/>
          <p:cNvSpPr>
            <a:spLocks noChangeArrowheads="1"/>
          </p:cNvSpPr>
          <p:nvPr/>
        </p:nvSpPr>
        <p:spPr bwMode="gray">
          <a:xfrm>
            <a:off x="357188" y="2428875"/>
            <a:ext cx="2438400" cy="2803525"/>
          </a:xfrm>
          <a:prstGeom prst="roundRect">
            <a:avLst>
              <a:gd name="adj" fmla="val 16667"/>
            </a:avLst>
          </a:prstGeom>
          <a:solidFill>
            <a:srgbClr val="3CA1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8916" name="AutoShape 49"/>
          <p:cNvSpPr>
            <a:spLocks noChangeArrowheads="1"/>
          </p:cNvSpPr>
          <p:nvPr/>
        </p:nvSpPr>
        <p:spPr bwMode="gray">
          <a:xfrm>
            <a:off x="428625" y="4429125"/>
            <a:ext cx="2286000" cy="7096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3CA1E6">
                  <a:alpha val="0"/>
                </a:srgbClr>
              </a:gs>
              <a:gs pos="100000">
                <a:srgbClr val="9BCFF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8917" name="AutoShape 50"/>
          <p:cNvSpPr>
            <a:spLocks noChangeArrowheads="1"/>
          </p:cNvSpPr>
          <p:nvPr/>
        </p:nvSpPr>
        <p:spPr bwMode="gray">
          <a:xfrm>
            <a:off x="428625" y="2500313"/>
            <a:ext cx="2286000" cy="7080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EE0F7"/>
              </a:gs>
              <a:gs pos="100000">
                <a:srgbClr val="3CA1E6">
                  <a:alpha val="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8918" name="Group 51"/>
          <p:cNvGrpSpPr>
            <a:grpSpLocks/>
          </p:cNvGrpSpPr>
          <p:nvPr/>
        </p:nvGrpSpPr>
        <p:grpSpPr bwMode="auto">
          <a:xfrm>
            <a:off x="1214438" y="2143125"/>
            <a:ext cx="642937" cy="642938"/>
            <a:chOff x="1289" y="582"/>
            <a:chExt cx="668" cy="668"/>
          </a:xfrm>
        </p:grpSpPr>
        <p:sp>
          <p:nvSpPr>
            <p:cNvPr id="38945" name="Oval 52"/>
            <p:cNvSpPr>
              <a:spLocks noChangeArrowheads="1"/>
            </p:cNvSpPr>
            <p:nvPr/>
          </p:nvSpPr>
          <p:spPr bwMode="gray">
            <a:xfrm>
              <a:off x="1289" y="582"/>
              <a:ext cx="668" cy="66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38946" name="Oval 53"/>
            <p:cNvSpPr>
              <a:spLocks noChangeArrowheads="1"/>
            </p:cNvSpPr>
            <p:nvPr/>
          </p:nvSpPr>
          <p:spPr bwMode="gray">
            <a:xfrm>
              <a:off x="1296" y="587"/>
              <a:ext cx="646" cy="647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38947" name="Oval 54"/>
            <p:cNvSpPr>
              <a:spLocks noChangeArrowheads="1"/>
            </p:cNvSpPr>
            <p:nvPr/>
          </p:nvSpPr>
          <p:spPr bwMode="gray">
            <a:xfrm>
              <a:off x="1304" y="591"/>
              <a:ext cx="631" cy="63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38948" name="Oval 55"/>
            <p:cNvSpPr>
              <a:spLocks noChangeArrowheads="1"/>
            </p:cNvSpPr>
            <p:nvPr/>
          </p:nvSpPr>
          <p:spPr bwMode="gray">
            <a:xfrm>
              <a:off x="1311" y="597"/>
              <a:ext cx="600" cy="589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38949" name="Oval 56"/>
            <p:cNvSpPr>
              <a:spLocks noChangeArrowheads="1"/>
            </p:cNvSpPr>
            <p:nvPr/>
          </p:nvSpPr>
          <p:spPr bwMode="gray">
            <a:xfrm>
              <a:off x="1346" y="613"/>
              <a:ext cx="533" cy="479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</p:grpSp>
      <p:sp>
        <p:nvSpPr>
          <p:cNvPr id="38919" name="Text Box 57"/>
          <p:cNvSpPr txBox="1">
            <a:spLocks noChangeArrowheads="1"/>
          </p:cNvSpPr>
          <p:nvPr/>
        </p:nvSpPr>
        <p:spPr bwMode="gray">
          <a:xfrm>
            <a:off x="1357313" y="2214563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38920" name="Text Box 58"/>
          <p:cNvSpPr txBox="1">
            <a:spLocks noChangeArrowheads="1"/>
          </p:cNvSpPr>
          <p:nvPr/>
        </p:nvSpPr>
        <p:spPr bwMode="gray">
          <a:xfrm>
            <a:off x="357188" y="2857500"/>
            <a:ext cx="24399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2400" b="1">
                <a:solidFill>
                  <a:srgbClr val="FF0000"/>
                </a:solidFill>
              </a:rPr>
              <a:t>локализацию, размер и глубину раны</a:t>
            </a:r>
            <a:endParaRPr lang="en-US" sz="2400" b="1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38921" name="AutoShape 60"/>
          <p:cNvSpPr>
            <a:spLocks noChangeArrowheads="1"/>
          </p:cNvSpPr>
          <p:nvPr/>
        </p:nvSpPr>
        <p:spPr bwMode="gray">
          <a:xfrm>
            <a:off x="6715125" y="2286000"/>
            <a:ext cx="2098675" cy="2803525"/>
          </a:xfrm>
          <a:prstGeom prst="roundRect">
            <a:avLst>
              <a:gd name="adj" fmla="val 16667"/>
            </a:avLst>
          </a:prstGeom>
          <a:solidFill>
            <a:srgbClr val="E9E0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8922" name="AutoShape 61"/>
          <p:cNvSpPr>
            <a:spLocks noChangeArrowheads="1"/>
          </p:cNvSpPr>
          <p:nvPr/>
        </p:nvSpPr>
        <p:spPr bwMode="gray">
          <a:xfrm>
            <a:off x="6715125" y="4357688"/>
            <a:ext cx="2070100" cy="70961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9E065"/>
              </a:gs>
              <a:gs pos="100000">
                <a:srgbClr val="F2EDA6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8923" name="AutoShape 62"/>
          <p:cNvSpPr>
            <a:spLocks noChangeArrowheads="1"/>
          </p:cNvSpPr>
          <p:nvPr/>
        </p:nvSpPr>
        <p:spPr bwMode="gray">
          <a:xfrm>
            <a:off x="6715125" y="2286000"/>
            <a:ext cx="2070100" cy="7080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5CC"/>
              </a:gs>
              <a:gs pos="100000">
                <a:srgbClr val="E9E065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8924" name="Group 63"/>
          <p:cNvGrpSpPr>
            <a:grpSpLocks/>
          </p:cNvGrpSpPr>
          <p:nvPr/>
        </p:nvGrpSpPr>
        <p:grpSpPr bwMode="auto">
          <a:xfrm>
            <a:off x="7429500" y="1928813"/>
            <a:ext cx="642938" cy="642937"/>
            <a:chOff x="1289" y="582"/>
            <a:chExt cx="668" cy="668"/>
          </a:xfrm>
        </p:grpSpPr>
        <p:sp>
          <p:nvSpPr>
            <p:cNvPr id="38940" name="Oval 64"/>
            <p:cNvSpPr>
              <a:spLocks noChangeArrowheads="1"/>
            </p:cNvSpPr>
            <p:nvPr/>
          </p:nvSpPr>
          <p:spPr bwMode="gray">
            <a:xfrm>
              <a:off x="1289" y="582"/>
              <a:ext cx="668" cy="66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38941" name="Oval 65"/>
            <p:cNvSpPr>
              <a:spLocks noChangeArrowheads="1"/>
            </p:cNvSpPr>
            <p:nvPr/>
          </p:nvSpPr>
          <p:spPr bwMode="gray">
            <a:xfrm>
              <a:off x="1296" y="587"/>
              <a:ext cx="646" cy="647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38942" name="Oval 66"/>
            <p:cNvSpPr>
              <a:spLocks noChangeArrowheads="1"/>
            </p:cNvSpPr>
            <p:nvPr/>
          </p:nvSpPr>
          <p:spPr bwMode="gray">
            <a:xfrm>
              <a:off x="1304" y="591"/>
              <a:ext cx="631" cy="63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38943" name="Oval 67"/>
            <p:cNvSpPr>
              <a:spLocks noChangeArrowheads="1"/>
            </p:cNvSpPr>
            <p:nvPr/>
          </p:nvSpPr>
          <p:spPr bwMode="gray">
            <a:xfrm>
              <a:off x="1311" y="597"/>
              <a:ext cx="600" cy="589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38944" name="Oval 68"/>
            <p:cNvSpPr>
              <a:spLocks noChangeArrowheads="1"/>
            </p:cNvSpPr>
            <p:nvPr/>
          </p:nvSpPr>
          <p:spPr bwMode="gray">
            <a:xfrm>
              <a:off x="1346" y="613"/>
              <a:ext cx="533" cy="479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</p:grpSp>
      <p:sp>
        <p:nvSpPr>
          <p:cNvPr id="38925" name="Text Box 69"/>
          <p:cNvSpPr txBox="1">
            <a:spLocks noChangeArrowheads="1"/>
          </p:cNvSpPr>
          <p:nvPr/>
        </p:nvSpPr>
        <p:spPr bwMode="gray">
          <a:xfrm>
            <a:off x="7572375" y="2071688"/>
            <a:ext cx="354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24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38926" name="Text Box 70"/>
          <p:cNvSpPr txBox="1">
            <a:spLocks noChangeArrowheads="1"/>
          </p:cNvSpPr>
          <p:nvPr/>
        </p:nvSpPr>
        <p:spPr bwMode="gray">
          <a:xfrm>
            <a:off x="6715125" y="2857500"/>
            <a:ext cx="2057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2000" b="1">
                <a:solidFill>
                  <a:srgbClr val="FF0000"/>
                </a:solidFill>
              </a:rPr>
              <a:t>характер кровотечения из раны</a:t>
            </a:r>
            <a:endParaRPr lang="en-US" sz="2000" b="1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38927" name="AutoShape 71"/>
          <p:cNvSpPr>
            <a:spLocks noChangeArrowheads="1"/>
          </p:cNvSpPr>
          <p:nvPr/>
        </p:nvSpPr>
        <p:spPr bwMode="gray">
          <a:xfrm>
            <a:off x="3214688" y="2347913"/>
            <a:ext cx="3071812" cy="2857500"/>
          </a:xfrm>
          <a:prstGeom prst="roundRect">
            <a:avLst>
              <a:gd name="adj" fmla="val 17509"/>
            </a:avLst>
          </a:prstGeom>
          <a:gradFill rotWithShape="1">
            <a:gsLst>
              <a:gs pos="0">
                <a:srgbClr val="34B034"/>
              </a:gs>
              <a:gs pos="100000">
                <a:srgbClr val="3F8B4A"/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8928" name="AutoShape 72"/>
          <p:cNvSpPr>
            <a:spLocks noChangeArrowheads="1"/>
          </p:cNvSpPr>
          <p:nvPr/>
        </p:nvSpPr>
        <p:spPr bwMode="gray">
          <a:xfrm>
            <a:off x="3214688" y="2355850"/>
            <a:ext cx="3071812" cy="3930650"/>
          </a:xfrm>
          <a:prstGeom prst="roundRect">
            <a:avLst>
              <a:gd name="adj" fmla="val 16667"/>
            </a:avLst>
          </a:prstGeom>
          <a:solidFill>
            <a:srgbClr val="73E7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8929" name="AutoShape 73"/>
          <p:cNvSpPr>
            <a:spLocks noChangeArrowheads="1"/>
          </p:cNvSpPr>
          <p:nvPr/>
        </p:nvSpPr>
        <p:spPr bwMode="gray">
          <a:xfrm>
            <a:off x="3214688" y="5572125"/>
            <a:ext cx="3071812" cy="7096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3E77E"/>
              </a:gs>
              <a:gs pos="100000">
                <a:srgbClr val="B3F2B9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8930" name="AutoShape 74"/>
          <p:cNvSpPr>
            <a:spLocks noChangeArrowheads="1"/>
          </p:cNvSpPr>
          <p:nvPr/>
        </p:nvSpPr>
        <p:spPr bwMode="gray">
          <a:xfrm>
            <a:off x="3286125" y="2378075"/>
            <a:ext cx="2928938" cy="7080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0F7D4"/>
              </a:gs>
              <a:gs pos="100000">
                <a:srgbClr val="73E77E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8931" name="Text Box 81"/>
          <p:cNvSpPr txBox="1">
            <a:spLocks noChangeArrowheads="1"/>
          </p:cNvSpPr>
          <p:nvPr/>
        </p:nvSpPr>
        <p:spPr bwMode="gray">
          <a:xfrm>
            <a:off x="3214688" y="2857500"/>
            <a:ext cx="3071812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2400" b="1">
                <a:solidFill>
                  <a:srgbClr val="FF0000"/>
                </a:solidFill>
              </a:rPr>
              <a:t>имеется ли повреждение жизненно важных структур</a:t>
            </a:r>
          </a:p>
          <a:p>
            <a:pPr algn="ctr"/>
            <a:r>
              <a:rPr lang="ru-RU" sz="2000">
                <a:solidFill>
                  <a:srgbClr val="FF0000"/>
                </a:solidFill>
              </a:rPr>
              <a:t>(магистральные сосуды, нервы, органы груди, живота, трахея, пищевод, головной мозг, спинной мозг, уретра, прямая кишка)</a:t>
            </a:r>
            <a:endParaRPr lang="en-US" sz="2000">
              <a:solidFill>
                <a:srgbClr val="FF0000"/>
              </a:solidFill>
              <a:latin typeface="Verdana" pitchFamily="34" charset="0"/>
            </a:endParaRPr>
          </a:p>
        </p:txBody>
      </p:sp>
      <p:grpSp>
        <p:nvGrpSpPr>
          <p:cNvPr id="38932" name="Group 51"/>
          <p:cNvGrpSpPr>
            <a:grpSpLocks/>
          </p:cNvGrpSpPr>
          <p:nvPr/>
        </p:nvGrpSpPr>
        <p:grpSpPr bwMode="auto">
          <a:xfrm>
            <a:off x="4357688" y="2071688"/>
            <a:ext cx="642937" cy="642937"/>
            <a:chOff x="1289" y="582"/>
            <a:chExt cx="668" cy="668"/>
          </a:xfrm>
        </p:grpSpPr>
        <p:sp>
          <p:nvSpPr>
            <p:cNvPr id="38935" name="Oval 52"/>
            <p:cNvSpPr>
              <a:spLocks noChangeArrowheads="1"/>
            </p:cNvSpPr>
            <p:nvPr/>
          </p:nvSpPr>
          <p:spPr bwMode="gray">
            <a:xfrm>
              <a:off x="1289" y="582"/>
              <a:ext cx="668" cy="66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38936" name="Oval 53"/>
            <p:cNvSpPr>
              <a:spLocks noChangeArrowheads="1"/>
            </p:cNvSpPr>
            <p:nvPr/>
          </p:nvSpPr>
          <p:spPr bwMode="gray">
            <a:xfrm>
              <a:off x="1296" y="587"/>
              <a:ext cx="646" cy="647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38937" name="Oval 54"/>
            <p:cNvSpPr>
              <a:spLocks noChangeArrowheads="1"/>
            </p:cNvSpPr>
            <p:nvPr/>
          </p:nvSpPr>
          <p:spPr bwMode="gray">
            <a:xfrm>
              <a:off x="1304" y="591"/>
              <a:ext cx="631" cy="63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38938" name="Oval 55"/>
            <p:cNvSpPr>
              <a:spLocks noChangeArrowheads="1"/>
            </p:cNvSpPr>
            <p:nvPr/>
          </p:nvSpPr>
          <p:spPr bwMode="gray">
            <a:xfrm>
              <a:off x="1311" y="597"/>
              <a:ext cx="600" cy="589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38939" name="Oval 56"/>
            <p:cNvSpPr>
              <a:spLocks noChangeArrowheads="1"/>
            </p:cNvSpPr>
            <p:nvPr/>
          </p:nvSpPr>
          <p:spPr bwMode="gray">
            <a:xfrm>
              <a:off x="1346" y="613"/>
              <a:ext cx="533" cy="479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</p:grpSp>
      <p:sp>
        <p:nvSpPr>
          <p:cNvPr id="38933" name="Text Box 57"/>
          <p:cNvSpPr txBox="1">
            <a:spLocks noChangeArrowheads="1"/>
          </p:cNvSpPr>
          <p:nvPr/>
        </p:nvSpPr>
        <p:spPr bwMode="gray">
          <a:xfrm>
            <a:off x="4500563" y="2143125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2400">
                <a:solidFill>
                  <a:srgbClr val="000000"/>
                </a:solidFill>
              </a:rPr>
              <a:t>2</a:t>
            </a:r>
            <a:endParaRPr lang="en-US" sz="2400">
              <a:solidFill>
                <a:srgbClr val="000000"/>
              </a:solidFill>
            </a:endParaRPr>
          </a:p>
        </p:txBody>
      </p:sp>
      <p:sp>
        <p:nvSpPr>
          <p:cNvPr id="47" name="Rectangle 2"/>
          <p:cNvSpPr txBox="1">
            <a:spLocks noChangeArrowheads="1"/>
          </p:cNvSpPr>
          <p:nvPr/>
        </p:nvSpPr>
        <p:spPr bwMode="black">
          <a:xfrm>
            <a:off x="2428875" y="1285875"/>
            <a:ext cx="39624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b="1" kern="0" dirty="0">
                <a:latin typeface="+mj-lt"/>
                <a:ea typeface="+mj-ea"/>
                <a:cs typeface="+mj-cs"/>
              </a:rPr>
              <a:t>ДОЛЖНА ОПРЕДЕЛИТЬ</a:t>
            </a:r>
            <a:endParaRPr lang="en-US" sz="1100" b="1" kern="0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85875" y="214313"/>
            <a:ext cx="6454775" cy="2143125"/>
          </a:xfrm>
        </p:spPr>
        <p:txBody>
          <a:bodyPr/>
          <a:lstStyle/>
          <a:p>
            <a:pPr eaLnBrk="1" hangingPunct="1"/>
            <a:r>
              <a:rPr lang="ru-RU" sz="3600" smtClean="0">
                <a:solidFill>
                  <a:srgbClr val="FF0066"/>
                </a:solidFill>
              </a:rPr>
              <a:t>ПРИНЦИПЫ НЕОТЛОЖНОЙ ПОМОЩИ ПРИ РАНЕНИЯХ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76288" y="3036888"/>
            <a:ext cx="7758112" cy="3225800"/>
          </a:xfrm>
        </p:spPr>
        <p:txBody>
          <a:bodyPr/>
          <a:lstStyle/>
          <a:p>
            <a:pPr marL="342900" indent="-342900" eaLnBrk="1" hangingPunct="1">
              <a:buClr>
                <a:srgbClr val="FF0000"/>
              </a:buClr>
            </a:pPr>
            <a:r>
              <a:rPr lang="ru-RU" smtClean="0">
                <a:solidFill>
                  <a:srgbClr val="0000FF"/>
                </a:solidFill>
              </a:rPr>
              <a:t>Временная остановка кровотечения</a:t>
            </a:r>
          </a:p>
          <a:p>
            <a:pPr marL="342900" indent="-342900" eaLnBrk="1" hangingPunct="1">
              <a:buClr>
                <a:srgbClr val="FF0000"/>
              </a:buClr>
            </a:pPr>
            <a:r>
              <a:rPr lang="ru-RU" smtClean="0">
                <a:solidFill>
                  <a:srgbClr val="0000FF"/>
                </a:solidFill>
              </a:rPr>
              <a:t>Борьба с острой кровопотерей</a:t>
            </a:r>
          </a:p>
          <a:p>
            <a:pPr marL="342900" indent="-342900" eaLnBrk="1" hangingPunct="1">
              <a:buClr>
                <a:srgbClr val="FF0000"/>
              </a:buClr>
            </a:pPr>
            <a:r>
              <a:rPr lang="ru-RU" smtClean="0">
                <a:solidFill>
                  <a:srgbClr val="0000FF"/>
                </a:solidFill>
              </a:rPr>
              <a:t>Противошоковые мероприятия</a:t>
            </a:r>
          </a:p>
          <a:p>
            <a:pPr marL="342900" indent="-342900" eaLnBrk="1" hangingPunct="1">
              <a:buClr>
                <a:srgbClr val="FF0000"/>
              </a:buClr>
            </a:pPr>
            <a:r>
              <a:rPr lang="ru-RU" smtClean="0">
                <a:solidFill>
                  <a:srgbClr val="0000FF"/>
                </a:solidFill>
              </a:rPr>
              <a:t>Обработка раны и наложение повязки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95400" y="381000"/>
            <a:ext cx="3962400" cy="690563"/>
          </a:xfrm>
        </p:spPr>
        <p:txBody>
          <a:bodyPr/>
          <a:lstStyle/>
          <a:p>
            <a:pPr eaLnBrk="1" hangingPunct="1"/>
            <a:r>
              <a:rPr lang="ru-RU" sz="1600" smtClean="0">
                <a:solidFill>
                  <a:srgbClr val="FFFF00"/>
                </a:solidFill>
              </a:rPr>
              <a:t>ПРИЁМЫ ВРЕМЕННОЙ ОСТАНОВКИ КРОВОТЕЧЕНИЯ</a:t>
            </a:r>
            <a:endParaRPr lang="en-US" sz="1000" smtClean="0">
              <a:solidFill>
                <a:srgbClr val="FFFF00"/>
              </a:solidFill>
            </a:endParaRPr>
          </a:p>
        </p:txBody>
      </p:sp>
      <p:sp>
        <p:nvSpPr>
          <p:cNvPr id="72707" name="AutoShape 3"/>
          <p:cNvSpPr>
            <a:spLocks noChangeArrowheads="1"/>
          </p:cNvSpPr>
          <p:nvPr/>
        </p:nvSpPr>
        <p:spPr bwMode="gray">
          <a:xfrm rot="39573186">
            <a:off x="4777581" y="261064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72708" name="AutoShape 4"/>
          <p:cNvSpPr>
            <a:spLocks noChangeArrowheads="1"/>
          </p:cNvSpPr>
          <p:nvPr/>
        </p:nvSpPr>
        <p:spPr bwMode="gray">
          <a:xfrm rot="3465783">
            <a:off x="4777582" y="4774406"/>
            <a:ext cx="792162" cy="288925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72709" name="AutoShape 5"/>
          <p:cNvSpPr>
            <a:spLocks noChangeArrowheads="1"/>
          </p:cNvSpPr>
          <p:nvPr/>
        </p:nvSpPr>
        <p:spPr bwMode="gray">
          <a:xfrm rot="35969022">
            <a:off x="3558381" y="268684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72710" name="AutoShape 6"/>
          <p:cNvSpPr>
            <a:spLocks noChangeArrowheads="1"/>
          </p:cNvSpPr>
          <p:nvPr/>
        </p:nvSpPr>
        <p:spPr bwMode="gray">
          <a:xfrm rot="7535209">
            <a:off x="3520281" y="4741069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72711" name="AutoShape 7"/>
          <p:cNvSpPr>
            <a:spLocks noChangeArrowheads="1"/>
          </p:cNvSpPr>
          <p:nvPr/>
        </p:nvSpPr>
        <p:spPr bwMode="gray">
          <a:xfrm>
            <a:off x="5356225" y="3738563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72712" name="AutoShape 8"/>
          <p:cNvSpPr>
            <a:spLocks noChangeArrowheads="1"/>
          </p:cNvSpPr>
          <p:nvPr/>
        </p:nvSpPr>
        <p:spPr bwMode="gray">
          <a:xfrm rot="-10800000">
            <a:off x="2946400" y="3732213"/>
            <a:ext cx="863600" cy="288925"/>
          </a:xfrm>
          <a:prstGeom prst="rightArrow">
            <a:avLst>
              <a:gd name="adj1" fmla="val 35167"/>
              <a:gd name="adj2" fmla="val 121041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40969" name="Oval 9"/>
          <p:cNvSpPr>
            <a:spLocks noChangeArrowheads="1"/>
          </p:cNvSpPr>
          <p:nvPr/>
        </p:nvSpPr>
        <p:spPr bwMode="invGray">
          <a:xfrm>
            <a:off x="2692400" y="1970088"/>
            <a:ext cx="3743325" cy="3744912"/>
          </a:xfrm>
          <a:prstGeom prst="ellips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grpSp>
        <p:nvGrpSpPr>
          <p:cNvPr id="40970" name="Group 10"/>
          <p:cNvGrpSpPr>
            <a:grpSpLocks/>
          </p:cNvGrpSpPr>
          <p:nvPr/>
        </p:nvGrpSpPr>
        <p:grpSpPr bwMode="auto">
          <a:xfrm>
            <a:off x="3429000" y="2028825"/>
            <a:ext cx="360363" cy="360363"/>
            <a:chOff x="1973" y="1706"/>
            <a:chExt cx="227" cy="227"/>
          </a:xfrm>
        </p:grpSpPr>
        <p:sp>
          <p:nvSpPr>
            <p:cNvPr id="72715" name="Oval 11"/>
            <p:cNvSpPr>
              <a:spLocks noChangeArrowheads="1"/>
            </p:cNvSpPr>
            <p:nvPr/>
          </p:nvSpPr>
          <p:spPr bwMode="gray">
            <a:xfrm>
              <a:off x="1973" y="1706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716" name="Oval 12"/>
            <p:cNvSpPr>
              <a:spLocks noChangeArrowheads="1"/>
            </p:cNvSpPr>
            <p:nvPr/>
          </p:nvSpPr>
          <p:spPr bwMode="gray">
            <a:xfrm>
              <a:off x="1983" y="1725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40971" name="Group 13"/>
          <p:cNvGrpSpPr>
            <a:grpSpLocks/>
          </p:cNvGrpSpPr>
          <p:nvPr/>
        </p:nvGrpSpPr>
        <p:grpSpPr bwMode="auto">
          <a:xfrm>
            <a:off x="2484438" y="3684588"/>
            <a:ext cx="360362" cy="360362"/>
            <a:chOff x="1565" y="2659"/>
            <a:chExt cx="227" cy="227"/>
          </a:xfrm>
        </p:grpSpPr>
        <p:sp>
          <p:nvSpPr>
            <p:cNvPr id="72718" name="Oval 14"/>
            <p:cNvSpPr>
              <a:spLocks noChangeArrowheads="1"/>
            </p:cNvSpPr>
            <p:nvPr/>
          </p:nvSpPr>
          <p:spPr bwMode="gray">
            <a:xfrm>
              <a:off x="1565" y="2659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719" name="Oval 15"/>
            <p:cNvSpPr>
              <a:spLocks noChangeArrowheads="1"/>
            </p:cNvSpPr>
            <p:nvPr/>
          </p:nvSpPr>
          <p:spPr bwMode="gray">
            <a:xfrm>
              <a:off x="1575" y="2678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40972" name="Group 16"/>
          <p:cNvGrpSpPr>
            <a:grpSpLocks/>
          </p:cNvGrpSpPr>
          <p:nvPr/>
        </p:nvGrpSpPr>
        <p:grpSpPr bwMode="auto">
          <a:xfrm>
            <a:off x="3348038" y="5227638"/>
            <a:ext cx="360362" cy="360362"/>
            <a:chOff x="2109" y="3612"/>
            <a:chExt cx="227" cy="227"/>
          </a:xfrm>
        </p:grpSpPr>
        <p:sp>
          <p:nvSpPr>
            <p:cNvPr id="72721" name="Oval 17"/>
            <p:cNvSpPr>
              <a:spLocks noChangeArrowheads="1"/>
            </p:cNvSpPr>
            <p:nvPr/>
          </p:nvSpPr>
          <p:spPr bwMode="gray">
            <a:xfrm>
              <a:off x="2109" y="3612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722" name="Oval 18"/>
            <p:cNvSpPr>
              <a:spLocks noChangeArrowheads="1"/>
            </p:cNvSpPr>
            <p:nvPr/>
          </p:nvSpPr>
          <p:spPr bwMode="gray">
            <a:xfrm>
              <a:off x="2119" y="3631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40973" name="Group 19"/>
          <p:cNvGrpSpPr>
            <a:grpSpLocks/>
          </p:cNvGrpSpPr>
          <p:nvPr/>
        </p:nvGrpSpPr>
        <p:grpSpPr bwMode="auto">
          <a:xfrm>
            <a:off x="5278438" y="2008188"/>
            <a:ext cx="360362" cy="360362"/>
            <a:chOff x="3470" y="1706"/>
            <a:chExt cx="227" cy="227"/>
          </a:xfrm>
        </p:grpSpPr>
        <p:sp>
          <p:nvSpPr>
            <p:cNvPr id="72724" name="Oval 20"/>
            <p:cNvSpPr>
              <a:spLocks noChangeArrowheads="1"/>
            </p:cNvSpPr>
            <p:nvPr/>
          </p:nvSpPr>
          <p:spPr bwMode="gray">
            <a:xfrm>
              <a:off x="3470" y="1706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725" name="Oval 21"/>
            <p:cNvSpPr>
              <a:spLocks noChangeArrowheads="1"/>
            </p:cNvSpPr>
            <p:nvPr/>
          </p:nvSpPr>
          <p:spPr bwMode="gray">
            <a:xfrm>
              <a:off x="3480" y="1725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40974" name="Group 22"/>
          <p:cNvGrpSpPr>
            <a:grpSpLocks/>
          </p:cNvGrpSpPr>
          <p:nvPr/>
        </p:nvGrpSpPr>
        <p:grpSpPr bwMode="auto">
          <a:xfrm>
            <a:off x="6227763" y="3684588"/>
            <a:ext cx="360362" cy="360362"/>
            <a:chOff x="3923" y="2659"/>
            <a:chExt cx="227" cy="227"/>
          </a:xfrm>
        </p:grpSpPr>
        <p:sp>
          <p:nvSpPr>
            <p:cNvPr id="72727" name="Oval 23"/>
            <p:cNvSpPr>
              <a:spLocks noChangeArrowheads="1"/>
            </p:cNvSpPr>
            <p:nvPr/>
          </p:nvSpPr>
          <p:spPr bwMode="gray">
            <a:xfrm>
              <a:off x="3923" y="2659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728" name="Oval 24"/>
            <p:cNvSpPr>
              <a:spLocks noChangeArrowheads="1"/>
            </p:cNvSpPr>
            <p:nvPr/>
          </p:nvSpPr>
          <p:spPr bwMode="gray">
            <a:xfrm>
              <a:off x="3933" y="2678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40975" name="Group 25"/>
          <p:cNvGrpSpPr>
            <a:grpSpLocks/>
          </p:cNvGrpSpPr>
          <p:nvPr/>
        </p:nvGrpSpPr>
        <p:grpSpPr bwMode="auto">
          <a:xfrm>
            <a:off x="5334000" y="5284788"/>
            <a:ext cx="360363" cy="360362"/>
            <a:chOff x="3515" y="3521"/>
            <a:chExt cx="227" cy="227"/>
          </a:xfrm>
        </p:grpSpPr>
        <p:sp>
          <p:nvSpPr>
            <p:cNvPr id="72730" name="Oval 26"/>
            <p:cNvSpPr>
              <a:spLocks noChangeArrowheads="1"/>
            </p:cNvSpPr>
            <p:nvPr/>
          </p:nvSpPr>
          <p:spPr bwMode="gray">
            <a:xfrm>
              <a:off x="3515" y="3521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731" name="Oval 27"/>
            <p:cNvSpPr>
              <a:spLocks noChangeArrowheads="1"/>
            </p:cNvSpPr>
            <p:nvPr/>
          </p:nvSpPr>
          <p:spPr bwMode="gray">
            <a:xfrm>
              <a:off x="3525" y="3540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72732" name="Oval 28"/>
          <p:cNvSpPr>
            <a:spLocks noChangeArrowheads="1"/>
          </p:cNvSpPr>
          <p:nvPr/>
        </p:nvSpPr>
        <p:spPr bwMode="gray">
          <a:xfrm>
            <a:off x="3624263" y="2922588"/>
            <a:ext cx="1944687" cy="1944687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2733" name="Oval 29"/>
          <p:cNvSpPr>
            <a:spLocks noChangeArrowheads="1"/>
          </p:cNvSpPr>
          <p:nvPr/>
        </p:nvSpPr>
        <p:spPr bwMode="gray">
          <a:xfrm>
            <a:off x="3629025" y="2928938"/>
            <a:ext cx="1944688" cy="1944687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2734" name="Oval 30"/>
          <p:cNvSpPr>
            <a:spLocks noChangeArrowheads="1"/>
          </p:cNvSpPr>
          <p:nvPr/>
        </p:nvSpPr>
        <p:spPr bwMode="gray">
          <a:xfrm>
            <a:off x="3751263" y="3049588"/>
            <a:ext cx="1690687" cy="1690687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2735" name="Oval 31"/>
          <p:cNvSpPr>
            <a:spLocks noChangeArrowheads="1"/>
          </p:cNvSpPr>
          <p:nvPr/>
        </p:nvSpPr>
        <p:spPr bwMode="gray">
          <a:xfrm>
            <a:off x="3733800" y="3022600"/>
            <a:ext cx="1690688" cy="1690688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grpSp>
        <p:nvGrpSpPr>
          <p:cNvPr id="8" name="Group 44"/>
          <p:cNvGrpSpPr>
            <a:grpSpLocks/>
          </p:cNvGrpSpPr>
          <p:nvPr/>
        </p:nvGrpSpPr>
        <p:grpSpPr bwMode="auto">
          <a:xfrm>
            <a:off x="3835400" y="3133725"/>
            <a:ext cx="1522413" cy="1522413"/>
            <a:chOff x="2416" y="1974"/>
            <a:chExt cx="959" cy="959"/>
          </a:xfrm>
          <a:solidFill>
            <a:schemeClr val="tx1"/>
          </a:solidFill>
        </p:grpSpPr>
        <p:sp>
          <p:nvSpPr>
            <p:cNvPr id="72736" name="Oval 32"/>
            <p:cNvSpPr>
              <a:spLocks noChangeArrowheads="1"/>
            </p:cNvSpPr>
            <p:nvPr/>
          </p:nvSpPr>
          <p:spPr bwMode="gray">
            <a:xfrm>
              <a:off x="2416" y="1974"/>
              <a:ext cx="959" cy="959"/>
            </a:xfrm>
            <a:prstGeom prst="ellipse">
              <a:avLst/>
            </a:prstGeom>
            <a:grpFill/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737" name="Oval 33"/>
            <p:cNvSpPr>
              <a:spLocks noChangeArrowheads="1"/>
            </p:cNvSpPr>
            <p:nvPr/>
          </p:nvSpPr>
          <p:spPr bwMode="gray">
            <a:xfrm>
              <a:off x="2430" y="1986"/>
              <a:ext cx="927" cy="928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738" name="Oval 34"/>
            <p:cNvSpPr>
              <a:spLocks noChangeArrowheads="1"/>
            </p:cNvSpPr>
            <p:nvPr/>
          </p:nvSpPr>
          <p:spPr bwMode="gray">
            <a:xfrm>
              <a:off x="2441" y="1992"/>
              <a:ext cx="906" cy="904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739" name="Oval 35"/>
            <p:cNvSpPr>
              <a:spLocks noChangeArrowheads="1"/>
            </p:cNvSpPr>
            <p:nvPr/>
          </p:nvSpPr>
          <p:spPr bwMode="gray">
            <a:xfrm>
              <a:off x="2451" y="2001"/>
              <a:ext cx="861" cy="845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2740" name="Oval 36"/>
            <p:cNvSpPr>
              <a:spLocks noChangeArrowheads="1"/>
            </p:cNvSpPr>
            <p:nvPr/>
          </p:nvSpPr>
          <p:spPr bwMode="gray">
            <a:xfrm>
              <a:off x="2502" y="2024"/>
              <a:ext cx="765" cy="687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0981" name="Text Box 38"/>
          <p:cNvSpPr txBox="1">
            <a:spLocks noChangeArrowheads="1"/>
          </p:cNvSpPr>
          <p:nvPr/>
        </p:nvSpPr>
        <p:spPr bwMode="auto">
          <a:xfrm>
            <a:off x="5715000" y="1285875"/>
            <a:ext cx="25892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/>
              <a:t>Пальцевое прижатие </a:t>
            </a:r>
          </a:p>
          <a:p>
            <a:pPr algn="ctr" eaLnBrk="1" hangingPunct="1"/>
            <a:r>
              <a:rPr lang="ru-RU" sz="1600" b="1"/>
              <a:t>артерии на протяжении</a:t>
            </a:r>
          </a:p>
        </p:txBody>
      </p:sp>
      <p:sp>
        <p:nvSpPr>
          <p:cNvPr id="40982" name="Text Box 39"/>
          <p:cNvSpPr txBox="1">
            <a:spLocks noChangeArrowheads="1"/>
          </p:cNvSpPr>
          <p:nvPr/>
        </p:nvSpPr>
        <p:spPr bwMode="auto">
          <a:xfrm>
            <a:off x="571500" y="1357313"/>
            <a:ext cx="27670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/>
              <a:t>Придание кровоточащей </a:t>
            </a:r>
          </a:p>
          <a:p>
            <a:pPr algn="ctr" eaLnBrk="1" hangingPunct="1"/>
            <a:r>
              <a:rPr lang="ru-RU" sz="1600" b="1"/>
              <a:t>области возвышенного </a:t>
            </a:r>
          </a:p>
          <a:p>
            <a:pPr algn="ctr" eaLnBrk="1" hangingPunct="1"/>
            <a:r>
              <a:rPr lang="ru-RU" sz="1600" b="1"/>
              <a:t>положения</a:t>
            </a:r>
          </a:p>
        </p:txBody>
      </p:sp>
      <p:sp>
        <p:nvSpPr>
          <p:cNvPr id="40983" name="Text Box 40"/>
          <p:cNvSpPr txBox="1">
            <a:spLocks noChangeArrowheads="1"/>
          </p:cNvSpPr>
          <p:nvPr/>
        </p:nvSpPr>
        <p:spPr bwMode="auto">
          <a:xfrm>
            <a:off x="6929438" y="3643313"/>
            <a:ext cx="17002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/>
              <a:t>Наложение </a:t>
            </a:r>
          </a:p>
          <a:p>
            <a:pPr algn="ctr" eaLnBrk="1" hangingPunct="1"/>
            <a:r>
              <a:rPr lang="ru-RU" sz="1600" b="1"/>
              <a:t>жгута-закрутки</a:t>
            </a:r>
          </a:p>
        </p:txBody>
      </p:sp>
      <p:sp>
        <p:nvSpPr>
          <p:cNvPr id="40984" name="Text Box 41"/>
          <p:cNvSpPr txBox="1">
            <a:spLocks noChangeArrowheads="1"/>
          </p:cNvSpPr>
          <p:nvPr/>
        </p:nvSpPr>
        <p:spPr bwMode="auto">
          <a:xfrm>
            <a:off x="5715000" y="5308600"/>
            <a:ext cx="28765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/>
              <a:t>Наложение резинового</a:t>
            </a:r>
          </a:p>
          <a:p>
            <a:pPr algn="ctr" eaLnBrk="1" hangingPunct="1"/>
            <a:r>
              <a:rPr lang="ru-RU" sz="1600" b="1"/>
              <a:t> кровоостанавливающего </a:t>
            </a:r>
          </a:p>
          <a:p>
            <a:pPr algn="ctr" eaLnBrk="1" hangingPunct="1"/>
            <a:r>
              <a:rPr lang="ru-RU" sz="1600" b="1"/>
              <a:t>жгута</a:t>
            </a:r>
          </a:p>
        </p:txBody>
      </p:sp>
      <p:sp>
        <p:nvSpPr>
          <p:cNvPr id="40985" name="Text Box 42"/>
          <p:cNvSpPr txBox="1">
            <a:spLocks noChangeArrowheads="1"/>
          </p:cNvSpPr>
          <p:nvPr/>
        </p:nvSpPr>
        <p:spPr bwMode="auto">
          <a:xfrm>
            <a:off x="214313" y="3429000"/>
            <a:ext cx="2214562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/>
              <a:t>Фиксация </a:t>
            </a:r>
          </a:p>
          <a:p>
            <a:pPr algn="ctr" eaLnBrk="1" hangingPunct="1"/>
            <a:r>
              <a:rPr lang="ru-RU" sz="1600" b="1"/>
              <a:t>конечности </a:t>
            </a:r>
          </a:p>
          <a:p>
            <a:pPr algn="ctr" eaLnBrk="1" hangingPunct="1"/>
            <a:r>
              <a:rPr lang="ru-RU" sz="1600" b="1"/>
              <a:t>в максимальном </a:t>
            </a:r>
          </a:p>
          <a:p>
            <a:pPr algn="ctr" eaLnBrk="1" hangingPunct="1"/>
            <a:r>
              <a:rPr lang="ru-RU" sz="1600" b="1"/>
              <a:t>сгибании</a:t>
            </a:r>
          </a:p>
        </p:txBody>
      </p:sp>
      <p:sp>
        <p:nvSpPr>
          <p:cNvPr id="40986" name="Text Box 43"/>
          <p:cNvSpPr txBox="1">
            <a:spLocks noChangeArrowheads="1"/>
          </p:cNvSpPr>
          <p:nvPr/>
        </p:nvSpPr>
        <p:spPr bwMode="auto">
          <a:xfrm>
            <a:off x="1714500" y="5286375"/>
            <a:ext cx="13747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/>
              <a:t>Наложение </a:t>
            </a:r>
          </a:p>
          <a:p>
            <a:pPr algn="ctr" eaLnBrk="1" hangingPunct="1"/>
            <a:r>
              <a:rPr lang="ru-RU" sz="1600" b="1"/>
              <a:t>давящей </a:t>
            </a:r>
          </a:p>
          <a:p>
            <a:pPr algn="ctr" eaLnBrk="1" hangingPunct="1"/>
            <a:r>
              <a:rPr lang="ru-RU" sz="1600" b="1"/>
              <a:t>повязки</a:t>
            </a:r>
          </a:p>
        </p:txBody>
      </p:sp>
      <p:pic>
        <p:nvPicPr>
          <p:cNvPr id="40987" name="Рисунок 45" descr="Капля 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3286125"/>
            <a:ext cx="757237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76375" y="1268413"/>
            <a:ext cx="5803900" cy="563562"/>
          </a:xfrm>
        </p:spPr>
        <p:txBody>
          <a:bodyPr/>
          <a:lstStyle/>
          <a:p>
            <a:pPr eaLnBrk="1" hangingPunct="1"/>
            <a:r>
              <a:rPr lang="ru-RU" sz="1800" smtClean="0">
                <a:solidFill>
                  <a:srgbClr val="FF3300"/>
                </a:solidFill>
                <a:latin typeface="Arial Black" pitchFamily="34" charset="0"/>
              </a:rPr>
              <a:t>ПРАВИЛА НАЛОЖЕНИЯ РЕЗИНОВОГО КРОВООСТАНАВЛИВАЮЩЕГО ЖГУТА</a:t>
            </a:r>
            <a:endParaRPr lang="en-US" sz="1200" smtClean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70661" name="Oval 5"/>
          <p:cNvSpPr>
            <a:spLocks noChangeArrowheads="1"/>
          </p:cNvSpPr>
          <p:nvPr/>
        </p:nvSpPr>
        <p:spPr bwMode="gray">
          <a:xfrm>
            <a:off x="6227763" y="2133600"/>
            <a:ext cx="2160587" cy="2160588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2" name="Oval 6"/>
          <p:cNvSpPr>
            <a:spLocks noChangeArrowheads="1"/>
          </p:cNvSpPr>
          <p:nvPr/>
        </p:nvSpPr>
        <p:spPr bwMode="gray">
          <a:xfrm>
            <a:off x="6227763" y="2133600"/>
            <a:ext cx="2160587" cy="2160588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3" name="Oval 7"/>
          <p:cNvSpPr>
            <a:spLocks noChangeArrowheads="1"/>
          </p:cNvSpPr>
          <p:nvPr/>
        </p:nvSpPr>
        <p:spPr bwMode="gray">
          <a:xfrm>
            <a:off x="6369050" y="2274888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4" name="Oval 8"/>
          <p:cNvSpPr>
            <a:spLocks noChangeArrowheads="1"/>
          </p:cNvSpPr>
          <p:nvPr/>
        </p:nvSpPr>
        <p:spPr bwMode="gray">
          <a:xfrm>
            <a:off x="6400800" y="2286000"/>
            <a:ext cx="1878013" cy="1878013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41991" name="Oval 9"/>
          <p:cNvSpPr>
            <a:spLocks noChangeArrowheads="1"/>
          </p:cNvSpPr>
          <p:nvPr/>
        </p:nvSpPr>
        <p:spPr bwMode="gray">
          <a:xfrm>
            <a:off x="6470650" y="2368550"/>
            <a:ext cx="1690688" cy="1690688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70666" name="Oval 10"/>
          <p:cNvSpPr>
            <a:spLocks noChangeArrowheads="1"/>
          </p:cNvSpPr>
          <p:nvPr/>
        </p:nvSpPr>
        <p:spPr bwMode="gray">
          <a:xfrm>
            <a:off x="755650" y="212725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7" name="Oval 11"/>
          <p:cNvSpPr>
            <a:spLocks noChangeArrowheads="1"/>
          </p:cNvSpPr>
          <p:nvPr/>
        </p:nvSpPr>
        <p:spPr bwMode="gray">
          <a:xfrm>
            <a:off x="755650" y="212725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folHlink">
                  <a:alpha val="32001"/>
                </a:schemeClr>
              </a:gs>
              <a:gs pos="100000">
                <a:schemeClr val="fol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8" name="Oval 12"/>
          <p:cNvSpPr>
            <a:spLocks noChangeArrowheads="1"/>
          </p:cNvSpPr>
          <p:nvPr/>
        </p:nvSpPr>
        <p:spPr bwMode="gray">
          <a:xfrm>
            <a:off x="896938" y="2268538"/>
            <a:ext cx="1878012" cy="1878012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54118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9" name="Oval 13"/>
          <p:cNvSpPr>
            <a:spLocks noChangeArrowheads="1"/>
          </p:cNvSpPr>
          <p:nvPr/>
        </p:nvSpPr>
        <p:spPr bwMode="gray">
          <a:xfrm>
            <a:off x="898525" y="2271713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63529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41996" name="Oval 14"/>
          <p:cNvSpPr>
            <a:spLocks noChangeArrowheads="1"/>
          </p:cNvSpPr>
          <p:nvPr/>
        </p:nvSpPr>
        <p:spPr bwMode="gray">
          <a:xfrm>
            <a:off x="990600" y="2362200"/>
            <a:ext cx="1690688" cy="1690688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grpSp>
        <p:nvGrpSpPr>
          <p:cNvPr id="41997" name="Group 15"/>
          <p:cNvGrpSpPr>
            <a:grpSpLocks/>
          </p:cNvGrpSpPr>
          <p:nvPr/>
        </p:nvGrpSpPr>
        <p:grpSpPr bwMode="auto">
          <a:xfrm>
            <a:off x="1017588" y="2387600"/>
            <a:ext cx="1636712" cy="1636713"/>
            <a:chOff x="4166" y="1706"/>
            <a:chExt cx="1252" cy="1252"/>
          </a:xfrm>
        </p:grpSpPr>
        <p:sp>
          <p:nvSpPr>
            <p:cNvPr id="42019" name="Oval 16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2020" name="Oval 17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2021" name="Oval 18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2022" name="Oval 19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</p:grpSp>
      <p:sp>
        <p:nvSpPr>
          <p:cNvPr id="70676" name="Oval 20"/>
          <p:cNvSpPr>
            <a:spLocks noChangeArrowheads="1"/>
          </p:cNvSpPr>
          <p:nvPr/>
        </p:nvSpPr>
        <p:spPr bwMode="gray">
          <a:xfrm>
            <a:off x="3492500" y="213360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77" name="Oval 21"/>
          <p:cNvSpPr>
            <a:spLocks noChangeArrowheads="1"/>
          </p:cNvSpPr>
          <p:nvPr/>
        </p:nvSpPr>
        <p:spPr bwMode="gray">
          <a:xfrm>
            <a:off x="3492500" y="213360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accent1">
                  <a:alpha val="32001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78" name="Oval 22"/>
          <p:cNvSpPr>
            <a:spLocks noChangeArrowheads="1"/>
          </p:cNvSpPr>
          <p:nvPr/>
        </p:nvSpPr>
        <p:spPr bwMode="gray">
          <a:xfrm>
            <a:off x="3633788" y="2274888"/>
            <a:ext cx="1878012" cy="1878012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54118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79" name="Oval 23"/>
          <p:cNvSpPr>
            <a:spLocks noChangeArrowheads="1"/>
          </p:cNvSpPr>
          <p:nvPr/>
        </p:nvSpPr>
        <p:spPr bwMode="gray">
          <a:xfrm>
            <a:off x="3635375" y="2278063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63529"/>
                  <a:invGamma/>
                </a:schemeClr>
              </a:gs>
              <a:gs pos="100000">
                <a:schemeClr val="accent1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42002" name="Oval 24"/>
          <p:cNvSpPr>
            <a:spLocks noChangeArrowheads="1"/>
          </p:cNvSpPr>
          <p:nvPr/>
        </p:nvSpPr>
        <p:spPr bwMode="gray">
          <a:xfrm>
            <a:off x="3727450" y="2368550"/>
            <a:ext cx="1690688" cy="1690688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grpSp>
        <p:nvGrpSpPr>
          <p:cNvPr id="42003" name="Group 25"/>
          <p:cNvGrpSpPr>
            <a:grpSpLocks/>
          </p:cNvGrpSpPr>
          <p:nvPr/>
        </p:nvGrpSpPr>
        <p:grpSpPr bwMode="auto">
          <a:xfrm>
            <a:off x="3786188" y="2428875"/>
            <a:ext cx="1636712" cy="1636713"/>
            <a:chOff x="4166" y="1706"/>
            <a:chExt cx="1252" cy="1252"/>
          </a:xfrm>
        </p:grpSpPr>
        <p:sp>
          <p:nvSpPr>
            <p:cNvPr id="42015" name="Oval 26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2016" name="Oval 27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2017" name="Oval 28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2018" name="Oval 29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</p:grpSp>
      <p:grpSp>
        <p:nvGrpSpPr>
          <p:cNvPr id="42004" name="Group 30"/>
          <p:cNvGrpSpPr>
            <a:grpSpLocks/>
          </p:cNvGrpSpPr>
          <p:nvPr/>
        </p:nvGrpSpPr>
        <p:grpSpPr bwMode="auto">
          <a:xfrm>
            <a:off x="6500813" y="2428875"/>
            <a:ext cx="1636712" cy="1636713"/>
            <a:chOff x="4166" y="1706"/>
            <a:chExt cx="1252" cy="1252"/>
          </a:xfrm>
        </p:grpSpPr>
        <p:sp>
          <p:nvSpPr>
            <p:cNvPr id="42011" name="Oval 31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2012" name="Oval 32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2013" name="Oval 33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2014" name="Oval 34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</p:grpSp>
      <p:sp>
        <p:nvSpPr>
          <p:cNvPr id="42005" name="AutoShape 35"/>
          <p:cNvSpPr>
            <a:spLocks noChangeArrowheads="1"/>
          </p:cNvSpPr>
          <p:nvPr/>
        </p:nvSpPr>
        <p:spPr bwMode="auto">
          <a:xfrm>
            <a:off x="428625" y="4665663"/>
            <a:ext cx="2643188" cy="15494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ru-RU" b="1">
                <a:solidFill>
                  <a:srgbClr val="0000FF"/>
                </a:solidFill>
              </a:rPr>
              <a:t>Не накладывается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 на обнажённую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кожу</a:t>
            </a:r>
          </a:p>
        </p:txBody>
      </p:sp>
      <p:sp>
        <p:nvSpPr>
          <p:cNvPr id="42006" name="AutoShape 36"/>
          <p:cNvSpPr>
            <a:spLocks noChangeArrowheads="1"/>
          </p:cNvSpPr>
          <p:nvPr/>
        </p:nvSpPr>
        <p:spPr bwMode="auto">
          <a:xfrm>
            <a:off x="3357563" y="4665663"/>
            <a:ext cx="2428875" cy="1477962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ru-RU" b="1">
                <a:solidFill>
                  <a:srgbClr val="0000FF"/>
                </a:solidFill>
              </a:rPr>
              <a:t>Жгут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затягивается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до пережатия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артерии</a:t>
            </a:r>
          </a:p>
        </p:txBody>
      </p:sp>
      <p:sp>
        <p:nvSpPr>
          <p:cNvPr id="42007" name="AutoShape 37"/>
          <p:cNvSpPr>
            <a:spLocks noChangeArrowheads="1"/>
          </p:cNvSpPr>
          <p:nvPr/>
        </p:nvSpPr>
        <p:spPr bwMode="auto">
          <a:xfrm>
            <a:off x="6143625" y="4665663"/>
            <a:ext cx="2571750" cy="1763712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ru-RU" b="1">
                <a:solidFill>
                  <a:srgbClr val="0000FF"/>
                </a:solidFill>
              </a:rPr>
              <a:t>Жгут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накладывается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выше раны  и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как можно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ближе к ней</a:t>
            </a:r>
          </a:p>
        </p:txBody>
      </p:sp>
      <p:sp>
        <p:nvSpPr>
          <p:cNvPr id="42008" name="Text Box 38"/>
          <p:cNvSpPr txBox="1">
            <a:spLocks noChangeArrowheads="1"/>
          </p:cNvSpPr>
          <p:nvPr/>
        </p:nvSpPr>
        <p:spPr bwMode="gray">
          <a:xfrm>
            <a:off x="1571625" y="2857500"/>
            <a:ext cx="441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3600" b="1">
                <a:solidFill>
                  <a:srgbClr val="FF0000"/>
                </a:solidFill>
              </a:rPr>
              <a:t>1</a:t>
            </a:r>
            <a:endParaRPr lang="en-US" sz="3600" b="1">
              <a:solidFill>
                <a:srgbClr val="FF0000"/>
              </a:solidFill>
            </a:endParaRPr>
          </a:p>
        </p:txBody>
      </p:sp>
      <p:sp>
        <p:nvSpPr>
          <p:cNvPr id="42009" name="Text Box 39"/>
          <p:cNvSpPr txBox="1">
            <a:spLocks noChangeArrowheads="1"/>
          </p:cNvSpPr>
          <p:nvPr/>
        </p:nvSpPr>
        <p:spPr bwMode="gray">
          <a:xfrm>
            <a:off x="4357688" y="2857500"/>
            <a:ext cx="441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3600" b="1">
                <a:solidFill>
                  <a:srgbClr val="FF5050"/>
                </a:solidFill>
              </a:rPr>
              <a:t>2</a:t>
            </a:r>
            <a:endParaRPr lang="en-US" sz="3600" b="1">
              <a:solidFill>
                <a:srgbClr val="FF5050"/>
              </a:solidFill>
            </a:endParaRPr>
          </a:p>
        </p:txBody>
      </p:sp>
      <p:sp>
        <p:nvSpPr>
          <p:cNvPr id="42010" name="Text Box 40"/>
          <p:cNvSpPr txBox="1">
            <a:spLocks noChangeArrowheads="1"/>
          </p:cNvSpPr>
          <p:nvPr/>
        </p:nvSpPr>
        <p:spPr bwMode="gray">
          <a:xfrm>
            <a:off x="7072313" y="2857500"/>
            <a:ext cx="441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3600" b="1">
                <a:solidFill>
                  <a:srgbClr val="FF5050"/>
                </a:solidFill>
              </a:rPr>
              <a:t>3</a:t>
            </a:r>
            <a:endParaRPr lang="en-US" sz="3600" b="1">
              <a:solidFill>
                <a:srgbClr val="FF5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19250" y="1125538"/>
            <a:ext cx="4572000" cy="563562"/>
          </a:xfrm>
        </p:spPr>
        <p:txBody>
          <a:bodyPr/>
          <a:lstStyle/>
          <a:p>
            <a:pPr eaLnBrk="1" hangingPunct="1"/>
            <a:r>
              <a:rPr lang="ru-RU" sz="1600" smtClean="0">
                <a:solidFill>
                  <a:srgbClr val="FF3300"/>
                </a:solidFill>
                <a:latin typeface="Arial Black" pitchFamily="34" charset="0"/>
              </a:rPr>
              <a:t>ПРАВИЛА НАЛОЖЕНИЯ РЕЗИНОВОГО КРОВООСТАНАВЛИВАЮЩЕГО ЖГУТА</a:t>
            </a:r>
            <a:endParaRPr lang="en-US" sz="1000" smtClean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70661" name="Oval 5"/>
          <p:cNvSpPr>
            <a:spLocks noChangeArrowheads="1"/>
          </p:cNvSpPr>
          <p:nvPr/>
        </p:nvSpPr>
        <p:spPr bwMode="gray">
          <a:xfrm>
            <a:off x="6227763" y="2133600"/>
            <a:ext cx="2160587" cy="2160588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2" name="Oval 6"/>
          <p:cNvSpPr>
            <a:spLocks noChangeArrowheads="1"/>
          </p:cNvSpPr>
          <p:nvPr/>
        </p:nvSpPr>
        <p:spPr bwMode="gray">
          <a:xfrm>
            <a:off x="6227763" y="2133600"/>
            <a:ext cx="2160587" cy="2160588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3" name="Oval 7"/>
          <p:cNvSpPr>
            <a:spLocks noChangeArrowheads="1"/>
          </p:cNvSpPr>
          <p:nvPr/>
        </p:nvSpPr>
        <p:spPr bwMode="gray">
          <a:xfrm>
            <a:off x="6369050" y="2274888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4" name="Oval 8"/>
          <p:cNvSpPr>
            <a:spLocks noChangeArrowheads="1"/>
          </p:cNvSpPr>
          <p:nvPr/>
        </p:nvSpPr>
        <p:spPr bwMode="gray">
          <a:xfrm>
            <a:off x="6400800" y="2286000"/>
            <a:ext cx="1878013" cy="1878013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43015" name="Oval 9"/>
          <p:cNvSpPr>
            <a:spLocks noChangeArrowheads="1"/>
          </p:cNvSpPr>
          <p:nvPr/>
        </p:nvSpPr>
        <p:spPr bwMode="gray">
          <a:xfrm>
            <a:off x="6470650" y="2368550"/>
            <a:ext cx="1690688" cy="1690688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70666" name="Oval 10"/>
          <p:cNvSpPr>
            <a:spLocks noChangeArrowheads="1"/>
          </p:cNvSpPr>
          <p:nvPr/>
        </p:nvSpPr>
        <p:spPr bwMode="gray">
          <a:xfrm>
            <a:off x="755650" y="212725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7" name="Oval 11"/>
          <p:cNvSpPr>
            <a:spLocks noChangeArrowheads="1"/>
          </p:cNvSpPr>
          <p:nvPr/>
        </p:nvSpPr>
        <p:spPr bwMode="gray">
          <a:xfrm>
            <a:off x="755650" y="212725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folHlink">
                  <a:alpha val="32001"/>
                </a:schemeClr>
              </a:gs>
              <a:gs pos="100000">
                <a:schemeClr val="fol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8" name="Oval 12"/>
          <p:cNvSpPr>
            <a:spLocks noChangeArrowheads="1"/>
          </p:cNvSpPr>
          <p:nvPr/>
        </p:nvSpPr>
        <p:spPr bwMode="gray">
          <a:xfrm>
            <a:off x="896938" y="2268538"/>
            <a:ext cx="1878012" cy="1878012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54118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9" name="Oval 13"/>
          <p:cNvSpPr>
            <a:spLocks noChangeArrowheads="1"/>
          </p:cNvSpPr>
          <p:nvPr/>
        </p:nvSpPr>
        <p:spPr bwMode="gray">
          <a:xfrm>
            <a:off x="898525" y="2271713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63529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43020" name="Oval 14"/>
          <p:cNvSpPr>
            <a:spLocks noChangeArrowheads="1"/>
          </p:cNvSpPr>
          <p:nvPr/>
        </p:nvSpPr>
        <p:spPr bwMode="gray">
          <a:xfrm>
            <a:off x="990600" y="2362200"/>
            <a:ext cx="1690688" cy="1690688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grpSp>
        <p:nvGrpSpPr>
          <p:cNvPr id="43021" name="Group 15"/>
          <p:cNvGrpSpPr>
            <a:grpSpLocks/>
          </p:cNvGrpSpPr>
          <p:nvPr/>
        </p:nvGrpSpPr>
        <p:grpSpPr bwMode="auto">
          <a:xfrm>
            <a:off x="1017588" y="2387600"/>
            <a:ext cx="1636712" cy="1636713"/>
            <a:chOff x="4166" y="1706"/>
            <a:chExt cx="1252" cy="1252"/>
          </a:xfrm>
        </p:grpSpPr>
        <p:sp>
          <p:nvSpPr>
            <p:cNvPr id="43043" name="Oval 16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3044" name="Oval 17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3045" name="Oval 18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3046" name="Oval 19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</p:grpSp>
      <p:sp>
        <p:nvSpPr>
          <p:cNvPr id="70676" name="Oval 20"/>
          <p:cNvSpPr>
            <a:spLocks noChangeArrowheads="1"/>
          </p:cNvSpPr>
          <p:nvPr/>
        </p:nvSpPr>
        <p:spPr bwMode="gray">
          <a:xfrm>
            <a:off x="3492500" y="213360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77" name="Oval 21"/>
          <p:cNvSpPr>
            <a:spLocks noChangeArrowheads="1"/>
          </p:cNvSpPr>
          <p:nvPr/>
        </p:nvSpPr>
        <p:spPr bwMode="gray">
          <a:xfrm>
            <a:off x="3492500" y="213360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accent1">
                  <a:alpha val="32001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78" name="Oval 22"/>
          <p:cNvSpPr>
            <a:spLocks noChangeArrowheads="1"/>
          </p:cNvSpPr>
          <p:nvPr/>
        </p:nvSpPr>
        <p:spPr bwMode="gray">
          <a:xfrm>
            <a:off x="3633788" y="2274888"/>
            <a:ext cx="1878012" cy="1878012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54118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79" name="Oval 23"/>
          <p:cNvSpPr>
            <a:spLocks noChangeArrowheads="1"/>
          </p:cNvSpPr>
          <p:nvPr/>
        </p:nvSpPr>
        <p:spPr bwMode="gray">
          <a:xfrm>
            <a:off x="3635375" y="2278063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63529"/>
                  <a:invGamma/>
                </a:schemeClr>
              </a:gs>
              <a:gs pos="100000">
                <a:schemeClr val="accent1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43026" name="Oval 24"/>
          <p:cNvSpPr>
            <a:spLocks noChangeArrowheads="1"/>
          </p:cNvSpPr>
          <p:nvPr/>
        </p:nvSpPr>
        <p:spPr bwMode="gray">
          <a:xfrm>
            <a:off x="3727450" y="2368550"/>
            <a:ext cx="1690688" cy="1690688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grpSp>
        <p:nvGrpSpPr>
          <p:cNvPr id="43027" name="Group 25"/>
          <p:cNvGrpSpPr>
            <a:grpSpLocks/>
          </p:cNvGrpSpPr>
          <p:nvPr/>
        </p:nvGrpSpPr>
        <p:grpSpPr bwMode="auto">
          <a:xfrm>
            <a:off x="3786188" y="2428875"/>
            <a:ext cx="1636712" cy="1636713"/>
            <a:chOff x="4166" y="1706"/>
            <a:chExt cx="1252" cy="1252"/>
          </a:xfrm>
        </p:grpSpPr>
        <p:sp>
          <p:nvSpPr>
            <p:cNvPr id="43039" name="Oval 26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3040" name="Oval 27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3041" name="Oval 28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3042" name="Oval 29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</p:grpSp>
      <p:grpSp>
        <p:nvGrpSpPr>
          <p:cNvPr id="43028" name="Group 30"/>
          <p:cNvGrpSpPr>
            <a:grpSpLocks/>
          </p:cNvGrpSpPr>
          <p:nvPr/>
        </p:nvGrpSpPr>
        <p:grpSpPr bwMode="auto">
          <a:xfrm>
            <a:off x="6500813" y="2428875"/>
            <a:ext cx="1636712" cy="1636713"/>
            <a:chOff x="4166" y="1706"/>
            <a:chExt cx="1252" cy="1252"/>
          </a:xfrm>
        </p:grpSpPr>
        <p:sp>
          <p:nvSpPr>
            <p:cNvPr id="43035" name="Oval 31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3036" name="Oval 32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3037" name="Oval 33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3038" name="Oval 34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</p:grpSp>
      <p:sp>
        <p:nvSpPr>
          <p:cNvPr id="43029" name="AutoShape 35"/>
          <p:cNvSpPr>
            <a:spLocks noChangeArrowheads="1"/>
          </p:cNvSpPr>
          <p:nvPr/>
        </p:nvSpPr>
        <p:spPr bwMode="auto">
          <a:xfrm>
            <a:off x="214313" y="4357688"/>
            <a:ext cx="2857500" cy="22860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ru-RU" b="1">
              <a:solidFill>
                <a:srgbClr val="FFFF00"/>
              </a:solidFill>
            </a:endParaRPr>
          </a:p>
          <a:p>
            <a:pPr algn="ctr"/>
            <a:r>
              <a:rPr lang="ru-RU" b="1">
                <a:solidFill>
                  <a:srgbClr val="0000FF"/>
                </a:solidFill>
              </a:rPr>
              <a:t>Туры жгута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накладываются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по принципу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наложения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спиральной повязки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от периферии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к центру</a:t>
            </a:r>
          </a:p>
          <a:p>
            <a:pPr algn="ctr"/>
            <a:endParaRPr lang="ru-RU" b="1">
              <a:solidFill>
                <a:srgbClr val="0000FF"/>
              </a:solidFill>
            </a:endParaRPr>
          </a:p>
        </p:txBody>
      </p:sp>
      <p:sp>
        <p:nvSpPr>
          <p:cNvPr id="43030" name="AutoShape 36"/>
          <p:cNvSpPr>
            <a:spLocks noChangeArrowheads="1"/>
          </p:cNvSpPr>
          <p:nvPr/>
        </p:nvSpPr>
        <p:spPr bwMode="auto">
          <a:xfrm>
            <a:off x="3357563" y="4665663"/>
            <a:ext cx="2428875" cy="1477962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ru-RU" b="1">
                <a:solidFill>
                  <a:srgbClr val="0000FF"/>
                </a:solidFill>
              </a:rPr>
              <a:t>Жгут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не закрывается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одеждой, </a:t>
            </a:r>
          </a:p>
          <a:p>
            <a:pPr algn="ctr"/>
            <a:r>
              <a:rPr lang="ru-RU" b="1">
                <a:solidFill>
                  <a:srgbClr val="0000FF"/>
                </a:solidFill>
              </a:rPr>
              <a:t>повязкой</a:t>
            </a:r>
          </a:p>
        </p:txBody>
      </p:sp>
      <p:sp>
        <p:nvSpPr>
          <p:cNvPr id="43031" name="AutoShape 37"/>
          <p:cNvSpPr>
            <a:spLocks noChangeArrowheads="1"/>
          </p:cNvSpPr>
          <p:nvPr/>
        </p:nvSpPr>
        <p:spPr bwMode="auto">
          <a:xfrm>
            <a:off x="6072188" y="4665663"/>
            <a:ext cx="2786062" cy="1906587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Продолжительность </a:t>
            </a:r>
          </a:p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использования жгута: </a:t>
            </a:r>
          </a:p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летом – 1,5 часа; </a:t>
            </a:r>
          </a:p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зимой – 30-40 минут</a:t>
            </a:r>
          </a:p>
        </p:txBody>
      </p:sp>
      <p:sp>
        <p:nvSpPr>
          <p:cNvPr id="43032" name="Text Box 38"/>
          <p:cNvSpPr txBox="1">
            <a:spLocks noChangeArrowheads="1"/>
          </p:cNvSpPr>
          <p:nvPr/>
        </p:nvSpPr>
        <p:spPr bwMode="gray">
          <a:xfrm>
            <a:off x="1571625" y="2857500"/>
            <a:ext cx="441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3600" b="1">
                <a:solidFill>
                  <a:srgbClr val="FF0000"/>
                </a:solidFill>
              </a:rPr>
              <a:t>4</a:t>
            </a:r>
            <a:endParaRPr lang="en-US" sz="3600" b="1">
              <a:solidFill>
                <a:srgbClr val="FF0000"/>
              </a:solidFill>
            </a:endParaRPr>
          </a:p>
        </p:txBody>
      </p:sp>
      <p:sp>
        <p:nvSpPr>
          <p:cNvPr id="43033" name="Text Box 39"/>
          <p:cNvSpPr txBox="1">
            <a:spLocks noChangeArrowheads="1"/>
          </p:cNvSpPr>
          <p:nvPr/>
        </p:nvSpPr>
        <p:spPr bwMode="gray">
          <a:xfrm>
            <a:off x="4357688" y="2857500"/>
            <a:ext cx="441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3600" b="1">
                <a:solidFill>
                  <a:srgbClr val="FF5050"/>
                </a:solidFill>
              </a:rPr>
              <a:t>5</a:t>
            </a:r>
            <a:endParaRPr lang="en-US" sz="3600" b="1">
              <a:solidFill>
                <a:srgbClr val="FF5050"/>
              </a:solidFill>
            </a:endParaRPr>
          </a:p>
        </p:txBody>
      </p:sp>
      <p:sp>
        <p:nvSpPr>
          <p:cNvPr id="43034" name="Text Box 40"/>
          <p:cNvSpPr txBox="1">
            <a:spLocks noChangeArrowheads="1"/>
          </p:cNvSpPr>
          <p:nvPr/>
        </p:nvSpPr>
        <p:spPr bwMode="gray">
          <a:xfrm>
            <a:off x="7072313" y="2857500"/>
            <a:ext cx="441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3600" b="1">
                <a:solidFill>
                  <a:srgbClr val="FF5050"/>
                </a:solidFill>
              </a:rPr>
              <a:t>6</a:t>
            </a:r>
            <a:endParaRPr lang="en-US" sz="3600" b="1">
              <a:solidFill>
                <a:srgbClr val="FF5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79613" y="1125538"/>
            <a:ext cx="4572000" cy="563562"/>
          </a:xfrm>
        </p:spPr>
        <p:txBody>
          <a:bodyPr/>
          <a:lstStyle/>
          <a:p>
            <a:pPr eaLnBrk="1" hangingPunct="1"/>
            <a:r>
              <a:rPr lang="ru-RU" sz="1600" smtClean="0">
                <a:solidFill>
                  <a:srgbClr val="FF3300"/>
                </a:solidFill>
                <a:latin typeface="Arial Black" pitchFamily="34" charset="0"/>
              </a:rPr>
              <a:t>ПРАВИЛА НАЛОЖЕНИЯ РЕЗИНОВОГО КРОВООСТАНАВЛИВАЮЩЕГО ЖГУТА</a:t>
            </a:r>
            <a:endParaRPr lang="en-US" sz="1000" smtClean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70661" name="Oval 5"/>
          <p:cNvSpPr>
            <a:spLocks noChangeArrowheads="1"/>
          </p:cNvSpPr>
          <p:nvPr/>
        </p:nvSpPr>
        <p:spPr bwMode="gray">
          <a:xfrm>
            <a:off x="6227763" y="2133600"/>
            <a:ext cx="2160587" cy="2160588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2" name="Oval 6"/>
          <p:cNvSpPr>
            <a:spLocks noChangeArrowheads="1"/>
          </p:cNvSpPr>
          <p:nvPr/>
        </p:nvSpPr>
        <p:spPr bwMode="gray">
          <a:xfrm>
            <a:off x="6227763" y="2133600"/>
            <a:ext cx="2160587" cy="2160588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3" name="Oval 7"/>
          <p:cNvSpPr>
            <a:spLocks noChangeArrowheads="1"/>
          </p:cNvSpPr>
          <p:nvPr/>
        </p:nvSpPr>
        <p:spPr bwMode="gray">
          <a:xfrm>
            <a:off x="6369050" y="2274888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4" name="Oval 8"/>
          <p:cNvSpPr>
            <a:spLocks noChangeArrowheads="1"/>
          </p:cNvSpPr>
          <p:nvPr/>
        </p:nvSpPr>
        <p:spPr bwMode="gray">
          <a:xfrm>
            <a:off x="6400800" y="2286000"/>
            <a:ext cx="1878013" cy="1878013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44039" name="Oval 9"/>
          <p:cNvSpPr>
            <a:spLocks noChangeArrowheads="1"/>
          </p:cNvSpPr>
          <p:nvPr/>
        </p:nvSpPr>
        <p:spPr bwMode="gray">
          <a:xfrm>
            <a:off x="6470650" y="2368550"/>
            <a:ext cx="1690688" cy="1690688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70666" name="Oval 10"/>
          <p:cNvSpPr>
            <a:spLocks noChangeArrowheads="1"/>
          </p:cNvSpPr>
          <p:nvPr/>
        </p:nvSpPr>
        <p:spPr bwMode="gray">
          <a:xfrm>
            <a:off x="755650" y="212725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7" name="Oval 11"/>
          <p:cNvSpPr>
            <a:spLocks noChangeArrowheads="1"/>
          </p:cNvSpPr>
          <p:nvPr/>
        </p:nvSpPr>
        <p:spPr bwMode="gray">
          <a:xfrm>
            <a:off x="755650" y="212725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folHlink">
                  <a:alpha val="32001"/>
                </a:schemeClr>
              </a:gs>
              <a:gs pos="100000">
                <a:schemeClr val="fol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8" name="Oval 12"/>
          <p:cNvSpPr>
            <a:spLocks noChangeArrowheads="1"/>
          </p:cNvSpPr>
          <p:nvPr/>
        </p:nvSpPr>
        <p:spPr bwMode="gray">
          <a:xfrm>
            <a:off x="896938" y="2268538"/>
            <a:ext cx="1878012" cy="1878012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54118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9" name="Oval 13"/>
          <p:cNvSpPr>
            <a:spLocks noChangeArrowheads="1"/>
          </p:cNvSpPr>
          <p:nvPr/>
        </p:nvSpPr>
        <p:spPr bwMode="gray">
          <a:xfrm>
            <a:off x="898525" y="2271713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63529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44044" name="Oval 14"/>
          <p:cNvSpPr>
            <a:spLocks noChangeArrowheads="1"/>
          </p:cNvSpPr>
          <p:nvPr/>
        </p:nvSpPr>
        <p:spPr bwMode="gray">
          <a:xfrm>
            <a:off x="990600" y="2362200"/>
            <a:ext cx="1690688" cy="1690688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grpSp>
        <p:nvGrpSpPr>
          <p:cNvPr id="44045" name="Group 15"/>
          <p:cNvGrpSpPr>
            <a:grpSpLocks/>
          </p:cNvGrpSpPr>
          <p:nvPr/>
        </p:nvGrpSpPr>
        <p:grpSpPr bwMode="auto">
          <a:xfrm>
            <a:off x="1017588" y="2387600"/>
            <a:ext cx="1636712" cy="1636713"/>
            <a:chOff x="4166" y="1706"/>
            <a:chExt cx="1252" cy="1252"/>
          </a:xfrm>
        </p:grpSpPr>
        <p:sp>
          <p:nvSpPr>
            <p:cNvPr id="44067" name="Oval 16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4068" name="Oval 17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4069" name="Oval 18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4070" name="Oval 19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</p:grpSp>
      <p:sp>
        <p:nvSpPr>
          <p:cNvPr id="70676" name="Oval 20"/>
          <p:cNvSpPr>
            <a:spLocks noChangeArrowheads="1"/>
          </p:cNvSpPr>
          <p:nvPr/>
        </p:nvSpPr>
        <p:spPr bwMode="gray">
          <a:xfrm>
            <a:off x="3492500" y="213360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77" name="Oval 21"/>
          <p:cNvSpPr>
            <a:spLocks noChangeArrowheads="1"/>
          </p:cNvSpPr>
          <p:nvPr/>
        </p:nvSpPr>
        <p:spPr bwMode="gray">
          <a:xfrm>
            <a:off x="3492500" y="213360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accent1">
                  <a:alpha val="32001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78" name="Oval 22"/>
          <p:cNvSpPr>
            <a:spLocks noChangeArrowheads="1"/>
          </p:cNvSpPr>
          <p:nvPr/>
        </p:nvSpPr>
        <p:spPr bwMode="gray">
          <a:xfrm>
            <a:off x="3633788" y="2274888"/>
            <a:ext cx="1878012" cy="1878012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54118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79" name="Oval 23"/>
          <p:cNvSpPr>
            <a:spLocks noChangeArrowheads="1"/>
          </p:cNvSpPr>
          <p:nvPr/>
        </p:nvSpPr>
        <p:spPr bwMode="gray">
          <a:xfrm>
            <a:off x="3635375" y="2278063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63529"/>
                  <a:invGamma/>
                </a:schemeClr>
              </a:gs>
              <a:gs pos="100000">
                <a:schemeClr val="accent1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44050" name="Oval 24"/>
          <p:cNvSpPr>
            <a:spLocks noChangeArrowheads="1"/>
          </p:cNvSpPr>
          <p:nvPr/>
        </p:nvSpPr>
        <p:spPr bwMode="gray">
          <a:xfrm>
            <a:off x="3727450" y="2368550"/>
            <a:ext cx="1690688" cy="1690688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grpSp>
        <p:nvGrpSpPr>
          <p:cNvPr id="44051" name="Group 25"/>
          <p:cNvGrpSpPr>
            <a:grpSpLocks/>
          </p:cNvGrpSpPr>
          <p:nvPr/>
        </p:nvGrpSpPr>
        <p:grpSpPr bwMode="auto">
          <a:xfrm>
            <a:off x="3786188" y="2428875"/>
            <a:ext cx="1636712" cy="1636713"/>
            <a:chOff x="4166" y="1706"/>
            <a:chExt cx="1252" cy="1252"/>
          </a:xfrm>
        </p:grpSpPr>
        <p:sp>
          <p:nvSpPr>
            <p:cNvPr id="44063" name="Oval 26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4064" name="Oval 27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4065" name="Oval 28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4066" name="Oval 29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</p:grpSp>
      <p:grpSp>
        <p:nvGrpSpPr>
          <p:cNvPr id="44052" name="Group 30"/>
          <p:cNvGrpSpPr>
            <a:grpSpLocks/>
          </p:cNvGrpSpPr>
          <p:nvPr/>
        </p:nvGrpSpPr>
        <p:grpSpPr bwMode="auto">
          <a:xfrm>
            <a:off x="6500813" y="2428875"/>
            <a:ext cx="1636712" cy="1636713"/>
            <a:chOff x="4166" y="1706"/>
            <a:chExt cx="1252" cy="1252"/>
          </a:xfrm>
        </p:grpSpPr>
        <p:sp>
          <p:nvSpPr>
            <p:cNvPr id="44059" name="Oval 31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4060" name="Oval 32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4061" name="Oval 33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4062" name="Oval 34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</p:grpSp>
      <p:sp>
        <p:nvSpPr>
          <p:cNvPr id="44053" name="AutoShape 35"/>
          <p:cNvSpPr>
            <a:spLocks noChangeArrowheads="1"/>
          </p:cNvSpPr>
          <p:nvPr/>
        </p:nvSpPr>
        <p:spPr bwMode="auto">
          <a:xfrm>
            <a:off x="428625" y="4572000"/>
            <a:ext cx="2643188" cy="200025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По истечению </a:t>
            </a:r>
          </a:p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предельного </a:t>
            </a:r>
          </a:p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времени жгут </a:t>
            </a:r>
          </a:p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ослабляют </a:t>
            </a:r>
          </a:p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на 5-8 минут </a:t>
            </a:r>
          </a:p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и вновь </a:t>
            </a:r>
          </a:p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затягивают</a:t>
            </a:r>
          </a:p>
        </p:txBody>
      </p:sp>
      <p:sp>
        <p:nvSpPr>
          <p:cNvPr id="44054" name="AutoShape 36"/>
          <p:cNvSpPr>
            <a:spLocks noChangeArrowheads="1"/>
          </p:cNvSpPr>
          <p:nvPr/>
        </p:nvSpPr>
        <p:spPr bwMode="auto">
          <a:xfrm>
            <a:off x="3357563" y="4665663"/>
            <a:ext cx="2428875" cy="1477962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Повторные </a:t>
            </a:r>
          </a:p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ослабления жгута </a:t>
            </a:r>
          </a:p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каждые </a:t>
            </a:r>
          </a:p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20-30 минут</a:t>
            </a:r>
          </a:p>
        </p:txBody>
      </p:sp>
      <p:sp>
        <p:nvSpPr>
          <p:cNvPr id="44055" name="AutoShape 37"/>
          <p:cNvSpPr>
            <a:spLocks noChangeArrowheads="1"/>
          </p:cNvSpPr>
          <p:nvPr/>
        </p:nvSpPr>
        <p:spPr bwMode="auto">
          <a:xfrm>
            <a:off x="6143625" y="4665663"/>
            <a:ext cx="2571750" cy="1763712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Информация </a:t>
            </a:r>
          </a:p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о времени </a:t>
            </a:r>
          </a:p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наложения жгута </a:t>
            </a:r>
          </a:p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0000FF"/>
                </a:solidFill>
              </a:rPr>
              <a:t>на видном месте</a:t>
            </a:r>
          </a:p>
        </p:txBody>
      </p:sp>
      <p:sp>
        <p:nvSpPr>
          <p:cNvPr id="44056" name="Text Box 38"/>
          <p:cNvSpPr txBox="1">
            <a:spLocks noChangeArrowheads="1"/>
          </p:cNvSpPr>
          <p:nvPr/>
        </p:nvSpPr>
        <p:spPr bwMode="gray">
          <a:xfrm>
            <a:off x="1571625" y="2857500"/>
            <a:ext cx="441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3600" b="1">
                <a:solidFill>
                  <a:srgbClr val="FF0000"/>
                </a:solidFill>
              </a:rPr>
              <a:t>7</a:t>
            </a:r>
            <a:endParaRPr lang="en-US" sz="3600" b="1">
              <a:solidFill>
                <a:srgbClr val="FF0000"/>
              </a:solidFill>
            </a:endParaRPr>
          </a:p>
        </p:txBody>
      </p:sp>
      <p:sp>
        <p:nvSpPr>
          <p:cNvPr id="44057" name="Text Box 39"/>
          <p:cNvSpPr txBox="1">
            <a:spLocks noChangeArrowheads="1"/>
          </p:cNvSpPr>
          <p:nvPr/>
        </p:nvSpPr>
        <p:spPr bwMode="gray">
          <a:xfrm>
            <a:off x="4357688" y="2857500"/>
            <a:ext cx="441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3600" b="1">
                <a:solidFill>
                  <a:srgbClr val="FF5050"/>
                </a:solidFill>
              </a:rPr>
              <a:t>8</a:t>
            </a:r>
            <a:endParaRPr lang="en-US" sz="3600" b="1">
              <a:solidFill>
                <a:srgbClr val="FF5050"/>
              </a:solidFill>
            </a:endParaRPr>
          </a:p>
        </p:txBody>
      </p:sp>
      <p:sp>
        <p:nvSpPr>
          <p:cNvPr id="44058" name="Text Box 40"/>
          <p:cNvSpPr txBox="1">
            <a:spLocks noChangeArrowheads="1"/>
          </p:cNvSpPr>
          <p:nvPr/>
        </p:nvSpPr>
        <p:spPr bwMode="gray">
          <a:xfrm>
            <a:off x="7072313" y="2857500"/>
            <a:ext cx="441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3600" b="1">
                <a:solidFill>
                  <a:srgbClr val="FF5050"/>
                </a:solidFill>
              </a:rPr>
              <a:t>9</a:t>
            </a:r>
            <a:endParaRPr lang="en-US" sz="3600" b="1">
              <a:solidFill>
                <a:srgbClr val="FF5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835150" y="1052513"/>
            <a:ext cx="4572000" cy="563562"/>
          </a:xfrm>
        </p:spPr>
        <p:txBody>
          <a:bodyPr/>
          <a:lstStyle/>
          <a:p>
            <a:pPr eaLnBrk="1" hangingPunct="1"/>
            <a:r>
              <a:rPr lang="ru-RU" sz="1600" smtClean="0">
                <a:solidFill>
                  <a:srgbClr val="FF3300"/>
                </a:solidFill>
                <a:latin typeface="Arial Black" pitchFamily="34" charset="0"/>
              </a:rPr>
              <a:t>ПРАВИЛА НАЛОЖЕНИЯ РЕЗИНОВОГО КРОВООСТАНАВЛИВАЮЩЕГО ЖГУТА</a:t>
            </a:r>
            <a:endParaRPr lang="en-US" sz="1000" smtClean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70666" name="Oval 10"/>
          <p:cNvSpPr>
            <a:spLocks noChangeArrowheads="1"/>
          </p:cNvSpPr>
          <p:nvPr/>
        </p:nvSpPr>
        <p:spPr bwMode="gray">
          <a:xfrm>
            <a:off x="3357563" y="1857375"/>
            <a:ext cx="2160587" cy="2160588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7" name="Oval 11"/>
          <p:cNvSpPr>
            <a:spLocks noChangeArrowheads="1"/>
          </p:cNvSpPr>
          <p:nvPr/>
        </p:nvSpPr>
        <p:spPr bwMode="gray">
          <a:xfrm>
            <a:off x="3357563" y="1857375"/>
            <a:ext cx="2160587" cy="2160588"/>
          </a:xfrm>
          <a:prstGeom prst="ellipse">
            <a:avLst/>
          </a:prstGeom>
          <a:gradFill rotWithShape="1">
            <a:gsLst>
              <a:gs pos="0">
                <a:schemeClr val="folHlink">
                  <a:alpha val="32001"/>
                </a:schemeClr>
              </a:gs>
              <a:gs pos="100000">
                <a:schemeClr val="fol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8" name="Oval 12"/>
          <p:cNvSpPr>
            <a:spLocks noChangeArrowheads="1"/>
          </p:cNvSpPr>
          <p:nvPr/>
        </p:nvSpPr>
        <p:spPr bwMode="gray">
          <a:xfrm>
            <a:off x="3571875" y="2000250"/>
            <a:ext cx="1878013" cy="1878013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54118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0669" name="Oval 13"/>
          <p:cNvSpPr>
            <a:spLocks noChangeArrowheads="1"/>
          </p:cNvSpPr>
          <p:nvPr/>
        </p:nvSpPr>
        <p:spPr bwMode="gray">
          <a:xfrm>
            <a:off x="3500438" y="2000250"/>
            <a:ext cx="1878012" cy="1878013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63529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45063" name="Oval 14"/>
          <p:cNvSpPr>
            <a:spLocks noChangeArrowheads="1"/>
          </p:cNvSpPr>
          <p:nvPr/>
        </p:nvSpPr>
        <p:spPr bwMode="gray">
          <a:xfrm>
            <a:off x="3643313" y="2071688"/>
            <a:ext cx="1690687" cy="1690687"/>
          </a:xfrm>
          <a:prstGeom prst="ellipse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ru-RU"/>
          </a:p>
        </p:txBody>
      </p:sp>
      <p:grpSp>
        <p:nvGrpSpPr>
          <p:cNvPr id="45064" name="Group 15"/>
          <p:cNvGrpSpPr>
            <a:grpSpLocks/>
          </p:cNvGrpSpPr>
          <p:nvPr/>
        </p:nvGrpSpPr>
        <p:grpSpPr bwMode="auto">
          <a:xfrm>
            <a:off x="3643313" y="2071688"/>
            <a:ext cx="1636712" cy="1636712"/>
            <a:chOff x="4166" y="1706"/>
            <a:chExt cx="1252" cy="1252"/>
          </a:xfrm>
        </p:grpSpPr>
        <p:sp>
          <p:nvSpPr>
            <p:cNvPr id="45067" name="Oval 16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5068" name="Oval 17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5069" name="Oval 18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5070" name="Oval 19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</p:grpSp>
      <p:sp>
        <p:nvSpPr>
          <p:cNvPr id="45065" name="AutoShape 35"/>
          <p:cNvSpPr>
            <a:spLocks noChangeArrowheads="1"/>
          </p:cNvSpPr>
          <p:nvPr/>
        </p:nvSpPr>
        <p:spPr bwMode="auto">
          <a:xfrm>
            <a:off x="1071563" y="4143375"/>
            <a:ext cx="6643687" cy="1571625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ru-RU" sz="2400" b="1">
                <a:solidFill>
                  <a:srgbClr val="0000FF"/>
                </a:solidFill>
              </a:rPr>
              <a:t>Раненые с наложенным жгутом </a:t>
            </a:r>
          </a:p>
          <a:p>
            <a:pPr algn="ctr">
              <a:lnSpc>
                <a:spcPct val="80000"/>
              </a:lnSpc>
            </a:pPr>
            <a:r>
              <a:rPr lang="ru-RU" sz="2400" b="1">
                <a:solidFill>
                  <a:srgbClr val="0000FF"/>
                </a:solidFill>
              </a:rPr>
              <a:t>находятся под постоянным наблюдением </a:t>
            </a:r>
          </a:p>
          <a:p>
            <a:pPr algn="ctr">
              <a:lnSpc>
                <a:spcPct val="80000"/>
              </a:lnSpc>
            </a:pPr>
            <a:r>
              <a:rPr lang="ru-RU" sz="2400" b="1">
                <a:solidFill>
                  <a:srgbClr val="0000FF"/>
                </a:solidFill>
              </a:rPr>
              <a:t>и эвакуируются в первую очередь</a:t>
            </a:r>
          </a:p>
        </p:txBody>
      </p:sp>
      <p:sp>
        <p:nvSpPr>
          <p:cNvPr id="45066" name="Text Box 38"/>
          <p:cNvSpPr txBox="1">
            <a:spLocks noChangeArrowheads="1"/>
          </p:cNvSpPr>
          <p:nvPr/>
        </p:nvSpPr>
        <p:spPr bwMode="gray">
          <a:xfrm>
            <a:off x="4000500" y="2571750"/>
            <a:ext cx="9112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3600" b="1">
                <a:solidFill>
                  <a:srgbClr val="FF0000"/>
                </a:solidFill>
              </a:rPr>
              <a:t>10</a:t>
            </a:r>
            <a:endParaRPr 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Рисунок 8" descr="Кровотечение 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0"/>
            <a:ext cx="4786312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Рисунок 10" descr="Жгут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57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Рисунок 1" descr="Закрутка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Рисунок 2" descr="Из артерий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313" y="0"/>
            <a:ext cx="4484687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Рисунок 11" descr="P13501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WordArt 3"/>
          <p:cNvSpPr>
            <a:spLocks noChangeArrowheads="1" noChangeShapeType="1" noTextEdit="1"/>
          </p:cNvSpPr>
          <p:nvPr/>
        </p:nvSpPr>
        <p:spPr bwMode="auto">
          <a:xfrm>
            <a:off x="468313" y="1628775"/>
            <a:ext cx="7704137" cy="49688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Спасибо за внимание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101gl">
  <a:themeElements>
    <a:clrScheme name="sample 3">
      <a:dk1>
        <a:srgbClr val="335338"/>
      </a:dk1>
      <a:lt1>
        <a:srgbClr val="D7E4BE"/>
      </a:lt1>
      <a:dk2>
        <a:srgbClr val="000066"/>
      </a:dk2>
      <a:lt2>
        <a:srgbClr val="B2B2B2"/>
      </a:lt2>
      <a:accent1>
        <a:srgbClr val="2F86B1"/>
      </a:accent1>
      <a:accent2>
        <a:srgbClr val="D2761A"/>
      </a:accent2>
      <a:accent3>
        <a:srgbClr val="E8EFDB"/>
      </a:accent3>
      <a:accent4>
        <a:srgbClr val="2A462E"/>
      </a:accent4>
      <a:accent5>
        <a:srgbClr val="ADC3D5"/>
      </a:accent5>
      <a:accent6>
        <a:srgbClr val="BE6A16"/>
      </a:accent6>
      <a:hlink>
        <a:srgbClr val="368463"/>
      </a:hlink>
      <a:folHlink>
        <a:srgbClr val="481ECE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1A3E86"/>
        </a:dk1>
        <a:lt1>
          <a:srgbClr val="C1CFDD"/>
        </a:lt1>
        <a:dk2>
          <a:srgbClr val="000000"/>
        </a:dk2>
        <a:lt2>
          <a:srgbClr val="B2B2B2"/>
        </a:lt2>
        <a:accent1>
          <a:srgbClr val="4AAAC0"/>
        </a:accent1>
        <a:accent2>
          <a:srgbClr val="6600FF"/>
        </a:accent2>
        <a:accent3>
          <a:srgbClr val="DDE4EB"/>
        </a:accent3>
        <a:accent4>
          <a:srgbClr val="143472"/>
        </a:accent4>
        <a:accent5>
          <a:srgbClr val="B1D2DC"/>
        </a:accent5>
        <a:accent6>
          <a:srgbClr val="5C00E7"/>
        </a:accent6>
        <a:hlink>
          <a:srgbClr val="0066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B166E"/>
        </a:dk1>
        <a:lt1>
          <a:srgbClr val="AADBFC"/>
        </a:lt1>
        <a:dk2>
          <a:srgbClr val="003366"/>
        </a:dk2>
        <a:lt2>
          <a:srgbClr val="B2B2B2"/>
        </a:lt2>
        <a:accent1>
          <a:srgbClr val="19B17B"/>
        </a:accent1>
        <a:accent2>
          <a:srgbClr val="E57B1B"/>
        </a:accent2>
        <a:accent3>
          <a:srgbClr val="D2EAFD"/>
        </a:accent3>
        <a:accent4>
          <a:srgbClr val="23115D"/>
        </a:accent4>
        <a:accent5>
          <a:srgbClr val="ABD5BF"/>
        </a:accent5>
        <a:accent6>
          <a:srgbClr val="CF6F17"/>
        </a:accent6>
        <a:hlink>
          <a:srgbClr val="0066CC"/>
        </a:hlink>
        <a:folHlink>
          <a:srgbClr val="8C71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335338"/>
        </a:dk1>
        <a:lt1>
          <a:srgbClr val="D7E4BE"/>
        </a:lt1>
        <a:dk2>
          <a:srgbClr val="000066"/>
        </a:dk2>
        <a:lt2>
          <a:srgbClr val="B2B2B2"/>
        </a:lt2>
        <a:accent1>
          <a:srgbClr val="2F86B1"/>
        </a:accent1>
        <a:accent2>
          <a:srgbClr val="D2761A"/>
        </a:accent2>
        <a:accent3>
          <a:srgbClr val="E8EFDB"/>
        </a:accent3>
        <a:accent4>
          <a:srgbClr val="2A462E"/>
        </a:accent4>
        <a:accent5>
          <a:srgbClr val="ADC3D5"/>
        </a:accent5>
        <a:accent6>
          <a:srgbClr val="BE6A16"/>
        </a:accent6>
        <a:hlink>
          <a:srgbClr val="368463"/>
        </a:hlink>
        <a:folHlink>
          <a:srgbClr val="481EC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cdb2004101gl</Template>
  <TotalTime>768</TotalTime>
  <Words>927</Words>
  <Application>Microsoft Office PowerPoint</Application>
  <PresentationFormat>Экран (4:3)</PresentationFormat>
  <Paragraphs>364</Paragraphs>
  <Slides>45</Slides>
  <Notes>21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46" baseType="lpstr">
      <vt:lpstr>cdb2004101gl</vt:lpstr>
      <vt:lpstr>ПОВРЕЖДЕНИЯ ГРУДНОЙ КЛЕТКИ</vt:lpstr>
      <vt:lpstr>РАСКРЫВАЕМЫЕ ВОПРОСЫ</vt:lpstr>
      <vt:lpstr>ПОВРЕЖДЕНИЯ ГРУДИ И ОРГАНОВ ГРУДНОЙ КЛЕТКИ</vt:lpstr>
      <vt:lpstr>ПОВРЕЖДЕНИЯ ГРУДИ И ОРГАНОВ  ГРУДНОЙ КЛЕТКИ</vt:lpstr>
      <vt:lpstr>ПОВРЕЖДЕНИЯ ГРУДИ И ОРГАНОВ ГРУДНОЙ КЛЕТКИ</vt:lpstr>
      <vt:lpstr>ПОВРЕЖДЕНИЯ ГРУДИ И ОРГАНОВ ГРУДНОЙ КЛЕТКИ</vt:lpstr>
      <vt:lpstr>ПОВРЕЖДЕНИЯ ГРУДИ И ОРГАНОВ ГРУДНОЙ КЛЕТКИ</vt:lpstr>
      <vt:lpstr>ПНЕВМОТОРАКС</vt:lpstr>
      <vt:lpstr>Презентация PowerPoint</vt:lpstr>
      <vt:lpstr>ОТКРЫТЫЙ ПНЕВМОТОРАКС</vt:lpstr>
      <vt:lpstr>ЗАКРЫТЫЙ ПНЕВМОТОРАКС</vt:lpstr>
      <vt:lpstr>ОСЛОЖНЕНИЯ ОТКРЫТОГО ПНЕВМОТОРАКСА</vt:lpstr>
      <vt:lpstr>Презентация PowerPoint</vt:lpstr>
      <vt:lpstr>Презентация PowerPoint</vt:lpstr>
      <vt:lpstr>ПОДКОЖНАЯ ЭМФИЗЕМА</vt:lpstr>
      <vt:lpstr>ОТКРЫТЫЙ ПНЕВМОТОРАКС</vt:lpstr>
      <vt:lpstr>НЕОТЛОЖНАЯ ПОМОЩЬ ПРИ НАПРЯЖЁННОМ ПНЕВМОТОРАКСЕ</vt:lpstr>
      <vt:lpstr>ЭВАКУАЦИЯ  РАНЕНОГО В ГРУДЬ</vt:lpstr>
      <vt:lpstr>ЭВАКУАЦИЯ  РАНЕНОГО В ГРУДЬ</vt:lpstr>
      <vt:lpstr>ПНЕВМОТОРАКС, ГЕМАТОРАКС</vt:lpstr>
      <vt:lpstr>НАЛОЖЕНИЕ ОККЛЮЗИОННОЙ ПОВЯЗКИ</vt:lpstr>
      <vt:lpstr>НЕОТЛОЖНАЯ ДОВРАЧЕБНАЯ  ПОМОЩЬ ПРИ ТРАВМАХ</vt:lpstr>
      <vt:lpstr>ВОПРОСЫ</vt:lpstr>
      <vt:lpstr>«Организация оказания помощи пострадавшим  на месте происшествия»</vt:lpstr>
      <vt:lpstr>СОРТИРОВКА</vt:lpstr>
      <vt:lpstr>НЕ НУЖДАЮЩИЕСЯ В СПЕЦИАЛЬНОЙ ОБРАБОТКЕ ИЛИ ИЗОЛЯЦИИ</vt:lpstr>
      <vt:lpstr>Презентация PowerPoint</vt:lpstr>
      <vt:lpstr>НА МЕСТЕ ПРОИСШЕСТВИЯ</vt:lpstr>
      <vt:lpstr>ОКАЗАНИЕ  МЕДИЦИНСКОЙ ПОМОЩИ</vt:lpstr>
      <vt:lpstr>НЕОТЛОЖНАЯ ПОМОЩЬ</vt:lpstr>
      <vt:lpstr> РАНЫ</vt:lpstr>
      <vt:lpstr> ПОВРЕЖДЕНИЕ ТКАНЕЙ ОРГАНИЗМА ВСЛЕДСТВИЕ МЕХАНИЧЕСКОГО ВОЗДЕЙСТВИЯ, СОПРОВОЖДАЮЩЕЕСЯ НАРУШЕНИЕМ ЦЕЛОСТИ КОЖИ ИЛИ СЛИЗИСТЫХ ОБОЛОЧЕК</vt:lpstr>
      <vt:lpstr>РАНА</vt:lpstr>
      <vt:lpstr>ОГНЕСТРЕЛЬНАЯ РАНА</vt:lpstr>
      <vt:lpstr>ОСНОВНЫЕ КЛИНИЧЕСКИЕ СИМПТОМЫ РАНЫ</vt:lpstr>
      <vt:lpstr>МЕДИЦИНСКАЯ СЕСТРА</vt:lpstr>
      <vt:lpstr>ПРИНЦИПЫ НЕОТЛОЖНОЙ ПОМОЩИ ПРИ РАНЕНИЯХ</vt:lpstr>
      <vt:lpstr>ПРИЁМЫ ВРЕМЕННОЙ ОСТАНОВКИ КРОВОТЕЧЕНИЯ</vt:lpstr>
      <vt:lpstr>ПРАВИЛА НАЛОЖЕНИЯ РЕЗИНОВОГО КРОВООСТАНАВЛИВАЮЩЕГО ЖГУТА</vt:lpstr>
      <vt:lpstr>ПРАВИЛА НАЛОЖЕНИЯ РЕЗИНОВОГО КРОВООСТАНАВЛИВАЮЩЕГО ЖГУТА</vt:lpstr>
      <vt:lpstr>ПРАВИЛА НАЛОЖЕНИЯ РЕЗИНОВОГО КРОВООСТАНАВЛИВАЮЩЕГО ЖГУТА</vt:lpstr>
      <vt:lpstr>ПРАВИЛА НАЛОЖЕНИЯ РЕЗИНОВОГО КРОВООСТАНАВЛИВАЮЩЕГО ЖГУТА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</dc:title>
  <dc:creator>Admin</dc:creator>
  <cp:lastModifiedBy>Лариса</cp:lastModifiedBy>
  <cp:revision>58</cp:revision>
  <dcterms:created xsi:type="dcterms:W3CDTF">2009-04-05T02:30:51Z</dcterms:created>
  <dcterms:modified xsi:type="dcterms:W3CDTF">2017-03-18T17:12:52Z</dcterms:modified>
</cp:coreProperties>
</file>