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slides/slide111.xml" ContentType="application/vnd.openxmlformats-officedocument.presentationml.slide+xml"/>
  <Override PartName="/ppt/slides/slide112.xml" ContentType="application/vnd.openxmlformats-officedocument.presentationml.slide+xml"/>
  <Override PartName="/ppt/slides/slide113.xml" ContentType="application/vnd.openxmlformats-officedocument.presentationml.slide+xml"/>
  <Override PartName="/ppt/slides/slide114.xml" ContentType="application/vnd.openxmlformats-officedocument.presentationml.slide+xml"/>
  <Override PartName="/ppt/slides/slide115.xml" ContentType="application/vnd.openxmlformats-officedocument.presentationml.slide+xml"/>
  <Override PartName="/ppt/slides/slide116.xml" ContentType="application/vnd.openxmlformats-officedocument.presentationml.slide+xml"/>
  <Override PartName="/ppt/slides/slide117.xml" ContentType="application/vnd.openxmlformats-officedocument.presentationml.slide+xml"/>
  <Override PartName="/ppt/slides/slide118.xml" ContentType="application/vnd.openxmlformats-officedocument.presentationml.slide+xml"/>
  <Override PartName="/ppt/slides/slide119.xml" ContentType="application/vnd.openxmlformats-officedocument.presentationml.slide+xml"/>
  <Override PartName="/ppt/slides/slide120.xml" ContentType="application/vnd.openxmlformats-officedocument.presentationml.slide+xml"/>
  <Override PartName="/ppt/slides/slide121.xml" ContentType="application/vnd.openxmlformats-officedocument.presentationml.slide+xml"/>
  <Override PartName="/ppt/slides/slide122.xml" ContentType="application/vnd.openxmlformats-officedocument.presentationml.slide+xml"/>
  <Override PartName="/ppt/slides/slide123.xml" ContentType="application/vnd.openxmlformats-officedocument.presentationml.slide+xml"/>
  <Override PartName="/ppt/slides/slide124.xml" ContentType="application/vnd.openxmlformats-officedocument.presentationml.slide+xml"/>
  <Override PartName="/ppt/slides/slide125.xml" ContentType="application/vnd.openxmlformats-officedocument.presentationml.slide+xml"/>
  <Override PartName="/ppt/slides/slide126.xml" ContentType="application/vnd.openxmlformats-officedocument.presentationml.slide+xml"/>
  <Override PartName="/ppt/slides/slide127.xml" ContentType="application/vnd.openxmlformats-officedocument.presentationml.slide+xml"/>
  <Override PartName="/ppt/slides/slide128.xml" ContentType="application/vnd.openxmlformats-officedocument.presentationml.slide+xml"/>
  <Override PartName="/ppt/slides/slide129.xml" ContentType="application/vnd.openxmlformats-officedocument.presentationml.slide+xml"/>
  <Override PartName="/ppt/slides/slide130.xml" ContentType="application/vnd.openxmlformats-officedocument.presentationml.slide+xml"/>
  <Override PartName="/ppt/slides/slide131.xml" ContentType="application/vnd.openxmlformats-officedocument.presentationml.slide+xml"/>
  <Override PartName="/ppt/slides/slide132.xml" ContentType="application/vnd.openxmlformats-officedocument.presentationml.slide+xml"/>
  <Override PartName="/ppt/slides/slide133.xml" ContentType="application/vnd.openxmlformats-officedocument.presentationml.slide+xml"/>
  <Override PartName="/ppt/slides/slide134.xml" ContentType="application/vnd.openxmlformats-officedocument.presentationml.slide+xml"/>
  <Override PartName="/ppt/slides/slide135.xml" ContentType="application/vnd.openxmlformats-officedocument.presentationml.slide+xml"/>
  <Override PartName="/ppt/slides/slide136.xml" ContentType="application/vnd.openxmlformats-officedocument.presentationml.slide+xml"/>
  <Override PartName="/ppt/slides/slide137.xml" ContentType="application/vnd.openxmlformats-officedocument.presentationml.slide+xml"/>
  <Override PartName="/ppt/slides/slide138.xml" ContentType="application/vnd.openxmlformats-officedocument.presentationml.slide+xml"/>
  <Override PartName="/ppt/slides/slide139.xml" ContentType="application/vnd.openxmlformats-officedocument.presentationml.slide+xml"/>
  <Override PartName="/ppt/slides/slide140.xml" ContentType="application/vnd.openxmlformats-officedocument.presentationml.slide+xml"/>
  <Override PartName="/ppt/slides/slide141.xml" ContentType="application/vnd.openxmlformats-officedocument.presentationml.slide+xml"/>
  <Override PartName="/ppt/slides/slide142.xml" ContentType="application/vnd.openxmlformats-officedocument.presentationml.slide+xml"/>
  <Override PartName="/ppt/slides/slide143.xml" ContentType="application/vnd.openxmlformats-officedocument.presentationml.slide+xml"/>
  <Override PartName="/ppt/slides/slide144.xml" ContentType="application/vnd.openxmlformats-officedocument.presentationml.slide+xml"/>
  <Override PartName="/ppt/slides/slide145.xml" ContentType="application/vnd.openxmlformats-officedocument.presentationml.slide+xml"/>
  <Override PartName="/ppt/slides/slide146.xml" ContentType="application/vnd.openxmlformats-officedocument.presentationml.slide+xml"/>
  <Override PartName="/ppt/slides/slide147.xml" ContentType="application/vnd.openxmlformats-officedocument.presentationml.slide+xml"/>
  <Override PartName="/ppt/slides/slide148.xml" ContentType="application/vnd.openxmlformats-officedocument.presentationml.slide+xml"/>
  <Override PartName="/ppt/slides/slide149.xml" ContentType="application/vnd.openxmlformats-officedocument.presentationml.slide+xml"/>
  <Override PartName="/ppt/slides/slide150.xml" ContentType="application/vnd.openxmlformats-officedocument.presentationml.slide+xml"/>
  <Override PartName="/ppt/slides/slide151.xml" ContentType="application/vnd.openxmlformats-officedocument.presentationml.slide+xml"/>
  <Override PartName="/ppt/slides/slide152.xml" ContentType="application/vnd.openxmlformats-officedocument.presentationml.slide+xml"/>
  <Override PartName="/ppt/slides/slide153.xml" ContentType="application/vnd.openxmlformats-officedocument.presentationml.slide+xml"/>
  <Override PartName="/ppt/slides/slide154.xml" ContentType="application/vnd.openxmlformats-officedocument.presentationml.slide+xml"/>
  <Override PartName="/ppt/slides/slide155.xml" ContentType="application/vnd.openxmlformats-officedocument.presentationml.slide+xml"/>
  <Override PartName="/ppt/slides/slide156.xml" ContentType="application/vnd.openxmlformats-officedocument.presentationml.slide+xml"/>
  <Override PartName="/ppt/slides/slide157.xml" ContentType="application/vnd.openxmlformats-officedocument.presentationml.slide+xml"/>
  <Override PartName="/ppt/slides/slide158.xml" ContentType="application/vnd.openxmlformats-officedocument.presentationml.slide+xml"/>
  <Override PartName="/ppt/slides/slide159.xml" ContentType="application/vnd.openxmlformats-officedocument.presentationml.slide+xml"/>
  <Override PartName="/ppt/slides/slide160.xml" ContentType="application/vnd.openxmlformats-officedocument.presentationml.slide+xml"/>
  <Override PartName="/ppt/slides/slide161.xml" ContentType="application/vnd.openxmlformats-officedocument.presentationml.slide+xml"/>
  <Override PartName="/ppt/slides/slide162.xml" ContentType="application/vnd.openxmlformats-officedocument.presentationml.slide+xml"/>
  <Override PartName="/ppt/slides/slide163.xml" ContentType="application/vnd.openxmlformats-officedocument.presentationml.slide+xml"/>
  <Override PartName="/ppt/slides/slide164.xml" ContentType="application/vnd.openxmlformats-officedocument.presentationml.slide+xml"/>
  <Override PartName="/ppt/slides/slide165.xml" ContentType="application/vnd.openxmlformats-officedocument.presentationml.slide+xml"/>
  <Override PartName="/ppt/slides/slide166.xml" ContentType="application/vnd.openxmlformats-officedocument.presentationml.slide+xml"/>
  <Override PartName="/ppt/slides/slide167.xml" ContentType="application/vnd.openxmlformats-officedocument.presentationml.slide+xml"/>
  <Override PartName="/ppt/slides/slide16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notesMasterIdLst>
    <p:notesMasterId r:id="rId170"/>
  </p:notesMasterIdLst>
  <p:sldIdLst>
    <p:sldId id="256" r:id="rId2"/>
    <p:sldId id="430" r:id="rId3"/>
    <p:sldId id="431" r:id="rId4"/>
    <p:sldId id="397" r:id="rId5"/>
    <p:sldId id="398" r:id="rId6"/>
    <p:sldId id="399" r:id="rId7"/>
    <p:sldId id="428" r:id="rId8"/>
    <p:sldId id="405" r:id="rId9"/>
    <p:sldId id="415" r:id="rId10"/>
    <p:sldId id="426" r:id="rId11"/>
    <p:sldId id="432" r:id="rId12"/>
    <p:sldId id="403" r:id="rId13"/>
    <p:sldId id="409" r:id="rId14"/>
    <p:sldId id="408" r:id="rId15"/>
    <p:sldId id="410" r:id="rId16"/>
    <p:sldId id="411" r:id="rId17"/>
    <p:sldId id="413" r:id="rId18"/>
    <p:sldId id="420" r:id="rId19"/>
    <p:sldId id="421" r:id="rId20"/>
    <p:sldId id="404" r:id="rId21"/>
    <p:sldId id="427" r:id="rId22"/>
    <p:sldId id="416" r:id="rId23"/>
    <p:sldId id="407" r:id="rId24"/>
    <p:sldId id="400" r:id="rId25"/>
    <p:sldId id="401" r:id="rId26"/>
    <p:sldId id="402" r:id="rId27"/>
    <p:sldId id="417" r:id="rId28"/>
    <p:sldId id="418" r:id="rId29"/>
    <p:sldId id="414" r:id="rId30"/>
    <p:sldId id="423" r:id="rId31"/>
    <p:sldId id="257" r:id="rId32"/>
    <p:sldId id="270" r:id="rId33"/>
    <p:sldId id="271" r:id="rId34"/>
    <p:sldId id="272" r:id="rId35"/>
    <p:sldId id="273" r:id="rId36"/>
    <p:sldId id="274" r:id="rId37"/>
    <p:sldId id="275" r:id="rId38"/>
    <p:sldId id="266" r:id="rId39"/>
    <p:sldId id="258" r:id="rId40"/>
    <p:sldId id="259" r:id="rId41"/>
    <p:sldId id="260" r:id="rId42"/>
    <p:sldId id="263" r:id="rId43"/>
    <p:sldId id="264" r:id="rId44"/>
    <p:sldId id="265" r:id="rId45"/>
    <p:sldId id="267" r:id="rId46"/>
    <p:sldId id="276" r:id="rId47"/>
    <p:sldId id="277" r:id="rId48"/>
    <p:sldId id="278" r:id="rId49"/>
    <p:sldId id="279" r:id="rId50"/>
    <p:sldId id="280" r:id="rId51"/>
    <p:sldId id="281" r:id="rId52"/>
    <p:sldId id="282" r:id="rId53"/>
    <p:sldId id="283" r:id="rId54"/>
    <p:sldId id="284" r:id="rId55"/>
    <p:sldId id="285" r:id="rId56"/>
    <p:sldId id="286" r:id="rId57"/>
    <p:sldId id="287" r:id="rId58"/>
    <p:sldId id="288" r:id="rId59"/>
    <p:sldId id="289" r:id="rId60"/>
    <p:sldId id="290" r:id="rId61"/>
    <p:sldId id="291" r:id="rId62"/>
    <p:sldId id="292" r:id="rId63"/>
    <p:sldId id="293" r:id="rId64"/>
    <p:sldId id="294" r:id="rId65"/>
    <p:sldId id="295" r:id="rId66"/>
    <p:sldId id="296" r:id="rId67"/>
    <p:sldId id="297" r:id="rId68"/>
    <p:sldId id="298" r:id="rId69"/>
    <p:sldId id="299" r:id="rId70"/>
    <p:sldId id="300" r:id="rId71"/>
    <p:sldId id="301" r:id="rId72"/>
    <p:sldId id="302" r:id="rId73"/>
    <p:sldId id="303" r:id="rId74"/>
    <p:sldId id="304" r:id="rId75"/>
    <p:sldId id="305" r:id="rId76"/>
    <p:sldId id="306" r:id="rId77"/>
    <p:sldId id="307" r:id="rId78"/>
    <p:sldId id="308" r:id="rId79"/>
    <p:sldId id="309" r:id="rId80"/>
    <p:sldId id="395" r:id="rId81"/>
    <p:sldId id="396" r:id="rId82"/>
    <p:sldId id="310" r:id="rId83"/>
    <p:sldId id="311" r:id="rId84"/>
    <p:sldId id="312" r:id="rId85"/>
    <p:sldId id="313" r:id="rId86"/>
    <p:sldId id="314" r:id="rId87"/>
    <p:sldId id="315" r:id="rId88"/>
    <p:sldId id="394" r:id="rId89"/>
    <p:sldId id="316" r:id="rId90"/>
    <p:sldId id="429" r:id="rId91"/>
    <p:sldId id="317" r:id="rId92"/>
    <p:sldId id="318" r:id="rId93"/>
    <p:sldId id="319" r:id="rId94"/>
    <p:sldId id="320" r:id="rId95"/>
    <p:sldId id="321" r:id="rId96"/>
    <p:sldId id="322" r:id="rId97"/>
    <p:sldId id="323" r:id="rId98"/>
    <p:sldId id="324" r:id="rId99"/>
    <p:sldId id="325" r:id="rId100"/>
    <p:sldId id="326" r:id="rId101"/>
    <p:sldId id="327" r:id="rId102"/>
    <p:sldId id="328" r:id="rId103"/>
    <p:sldId id="329" r:id="rId104"/>
    <p:sldId id="330" r:id="rId105"/>
    <p:sldId id="331" r:id="rId106"/>
    <p:sldId id="332" r:id="rId107"/>
    <p:sldId id="333" r:id="rId108"/>
    <p:sldId id="334" r:id="rId109"/>
    <p:sldId id="335" r:id="rId110"/>
    <p:sldId id="336" r:id="rId111"/>
    <p:sldId id="337" r:id="rId112"/>
    <p:sldId id="338" r:id="rId113"/>
    <p:sldId id="339" r:id="rId114"/>
    <p:sldId id="340" r:id="rId115"/>
    <p:sldId id="341" r:id="rId116"/>
    <p:sldId id="342" r:id="rId117"/>
    <p:sldId id="343" r:id="rId118"/>
    <p:sldId id="344" r:id="rId119"/>
    <p:sldId id="345" r:id="rId120"/>
    <p:sldId id="346" r:id="rId121"/>
    <p:sldId id="347" r:id="rId122"/>
    <p:sldId id="348" r:id="rId123"/>
    <p:sldId id="349" r:id="rId124"/>
    <p:sldId id="350" r:id="rId125"/>
    <p:sldId id="351" r:id="rId126"/>
    <p:sldId id="352" r:id="rId127"/>
    <p:sldId id="353" r:id="rId128"/>
    <p:sldId id="354" r:id="rId129"/>
    <p:sldId id="355" r:id="rId130"/>
    <p:sldId id="356" r:id="rId131"/>
    <p:sldId id="357" r:id="rId132"/>
    <p:sldId id="358" r:id="rId133"/>
    <p:sldId id="359" r:id="rId134"/>
    <p:sldId id="360" r:id="rId135"/>
    <p:sldId id="361" r:id="rId136"/>
    <p:sldId id="362" r:id="rId137"/>
    <p:sldId id="363" r:id="rId138"/>
    <p:sldId id="364" r:id="rId139"/>
    <p:sldId id="365" r:id="rId140"/>
    <p:sldId id="366" r:id="rId141"/>
    <p:sldId id="367" r:id="rId142"/>
    <p:sldId id="368" r:id="rId143"/>
    <p:sldId id="369" r:id="rId144"/>
    <p:sldId id="370" r:id="rId145"/>
    <p:sldId id="371" r:id="rId146"/>
    <p:sldId id="372" r:id="rId147"/>
    <p:sldId id="373" r:id="rId148"/>
    <p:sldId id="374" r:id="rId149"/>
    <p:sldId id="375" r:id="rId150"/>
    <p:sldId id="376" r:id="rId151"/>
    <p:sldId id="377" r:id="rId152"/>
    <p:sldId id="378" r:id="rId153"/>
    <p:sldId id="379" r:id="rId154"/>
    <p:sldId id="380" r:id="rId155"/>
    <p:sldId id="381" r:id="rId156"/>
    <p:sldId id="382" r:id="rId157"/>
    <p:sldId id="383" r:id="rId158"/>
    <p:sldId id="384" r:id="rId159"/>
    <p:sldId id="385" r:id="rId160"/>
    <p:sldId id="386" r:id="rId161"/>
    <p:sldId id="388" r:id="rId162"/>
    <p:sldId id="387" r:id="rId163"/>
    <p:sldId id="389" r:id="rId164"/>
    <p:sldId id="390" r:id="rId165"/>
    <p:sldId id="391" r:id="rId166"/>
    <p:sldId id="433" r:id="rId167"/>
    <p:sldId id="392" r:id="rId168"/>
    <p:sldId id="393" r:id="rId169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Tahoma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Tahoma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Tahoma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Tahoma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Tahoma" pitchFamily="34" charset="0"/>
        <a:ea typeface="+mn-ea"/>
        <a:cs typeface="+mn-cs"/>
      </a:defRPr>
    </a:lvl5pPr>
    <a:lvl6pPr marL="2286000" algn="l" defTabSz="914400" rtl="0" eaLnBrk="1" latinLnBrk="0" hangingPunct="1">
      <a:defRPr sz="2000" kern="1200">
        <a:solidFill>
          <a:schemeClr val="tx1"/>
        </a:solidFill>
        <a:latin typeface="Tahoma" pitchFamily="34" charset="0"/>
        <a:ea typeface="+mn-ea"/>
        <a:cs typeface="+mn-cs"/>
      </a:defRPr>
    </a:lvl6pPr>
    <a:lvl7pPr marL="2743200" algn="l" defTabSz="914400" rtl="0" eaLnBrk="1" latinLnBrk="0" hangingPunct="1">
      <a:defRPr sz="2000" kern="1200">
        <a:solidFill>
          <a:schemeClr val="tx1"/>
        </a:solidFill>
        <a:latin typeface="Tahoma" pitchFamily="34" charset="0"/>
        <a:ea typeface="+mn-ea"/>
        <a:cs typeface="+mn-cs"/>
      </a:defRPr>
    </a:lvl7pPr>
    <a:lvl8pPr marL="3200400" algn="l" defTabSz="914400" rtl="0" eaLnBrk="1" latinLnBrk="0" hangingPunct="1">
      <a:defRPr sz="2000" kern="1200">
        <a:solidFill>
          <a:schemeClr val="tx1"/>
        </a:solidFill>
        <a:latin typeface="Tahoma" pitchFamily="34" charset="0"/>
        <a:ea typeface="+mn-ea"/>
        <a:cs typeface="+mn-cs"/>
      </a:defRPr>
    </a:lvl8pPr>
    <a:lvl9pPr marL="3657600" algn="l" defTabSz="914400" rtl="0" eaLnBrk="1" latinLnBrk="0" hangingPunct="1">
      <a:defRPr sz="2000" kern="1200">
        <a:solidFill>
          <a:schemeClr val="tx1"/>
        </a:solidFill>
        <a:latin typeface="Tahoma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  <a:srgbClr val="FAD23E"/>
    <a:srgbClr val="FF00FF"/>
    <a:srgbClr val="CC3300"/>
    <a:srgbClr val="009900"/>
    <a:srgbClr val="00FFFF"/>
    <a:srgbClr val="FFFF66"/>
    <a:srgbClr val="66FF33"/>
    <a:srgbClr val="CCFF66"/>
    <a:srgbClr val="CC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1068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117" Type="http://schemas.openxmlformats.org/officeDocument/2006/relationships/slide" Target="slides/slide116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12" Type="http://schemas.openxmlformats.org/officeDocument/2006/relationships/slide" Target="slides/slide111.xml"/><Relationship Id="rId133" Type="http://schemas.openxmlformats.org/officeDocument/2006/relationships/slide" Target="slides/slide132.xml"/><Relationship Id="rId138" Type="http://schemas.openxmlformats.org/officeDocument/2006/relationships/slide" Target="slides/slide137.xml"/><Relationship Id="rId154" Type="http://schemas.openxmlformats.org/officeDocument/2006/relationships/slide" Target="slides/slide153.xml"/><Relationship Id="rId159" Type="http://schemas.openxmlformats.org/officeDocument/2006/relationships/slide" Target="slides/slide158.xml"/><Relationship Id="rId170" Type="http://schemas.openxmlformats.org/officeDocument/2006/relationships/notesMaster" Target="notesMasters/notesMaster1.xml"/><Relationship Id="rId16" Type="http://schemas.openxmlformats.org/officeDocument/2006/relationships/slide" Target="slides/slide15.xml"/><Relationship Id="rId107" Type="http://schemas.openxmlformats.org/officeDocument/2006/relationships/slide" Target="slides/slide106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102" Type="http://schemas.openxmlformats.org/officeDocument/2006/relationships/slide" Target="slides/slide101.xml"/><Relationship Id="rId123" Type="http://schemas.openxmlformats.org/officeDocument/2006/relationships/slide" Target="slides/slide122.xml"/><Relationship Id="rId128" Type="http://schemas.openxmlformats.org/officeDocument/2006/relationships/slide" Target="slides/slide127.xml"/><Relationship Id="rId144" Type="http://schemas.openxmlformats.org/officeDocument/2006/relationships/slide" Target="slides/slide143.xml"/><Relationship Id="rId149" Type="http://schemas.openxmlformats.org/officeDocument/2006/relationships/slide" Target="slides/slide148.xml"/><Relationship Id="rId5" Type="http://schemas.openxmlformats.org/officeDocument/2006/relationships/slide" Target="slides/slide4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60" Type="http://schemas.openxmlformats.org/officeDocument/2006/relationships/slide" Target="slides/slide159.xml"/><Relationship Id="rId165" Type="http://schemas.openxmlformats.org/officeDocument/2006/relationships/slide" Target="slides/slide164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113" Type="http://schemas.openxmlformats.org/officeDocument/2006/relationships/slide" Target="slides/slide112.xml"/><Relationship Id="rId118" Type="http://schemas.openxmlformats.org/officeDocument/2006/relationships/slide" Target="slides/slide117.xml"/><Relationship Id="rId134" Type="http://schemas.openxmlformats.org/officeDocument/2006/relationships/slide" Target="slides/slide133.xml"/><Relationship Id="rId139" Type="http://schemas.openxmlformats.org/officeDocument/2006/relationships/slide" Target="slides/slide138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150" Type="http://schemas.openxmlformats.org/officeDocument/2006/relationships/slide" Target="slides/slide149.xml"/><Relationship Id="rId155" Type="http://schemas.openxmlformats.org/officeDocument/2006/relationships/slide" Target="slides/slide154.xml"/><Relationship Id="rId171" Type="http://schemas.openxmlformats.org/officeDocument/2006/relationships/presProps" Target="presProps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59" Type="http://schemas.openxmlformats.org/officeDocument/2006/relationships/slide" Target="slides/slide58.xml"/><Relationship Id="rId103" Type="http://schemas.openxmlformats.org/officeDocument/2006/relationships/slide" Target="slides/slide102.xml"/><Relationship Id="rId108" Type="http://schemas.openxmlformats.org/officeDocument/2006/relationships/slide" Target="slides/slide107.xml"/><Relationship Id="rId124" Type="http://schemas.openxmlformats.org/officeDocument/2006/relationships/slide" Target="slides/slide123.xml"/><Relationship Id="rId129" Type="http://schemas.openxmlformats.org/officeDocument/2006/relationships/slide" Target="slides/slide128.xml"/><Relationship Id="rId54" Type="http://schemas.openxmlformats.org/officeDocument/2006/relationships/slide" Target="slides/slide53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40" Type="http://schemas.openxmlformats.org/officeDocument/2006/relationships/slide" Target="slides/slide139.xml"/><Relationship Id="rId145" Type="http://schemas.openxmlformats.org/officeDocument/2006/relationships/slide" Target="slides/slide144.xml"/><Relationship Id="rId161" Type="http://schemas.openxmlformats.org/officeDocument/2006/relationships/slide" Target="slides/slide160.xml"/><Relationship Id="rId166" Type="http://schemas.openxmlformats.org/officeDocument/2006/relationships/slide" Target="slides/slide16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6" Type="http://schemas.openxmlformats.org/officeDocument/2006/relationships/slide" Target="slides/slide105.xml"/><Relationship Id="rId114" Type="http://schemas.openxmlformats.org/officeDocument/2006/relationships/slide" Target="slides/slide113.xml"/><Relationship Id="rId119" Type="http://schemas.openxmlformats.org/officeDocument/2006/relationships/slide" Target="slides/slide118.xml"/><Relationship Id="rId127" Type="http://schemas.openxmlformats.org/officeDocument/2006/relationships/slide" Target="slides/slide12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122" Type="http://schemas.openxmlformats.org/officeDocument/2006/relationships/slide" Target="slides/slide121.xml"/><Relationship Id="rId130" Type="http://schemas.openxmlformats.org/officeDocument/2006/relationships/slide" Target="slides/slide129.xml"/><Relationship Id="rId135" Type="http://schemas.openxmlformats.org/officeDocument/2006/relationships/slide" Target="slides/slide134.xml"/><Relationship Id="rId143" Type="http://schemas.openxmlformats.org/officeDocument/2006/relationships/slide" Target="slides/slide142.xml"/><Relationship Id="rId148" Type="http://schemas.openxmlformats.org/officeDocument/2006/relationships/slide" Target="slides/slide147.xml"/><Relationship Id="rId151" Type="http://schemas.openxmlformats.org/officeDocument/2006/relationships/slide" Target="slides/slide150.xml"/><Relationship Id="rId156" Type="http://schemas.openxmlformats.org/officeDocument/2006/relationships/slide" Target="slides/slide155.xml"/><Relationship Id="rId164" Type="http://schemas.openxmlformats.org/officeDocument/2006/relationships/slide" Target="slides/slide163.xml"/><Relationship Id="rId169" Type="http://schemas.openxmlformats.org/officeDocument/2006/relationships/slide" Target="slides/slide16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72" Type="http://schemas.openxmlformats.org/officeDocument/2006/relationships/viewProps" Target="viewProps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109" Type="http://schemas.openxmlformats.org/officeDocument/2006/relationships/slide" Target="slides/slide10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slide" Target="slides/slide103.xml"/><Relationship Id="rId120" Type="http://schemas.openxmlformats.org/officeDocument/2006/relationships/slide" Target="slides/slide119.xml"/><Relationship Id="rId125" Type="http://schemas.openxmlformats.org/officeDocument/2006/relationships/slide" Target="slides/slide124.xml"/><Relationship Id="rId141" Type="http://schemas.openxmlformats.org/officeDocument/2006/relationships/slide" Target="slides/slide140.xml"/><Relationship Id="rId146" Type="http://schemas.openxmlformats.org/officeDocument/2006/relationships/slide" Target="slides/slide145.xml"/><Relationship Id="rId167" Type="http://schemas.openxmlformats.org/officeDocument/2006/relationships/slide" Target="slides/slide166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162" Type="http://schemas.openxmlformats.org/officeDocument/2006/relationships/slide" Target="slides/slide161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110" Type="http://schemas.openxmlformats.org/officeDocument/2006/relationships/slide" Target="slides/slide109.xml"/><Relationship Id="rId115" Type="http://schemas.openxmlformats.org/officeDocument/2006/relationships/slide" Target="slides/slide114.xml"/><Relationship Id="rId131" Type="http://schemas.openxmlformats.org/officeDocument/2006/relationships/slide" Target="slides/slide130.xml"/><Relationship Id="rId136" Type="http://schemas.openxmlformats.org/officeDocument/2006/relationships/slide" Target="slides/slide135.xml"/><Relationship Id="rId157" Type="http://schemas.openxmlformats.org/officeDocument/2006/relationships/slide" Target="slides/slide156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52" Type="http://schemas.openxmlformats.org/officeDocument/2006/relationships/slide" Target="slides/slide151.xml"/><Relationship Id="rId173" Type="http://schemas.openxmlformats.org/officeDocument/2006/relationships/theme" Target="theme/theme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56" Type="http://schemas.openxmlformats.org/officeDocument/2006/relationships/slide" Target="slides/slide55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slide" Target="slides/slide104.xml"/><Relationship Id="rId126" Type="http://schemas.openxmlformats.org/officeDocument/2006/relationships/slide" Target="slides/slide125.xml"/><Relationship Id="rId147" Type="http://schemas.openxmlformats.org/officeDocument/2006/relationships/slide" Target="slides/slide146.xml"/><Relationship Id="rId168" Type="http://schemas.openxmlformats.org/officeDocument/2006/relationships/slide" Target="slides/slide16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121" Type="http://schemas.openxmlformats.org/officeDocument/2006/relationships/slide" Target="slides/slide120.xml"/><Relationship Id="rId142" Type="http://schemas.openxmlformats.org/officeDocument/2006/relationships/slide" Target="slides/slide141.xml"/><Relationship Id="rId163" Type="http://schemas.openxmlformats.org/officeDocument/2006/relationships/slide" Target="slides/slide162.xml"/><Relationship Id="rId3" Type="http://schemas.openxmlformats.org/officeDocument/2006/relationships/slide" Target="slides/slide2.xml"/><Relationship Id="rId25" Type="http://schemas.openxmlformats.org/officeDocument/2006/relationships/slide" Target="slides/slide24.xml"/><Relationship Id="rId46" Type="http://schemas.openxmlformats.org/officeDocument/2006/relationships/slide" Target="slides/slide45.xml"/><Relationship Id="rId67" Type="http://schemas.openxmlformats.org/officeDocument/2006/relationships/slide" Target="slides/slide66.xml"/><Relationship Id="rId116" Type="http://schemas.openxmlformats.org/officeDocument/2006/relationships/slide" Target="slides/slide115.xml"/><Relationship Id="rId137" Type="http://schemas.openxmlformats.org/officeDocument/2006/relationships/slide" Target="slides/slide136.xml"/><Relationship Id="rId158" Type="http://schemas.openxmlformats.org/officeDocument/2006/relationships/slide" Target="slides/slide157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62" Type="http://schemas.openxmlformats.org/officeDocument/2006/relationships/slide" Target="slides/slide61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111" Type="http://schemas.openxmlformats.org/officeDocument/2006/relationships/slide" Target="slides/slide110.xml"/><Relationship Id="rId132" Type="http://schemas.openxmlformats.org/officeDocument/2006/relationships/slide" Target="slides/slide131.xml"/><Relationship Id="rId153" Type="http://schemas.openxmlformats.org/officeDocument/2006/relationships/slide" Target="slides/slide152.xml"/><Relationship Id="rId174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3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1509F28-FE74-470A-9E08-9C7611F710E5}" type="datetimeFigureOut">
              <a:rPr lang="ru-RU" smtClean="0"/>
              <a:t>18.03.2017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4B7A5C3-959A-40A3-8565-1519EC116D5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99001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B7A5C3-959A-40A3-8565-1519EC116D57}" type="slidenum">
              <a:rPr lang="ru-RU" smtClean="0"/>
              <a:t>81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001638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Прямоуг. 2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997075"/>
            <a:ext cx="7772400" cy="1431925"/>
          </a:xfrm>
        </p:spPr>
        <p:txBody>
          <a:bodyPr anchor="b" anchorCtr="1"/>
          <a:lstStyle>
            <a:lvl1pPr algn="ctr">
              <a:defRPr/>
            </a:lvl1pPr>
          </a:lstStyle>
          <a:p>
            <a:pPr lvl="0"/>
            <a:r>
              <a:rPr lang="ru-RU" noProof="0" smtClean="0"/>
              <a:t>Образец заголовка</a:t>
            </a:r>
          </a:p>
        </p:txBody>
      </p:sp>
      <p:sp>
        <p:nvSpPr>
          <p:cNvPr id="10243" name="Прямоуг. 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ru-RU" noProof="0" smtClean="0"/>
              <a:t>Образец подзаголовка</a:t>
            </a:r>
          </a:p>
        </p:txBody>
      </p:sp>
      <p:sp>
        <p:nvSpPr>
          <p:cNvPr id="10244" name="Полилиния 4"/>
          <p:cNvSpPr>
            <a:spLocks/>
          </p:cNvSpPr>
          <p:nvPr/>
        </p:nvSpPr>
        <p:spPr bwMode="auto">
          <a:xfrm>
            <a:off x="285750" y="2803525"/>
            <a:ext cx="1588" cy="3035300"/>
          </a:xfrm>
          <a:custGeom>
            <a:avLst/>
            <a:gdLst>
              <a:gd name="T0" fmla="*/ 0 h 1912"/>
              <a:gd name="T1" fmla="*/ 6 h 1912"/>
              <a:gd name="T2" fmla="*/ 6 h 1912"/>
              <a:gd name="T3" fmla="*/ 60 h 1912"/>
              <a:gd name="T4" fmla="*/ 1912 h 1912"/>
              <a:gd name="T5" fmla="*/ 1912 h 1912"/>
              <a:gd name="T6" fmla="*/ 0 h 1912"/>
              <a:gd name="T7" fmla="*/ 0 h 1912"/>
            </a:gdLst>
            <a:ahLst/>
            <a:cxnLst>
              <a:cxn ang="0">
                <a:pos x="0" y="T0"/>
              </a:cxn>
              <a:cxn ang="0">
                <a:pos x="0" y="T1"/>
              </a:cxn>
              <a:cxn ang="0">
                <a:pos x="0" y="T2"/>
              </a:cxn>
              <a:cxn ang="0">
                <a:pos x="0" y="T3"/>
              </a:cxn>
              <a:cxn ang="0">
                <a:pos x="0" y="T4"/>
              </a:cxn>
              <a:cxn ang="0">
                <a:pos x="0" y="T5"/>
              </a:cxn>
              <a:cxn ang="0">
                <a:pos x="0" y="T6"/>
              </a:cxn>
              <a:cxn ang="0">
                <a:pos x="0" y="T7"/>
              </a:cxn>
            </a:cxnLst>
            <a:rect l="0" t="0" r="r" b="b"/>
            <a:pathLst>
              <a:path h="1912">
                <a:moveTo>
                  <a:pt x="0" y="0"/>
                </a:moveTo>
                <a:lnTo>
                  <a:pt x="0" y="6"/>
                </a:lnTo>
                <a:lnTo>
                  <a:pt x="0" y="6"/>
                </a:lnTo>
                <a:lnTo>
                  <a:pt x="0" y="60"/>
                </a:lnTo>
                <a:lnTo>
                  <a:pt x="0" y="1912"/>
                </a:lnTo>
                <a:lnTo>
                  <a:pt x="0" y="1912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6BBA2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0245" name="Прямоуг. 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10246" name="Прямоуг.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6B2ED06A-FDCA-4008-A6EC-8A1C9FC8F19B}" type="slidenum">
              <a:rPr lang="ru-RU"/>
              <a:pPr/>
              <a:t>‹#›</a:t>
            </a:fld>
            <a:endParaRPr lang="ru-RU"/>
          </a:p>
        </p:txBody>
      </p:sp>
      <p:sp>
        <p:nvSpPr>
          <p:cNvPr id="10247" name="Прямоуг. 7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8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8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" grpId="0"/>
      <p:bldP spid="10243" grpId="0" build="p">
        <p:tmplLst>
          <p:tmpl lvl="1">
            <p:tnLst>
              <p:par>
                <p:cTn presetID="40" presetClass="entr" presetSubtype="0" fill="hold" nodeType="click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4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10243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1024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-.1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1024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30259F-1D21-4108-A156-9C67E005118B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8146438"/>
      </p:ext>
    </p:extLst>
  </p:cSld>
  <p:clrMapOvr>
    <a:masterClrMapping/>
  </p:clrMapOvr>
  <p:transition>
    <p:push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86B6607-E317-426A-8EAA-8BF058EDC68C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1462759"/>
      </p:ext>
    </p:extLst>
  </p:cSld>
  <p:clrMapOvr>
    <a:masterClrMapping/>
  </p:clrMapOvr>
  <p:transition>
    <p:push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905000"/>
            <a:ext cx="40386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905000"/>
            <a:ext cx="40386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933DAB-543C-4E48-AA1F-74B7DEF413F8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87436869"/>
      </p:ext>
    </p:extLst>
  </p:cSld>
  <p:clrMapOvr>
    <a:masterClrMapping/>
  </p:clrMapOvr>
  <p:transition>
    <p:push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804B976-10E2-477A-8E30-6CEBE974A420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07771384"/>
      </p:ext>
    </p:extLst>
  </p:cSld>
  <p:clrMapOvr>
    <a:masterClrMapping/>
  </p:clrMapOvr>
  <p:transition>
    <p:push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57668C3-4609-4B7A-8CE9-0D921630B895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0484805"/>
      </p:ext>
    </p:extLst>
  </p:cSld>
  <p:clrMapOvr>
    <a:masterClrMapping/>
  </p:clrMapOvr>
  <p:transition>
    <p:push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CBB4B7-5493-4D0F-B257-946781DD9611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4459790"/>
      </p:ext>
    </p:extLst>
  </p:cSld>
  <p:clrMapOvr>
    <a:masterClrMapping/>
  </p:clrMapOvr>
  <p:transition>
    <p:push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D9A64DD-85FB-496F-AE9C-F24D5C26F1DD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67842201"/>
      </p:ext>
    </p:extLst>
  </p:cSld>
  <p:clrMapOvr>
    <a:masterClrMapping/>
  </p:clrMapOvr>
  <p:transition>
    <p:push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03473C2-E537-43AA-9838-E2771D04962B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47209029"/>
      </p:ext>
    </p:extLst>
  </p:cSld>
  <p:clrMapOvr>
    <a:masterClrMapping/>
  </p:clrMapOvr>
  <p:transition>
    <p:push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E45E87B-8167-4FD5-9551-DD7B8E378AA1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12153154"/>
      </p:ext>
    </p:extLst>
  </p:cSld>
  <p:clrMapOvr>
    <a:masterClrMapping/>
  </p:clrMapOvr>
  <p:transition>
    <p:push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92100"/>
            <a:ext cx="2057400" cy="57277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92100"/>
            <a:ext cx="6019800" cy="57277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4F5CC85-B164-4D7B-9B86-8DDCFE7BBB44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85469140"/>
      </p:ext>
    </p:extLst>
  </p:cSld>
  <p:clrMapOvr>
    <a:masterClrMapping/>
  </p:clrMapOvr>
  <p:transition>
    <p:push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Заголовок и диаграм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92100"/>
            <a:ext cx="8229600" cy="13843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иаграмма 2"/>
          <p:cNvSpPr>
            <a:spLocks noGrp="1"/>
          </p:cNvSpPr>
          <p:nvPr>
            <p:ph type="chart" idx="1"/>
          </p:nvPr>
        </p:nvSpPr>
        <p:spPr>
          <a:xfrm>
            <a:off x="457200" y="1905000"/>
            <a:ext cx="8229600" cy="4114800"/>
          </a:xfrm>
        </p:spPr>
        <p:txBody>
          <a:bodyPr/>
          <a:lstStyle/>
          <a:p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9DC29BBE-61E7-414B-9610-6D40242B3F7D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44551940"/>
      </p:ext>
    </p:extLst>
  </p:cSld>
  <p:clrMapOvr>
    <a:masterClrMapping/>
  </p:clrMapOvr>
  <p:transition>
    <p:push dir="r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92100"/>
            <a:ext cx="8229600" cy="13843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905000"/>
            <a:ext cx="40386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905000"/>
            <a:ext cx="40386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319765E0-580E-4EF7-A6A2-684B89A9B86E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05150168"/>
      </p:ext>
    </p:extLst>
  </p:cSld>
  <p:clrMapOvr>
    <a:masterClrMapping/>
  </p:clrMapOvr>
  <p:transition>
    <p:push dir="r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dgm" preserve="1">
  <p:cSld name="Заголовок, схема или организационная диаграм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92100"/>
            <a:ext cx="8229600" cy="13843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SmartArt 2"/>
          <p:cNvSpPr>
            <a:spLocks noGrp="1"/>
          </p:cNvSpPr>
          <p:nvPr>
            <p:ph type="dgm" idx="1"/>
          </p:nvPr>
        </p:nvSpPr>
        <p:spPr>
          <a:xfrm>
            <a:off x="457200" y="1905000"/>
            <a:ext cx="8229600" cy="4114800"/>
          </a:xfrm>
        </p:spPr>
        <p:txBody>
          <a:bodyPr/>
          <a:lstStyle/>
          <a:p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0E30ED28-8809-4BBF-BB4D-DDEFE5E70C62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6533103"/>
      </p:ext>
    </p:extLst>
  </p:cSld>
  <p:clrMapOvr>
    <a:masterClrMapping/>
  </p:clrMapOvr>
  <p:transition>
    <p:push dir="r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6">
            <a:duotone>
              <a:schemeClr val="bg1"/>
              <a:srgbClr val="FFFFFF"/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Прямоуг.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92100"/>
            <a:ext cx="8229600" cy="1384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9219" name="Прямоуг.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05000"/>
            <a:ext cx="82296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9220" name="Прямоуг.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endParaRPr lang="ru-RU"/>
          </a:p>
        </p:txBody>
      </p:sp>
      <p:sp>
        <p:nvSpPr>
          <p:cNvPr id="9221" name="Прямоуг.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endParaRPr lang="ru-RU"/>
          </a:p>
        </p:txBody>
      </p:sp>
      <p:sp>
        <p:nvSpPr>
          <p:cNvPr id="9222" name="Прямоуг.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fld id="{EDD4D5CC-2A47-4711-A7BC-0E6E09574608}" type="slidenum">
              <a:rPr lang="ru-RU"/>
              <a:pPr/>
              <a:t>‹#›</a:t>
            </a:fld>
            <a:endParaRPr lang="ru-RU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  <p:sldLayoutId id="2147483661" r:id="rId12"/>
    <p:sldLayoutId id="2147483662" r:id="rId13"/>
    <p:sldLayoutId id="2147483663" r:id="rId14"/>
  </p:sldLayoutIdLst>
  <p:transition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8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8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/>
      <p:bldP spid="9219" grpId="0" build="p">
        <p:tmplLst>
          <p:tmpl lvl="1">
            <p:tnLst>
              <p:par>
                <p:cTn presetID="40" presetClass="entr" presetSubtype="0" fill="hold" nodeType="click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21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9219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921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-.1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921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40" presetClass="entr" presetSubtype="0" fill="hold" nodeType="with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21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9219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921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-.1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921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40" presetClass="entr" presetSubtype="0" fill="hold" nodeType="with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21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9219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921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-.1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921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40" presetClass="entr" presetSubtype="0" fill="hold" nodeType="with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21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9219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921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-.1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921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40" presetClass="entr" presetSubtype="0" fill="hold" nodeType="with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21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9219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921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-.1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921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  <p:txStyles>
    <p:titleStyle>
      <a:lvl1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hlink"/>
        </a:buClr>
        <a:buSzPct val="120000"/>
        <a:buChar char="•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Tahoma" pitchFamily="34" charset="0"/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120000"/>
        <a:buChar char="•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Tahoma" pitchFamily="34" charset="0"/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33.emf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6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9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10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1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1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1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1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_rels/slide1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/Relationships>
</file>

<file path=ppt/slides/_rels/slide1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/Relationships>
</file>

<file path=ppt/slides/_rels/slide1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/Relationships>
</file>

<file path=ppt/slides/_rels/slide1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/Relationships>
</file>

<file path=ppt/slides/_rels/slide1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Прямоуг. 2"/>
          <p:cNvSpPr>
            <a:spLocks noGrp="1" noChangeArrowheads="1"/>
          </p:cNvSpPr>
          <p:nvPr>
            <p:ph type="ctrTitle"/>
          </p:nvPr>
        </p:nvSpPr>
        <p:spPr>
          <a:xfrm>
            <a:off x="0" y="2060823"/>
            <a:ext cx="9144000" cy="1944241"/>
          </a:xfrm>
        </p:spPr>
        <p:txBody>
          <a:bodyPr/>
          <a:lstStyle/>
          <a:p>
            <a:r>
              <a:rPr lang="ru-RU" sz="4000" b="1" dirty="0">
                <a:solidFill>
                  <a:srgbClr val="FF0066"/>
                </a:solidFill>
                <a:latin typeface="Times New Roman" pitchFamily="18" charset="0"/>
              </a:rPr>
              <a:t>ПЕРВАЯ И ДОВРАЧЕБНАЯ ПОМОЩЬ ПОСТРАДАВШИМ В </a:t>
            </a:r>
            <a:r>
              <a:rPr lang="ru-RU" sz="4000" b="1" dirty="0" smtClean="0">
                <a:solidFill>
                  <a:srgbClr val="FF0066"/>
                </a:solidFill>
                <a:latin typeface="Times New Roman" pitchFamily="18" charset="0"/>
              </a:rPr>
              <a:t>ЧРЕЗВЫЧАЙНЫХ СИТУАЦИЯХ</a:t>
            </a:r>
            <a:endParaRPr lang="ru-RU" sz="4000" b="1" dirty="0">
              <a:solidFill>
                <a:srgbClr val="FF0066"/>
              </a:solidFill>
              <a:latin typeface="Times New Roman" pitchFamily="18" charset="0"/>
            </a:endParaRPr>
          </a:p>
        </p:txBody>
      </p:sp>
      <p:sp>
        <p:nvSpPr>
          <p:cNvPr id="2051" name="Прямоуг. 3"/>
          <p:cNvSpPr>
            <a:spLocks noGrp="1" noChangeArrowheads="1"/>
          </p:cNvSpPr>
          <p:nvPr>
            <p:ph type="subTitle" idx="1"/>
          </p:nvPr>
        </p:nvSpPr>
        <p:spPr>
          <a:xfrm>
            <a:off x="250825" y="4437112"/>
            <a:ext cx="8713788" cy="1152128"/>
          </a:xfrm>
        </p:spPr>
        <p:txBody>
          <a:bodyPr/>
          <a:lstStyle/>
          <a:p>
            <a:r>
              <a:rPr lang="ru-RU" sz="2400" b="1" dirty="0" smtClean="0">
                <a:solidFill>
                  <a:schemeClr val="hlink"/>
                </a:solidFill>
              </a:rPr>
              <a:t>Исполнил</a:t>
            </a:r>
          </a:p>
          <a:p>
            <a:r>
              <a:rPr lang="ru-RU" sz="2400" b="1" i="1" dirty="0" smtClean="0">
                <a:solidFill>
                  <a:schemeClr val="hlink"/>
                </a:solidFill>
              </a:rPr>
              <a:t>РЫВКИН Владимир Михайлович</a:t>
            </a:r>
            <a:endParaRPr lang="ru-RU" sz="2400" b="1" dirty="0" smtClean="0">
              <a:solidFill>
                <a:schemeClr val="hlink"/>
              </a:solidFill>
            </a:endParaRPr>
          </a:p>
        </p:txBody>
      </p:sp>
      <p:sp>
        <p:nvSpPr>
          <p:cNvPr id="2053" name="Поле 5"/>
          <p:cNvSpPr txBox="1">
            <a:spLocks noChangeArrowheads="1"/>
          </p:cNvSpPr>
          <p:nvPr/>
        </p:nvSpPr>
        <p:spPr bwMode="auto">
          <a:xfrm>
            <a:off x="1979712" y="346710"/>
            <a:ext cx="6841455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b="1" dirty="0">
                <a:solidFill>
                  <a:srgbClr val="FFFF00"/>
                </a:solidFill>
              </a:rPr>
              <a:t>ФЕДЕРАЛЬНОЕ ГОСУДАРСТВЕННОЕ УЧРЕЖДЕНИЕ</a:t>
            </a:r>
          </a:p>
          <a:p>
            <a:pPr algn="ctr">
              <a:defRPr/>
            </a:pPr>
            <a:r>
              <a:rPr lang="ru-RU" b="1" dirty="0">
                <a:solidFill>
                  <a:srgbClr val="FFFF00"/>
                </a:solidFill>
              </a:rPr>
              <a:t>«1469 ВОЕННО-МОРСКОЙ КЛИНИЧЕСКИЙ ГОСПИТАЛЬ СЕВЕРНОГО ФЛОТА»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835696" y="6021288"/>
            <a:ext cx="59046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СЕВЕРОМОРСК</a:t>
            </a:r>
          </a:p>
          <a:p>
            <a:pPr algn="ctr"/>
            <a:r>
              <a:rPr lang="ru-RU" dirty="0" smtClean="0"/>
              <a:t>2013</a:t>
            </a:r>
            <a:endParaRPr lang="ru-RU" dirty="0"/>
          </a:p>
        </p:txBody>
      </p:sp>
      <p:pic>
        <p:nvPicPr>
          <p:cNvPr id="7" name="Picture 2051" descr="Gerb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0000"/>
              </a:clrFrom>
              <a:clrTo>
                <a:srgbClr val="FF0000">
                  <a:alpha val="0"/>
                </a:srgbClr>
              </a:clrTo>
            </a:clrChange>
            <a:lum bright="-24000" contrast="5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785938" cy="2195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9512" y="332656"/>
            <a:ext cx="8856984" cy="600164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3200" b="1" i="1" dirty="0">
                <a:ln w="11430"/>
                <a:solidFill>
                  <a:srgbClr val="FFFF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ЧРЕЗВЫЧАЙНАЯ СИТУАЦИЯ </a:t>
            </a:r>
            <a:endParaRPr lang="ru-RU" sz="3200" b="1" i="1" dirty="0" smtClean="0">
              <a:ln w="11430"/>
              <a:solidFill>
                <a:srgbClr val="FFFF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  <a:p>
            <a:pPr algn="ctr"/>
            <a:r>
              <a:rPr lang="ru-RU" sz="3200" b="1" i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–</a:t>
            </a:r>
            <a:r>
              <a:rPr lang="ru-RU" sz="32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</a:t>
            </a:r>
            <a:r>
              <a:rPr lang="ru-RU" sz="32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это обстановка на определенной территории, сложившаяся в результате аварии, опасного природного явления, катастрофы, стихийного или иного бедствия, которая может повлечь или повлекла за собой человеческие жертвы, ущерб здоровью людей или окружающей природной среде, а также значительные материальные потери и нарушение условий жизнедеятельности</a:t>
            </a:r>
            <a:r>
              <a:rPr lang="ru-RU" sz="32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.</a:t>
            </a:r>
            <a:endParaRPr lang="ru-RU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90000230"/>
      </p:ext>
    </p:extLst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Рисунок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24" r="10653"/>
          <a:stretch/>
        </p:blipFill>
        <p:spPr bwMode="auto">
          <a:xfrm>
            <a:off x="-20597" y="13298"/>
            <a:ext cx="9164597" cy="68447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86226319"/>
      </p:ext>
    </p:extLst>
  </p:cSld>
  <p:clrMapOvr>
    <a:masterClrMapping/>
  </p:clrMapOvr>
  <p:transition>
    <p:push dir="r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://pod96.narod2.ru/klassifikatsiya_chs_mirnogo_vremeni/vvvvvvv.jpg?rand=2097214465569431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4032448" cy="3312368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http://pod96.narod2.ru/klassifikatsiya_chs_mirnogo_vremeni/yyyyyyyyy.jpg?rand=2059644067624944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260648"/>
            <a:ext cx="4126582" cy="3312368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http://pod96.narod2.ru/klassifikatsiya_chs_mirnogo_vremeni/aaaaaaa.jpg?rand=2059460357348429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3717032"/>
            <a:ext cx="3681958" cy="2996952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6" descr="http://pod96.narod2.ru/klassifikatsiya_chs_mirnogo_vremeni/kak.jpg?rand=2012412109567003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789040"/>
            <a:ext cx="4034800" cy="29158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76427552"/>
      </p:ext>
    </p:extLst>
  </p:cSld>
  <p:clrMapOvr>
    <a:masterClrMapping/>
  </p:clrMapOvr>
  <p:transition>
    <p:push dir="r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://pod96.narod2.ru/klassifikatsiya_chs_mirnogo_vremeni/opa.jpg?rand=2068153965224727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260648"/>
            <a:ext cx="3599359" cy="2664296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Рисунок 2" descr="http://pod96.narod2.ru/klassifikatsiya_chs_mirnogo_vremeni/002.jpg?rand=262698932129009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548680"/>
            <a:ext cx="3343647" cy="2585889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Рисунок 3" descr="http://pod96.narod2.ru/klassifikatsiya_chs_mirnogo_vremeni/av.jpg?rand=2017035916812173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3861048"/>
            <a:ext cx="3821038" cy="2619747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http://pod96.narod2.ru/klassifikatsiya_chs_mirnogo_vremeni/ava.jpg?rand=87908720294975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429000"/>
            <a:ext cx="3888432" cy="273630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67895087"/>
      </p:ext>
    </p:extLst>
  </p:cSld>
  <p:clrMapOvr>
    <a:masterClrMapping/>
  </p:clrMapOvr>
  <p:transition>
    <p:push dir="r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://pod96.narod2.ru/klassifikatsiya_chs_mirnogo_vremeni/aaaa111.jpg?rand=114073395832191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116632"/>
            <a:ext cx="3744416" cy="3284984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Рисунок 2" descr="http://pod96.narod2.ru/klassifikatsiya_chs_mirnogo_vremeni/bbbb.jpg?rand=2079741214787764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4211960" cy="3068960"/>
          </a:xfrm>
          <a:prstGeom prst="rect">
            <a:avLst/>
          </a:prstGeom>
          <a:noFill/>
          <a:ln>
            <a:noFill/>
          </a:ln>
        </p:spPr>
      </p:pic>
      <p:pic>
        <p:nvPicPr>
          <p:cNvPr id="34818" name="Рисунок 2" descr="Прорыв дамбы на реке Миссури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501008"/>
            <a:ext cx="4992640" cy="33011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64786054"/>
      </p:ext>
    </p:extLst>
  </p:cSld>
  <p:clrMapOvr>
    <a:masterClrMapping/>
  </p:clrMapOvr>
  <p:transition>
    <p:push dir="r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Рисунок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07504" y="260648"/>
            <a:ext cx="8928992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cap="all" dirty="0">
                <a:solidFill>
                  <a:srgbClr val="FFFF00"/>
                </a:solidFill>
              </a:rPr>
              <a:t>В Греции отменяют футбольные матчи </a:t>
            </a:r>
            <a:endParaRPr lang="ru-RU" sz="2800" b="1" cap="all" dirty="0" smtClean="0">
              <a:solidFill>
                <a:srgbClr val="FFFF00"/>
              </a:solidFill>
            </a:endParaRPr>
          </a:p>
          <a:p>
            <a:pPr algn="ctr"/>
            <a:r>
              <a:rPr lang="ru-RU" sz="2800" b="1" cap="all" dirty="0" smtClean="0">
                <a:solidFill>
                  <a:srgbClr val="FFFF00"/>
                </a:solidFill>
              </a:rPr>
              <a:t>из-за </a:t>
            </a:r>
            <a:r>
              <a:rPr lang="ru-RU" sz="2800" b="1" cap="all" dirty="0">
                <a:solidFill>
                  <a:srgbClr val="FFFF00"/>
                </a:solidFill>
              </a:rPr>
              <a:t>лесных </a:t>
            </a:r>
            <a:r>
              <a:rPr lang="ru-RU" sz="2800" b="1" cap="all" dirty="0" smtClean="0">
                <a:solidFill>
                  <a:srgbClr val="FFFF00"/>
                </a:solidFill>
              </a:rPr>
              <a:t>пожаров</a:t>
            </a:r>
          </a:p>
          <a:p>
            <a:pPr algn="ctr"/>
            <a:r>
              <a:rPr lang="ru-RU" b="1" cap="all" dirty="0" smtClean="0">
                <a:solidFill>
                  <a:srgbClr val="FFFF00"/>
                </a:solidFill>
              </a:rPr>
              <a:t>Август 2009 год</a:t>
            </a:r>
            <a:endParaRPr lang="ru-RU" b="1" cap="all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5972854"/>
      </p:ext>
    </p:extLst>
  </p:cSld>
  <p:clrMapOvr>
    <a:masterClrMapping/>
  </p:clrMapOvr>
  <p:transition>
    <p:push dir="r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Рисунок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980728"/>
            <a:ext cx="8506271" cy="57113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899592" y="260648"/>
            <a:ext cx="64807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cap="all" dirty="0">
                <a:solidFill>
                  <a:srgbClr val="FFFF00"/>
                </a:solidFill>
                <a:latin typeface="Arial Black" pitchFamily="34" charset="0"/>
              </a:rPr>
              <a:t>Провал грунта в </a:t>
            </a:r>
            <a:r>
              <a:rPr lang="ru-RU" sz="2800" cap="all" dirty="0" smtClean="0">
                <a:solidFill>
                  <a:srgbClr val="FFFF00"/>
                </a:solidFill>
                <a:latin typeface="Arial Black" pitchFamily="34" charset="0"/>
              </a:rPr>
              <a:t>Китае</a:t>
            </a:r>
            <a:endParaRPr lang="ru-RU" sz="2800" cap="all" dirty="0">
              <a:solidFill>
                <a:srgbClr val="FFFF00"/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5988783"/>
      </p:ext>
    </p:extLst>
  </p:cSld>
  <p:clrMapOvr>
    <a:masterClrMapping/>
  </p:clrMapOvr>
  <p:transition>
    <p:push dir="r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Рисунок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980728"/>
            <a:ext cx="8440773" cy="56673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899592" y="260648"/>
            <a:ext cx="64807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cap="all" dirty="0">
                <a:solidFill>
                  <a:srgbClr val="FFFF00"/>
                </a:solidFill>
                <a:latin typeface="Arial Black" pitchFamily="34" charset="0"/>
              </a:rPr>
              <a:t>Провал грунта в </a:t>
            </a:r>
            <a:r>
              <a:rPr lang="ru-RU" sz="2800" cap="all" dirty="0" smtClean="0">
                <a:solidFill>
                  <a:srgbClr val="FFFF00"/>
                </a:solidFill>
                <a:latin typeface="Arial Black" pitchFamily="34" charset="0"/>
              </a:rPr>
              <a:t>Китае</a:t>
            </a:r>
            <a:endParaRPr lang="ru-RU" sz="2800" cap="all" dirty="0">
              <a:solidFill>
                <a:srgbClr val="FFFF00"/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1713870"/>
      </p:ext>
    </p:extLst>
  </p:cSld>
  <p:clrMapOvr>
    <a:masterClrMapping/>
  </p:clrMapOvr>
  <p:transition>
    <p:push dir="r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Рисунок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23008"/>
            <a:ext cx="9154327" cy="60418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8100392" y="5998015"/>
            <a:ext cx="9361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/>
              <a:t>и</a:t>
            </a:r>
            <a:r>
              <a:rPr lang="ru-RU" dirty="0" smtClean="0"/>
              <a:t>юнь </a:t>
            </a:r>
          </a:p>
          <a:p>
            <a:pPr algn="ctr"/>
            <a:r>
              <a:rPr lang="ru-RU" dirty="0" smtClean="0"/>
              <a:t>2011</a:t>
            </a:r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0" y="0"/>
            <a:ext cx="914400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rgbClr val="FFFF00"/>
                </a:solidFill>
              </a:rPr>
              <a:t>В Донецкой области земля покрылась льдом. Стихия устроила ледяную бомбардировку в </a:t>
            </a:r>
            <a:r>
              <a:rPr lang="ru-RU" b="1" dirty="0" err="1">
                <a:solidFill>
                  <a:srgbClr val="FFFF00"/>
                </a:solidFill>
              </a:rPr>
              <a:t>Марьинском</a:t>
            </a:r>
            <a:r>
              <a:rPr lang="ru-RU" b="1" dirty="0">
                <a:solidFill>
                  <a:srgbClr val="FFFF00"/>
                </a:solidFill>
              </a:rPr>
              <a:t> районе. Здесь выпал град размером с 5-копеечную монету. Земля покрылась слоем ледяных шариков, толщина которого достигала 3—5 см. Сильно пострадали сельскохозяйственные угодья.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4713133"/>
      </p:ext>
    </p:extLst>
  </p:cSld>
  <p:clrMapOvr>
    <a:masterClrMapping/>
  </p:clrMapOvr>
  <p:transition>
    <p:push dir="r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76119206"/>
      </p:ext>
    </p:extLst>
  </p:cSld>
  <p:clrMapOvr>
    <a:masterClrMapping/>
  </p:clrMapOvr>
  <p:transition>
    <p:push dir="r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Рисунок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25144"/>
            <a:ext cx="5000625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483768" y="188640"/>
            <a:ext cx="417646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cap="all" dirty="0" smtClean="0">
                <a:solidFill>
                  <a:srgbClr val="FFFF00"/>
                </a:solidFill>
              </a:rPr>
              <a:t>Трагедия в </a:t>
            </a:r>
            <a:r>
              <a:rPr lang="ru-RU" b="1" cap="all" dirty="0" err="1" smtClean="0">
                <a:solidFill>
                  <a:srgbClr val="FFFF00"/>
                </a:solidFill>
              </a:rPr>
              <a:t>японии</a:t>
            </a:r>
            <a:r>
              <a:rPr lang="ru-RU" b="1" cap="all" dirty="0" smtClean="0">
                <a:solidFill>
                  <a:srgbClr val="FFFF00"/>
                </a:solidFill>
              </a:rPr>
              <a:t> </a:t>
            </a:r>
          </a:p>
          <a:p>
            <a:pPr algn="ctr"/>
            <a:r>
              <a:rPr lang="ru-RU" b="1" cap="all" dirty="0" smtClean="0">
                <a:solidFill>
                  <a:srgbClr val="FFFF00"/>
                </a:solidFill>
              </a:rPr>
              <a:t>2011</a:t>
            </a:r>
            <a:endParaRPr lang="ru-RU" b="1" cap="all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9444608"/>
      </p:ext>
    </p:extLst>
  </p:cSld>
  <p:clrMapOvr>
    <a:masterClrMapping/>
  </p:clrMapOvr>
  <p:transition>
    <p:push dir="r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Рисунок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5720"/>
            <a:ext cx="4585151" cy="68522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483768" y="188640"/>
            <a:ext cx="417646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cap="all" dirty="0" smtClean="0">
                <a:solidFill>
                  <a:srgbClr val="FFFF00"/>
                </a:solidFill>
              </a:rPr>
              <a:t>Трагедия в </a:t>
            </a:r>
            <a:r>
              <a:rPr lang="ru-RU" b="1" cap="all" dirty="0" err="1" smtClean="0">
                <a:solidFill>
                  <a:srgbClr val="FFFF00"/>
                </a:solidFill>
              </a:rPr>
              <a:t>японии</a:t>
            </a:r>
            <a:r>
              <a:rPr lang="ru-RU" b="1" cap="all" dirty="0" smtClean="0">
                <a:solidFill>
                  <a:srgbClr val="FFFF00"/>
                </a:solidFill>
              </a:rPr>
              <a:t> </a:t>
            </a:r>
          </a:p>
          <a:p>
            <a:pPr algn="ctr"/>
            <a:r>
              <a:rPr lang="ru-RU" b="1" cap="all" dirty="0" smtClean="0">
                <a:solidFill>
                  <a:srgbClr val="FFFF00"/>
                </a:solidFill>
              </a:rPr>
              <a:t>2011</a:t>
            </a:r>
            <a:endParaRPr lang="ru-RU" b="1" cap="all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1786198"/>
      </p:ext>
    </p:extLst>
  </p:cSld>
  <p:clrMapOvr>
    <a:masterClrMapping/>
  </p:clrMapOvr>
  <p:transition>
    <p:push dir="r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Рисунок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02346" cy="54694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627784" y="5733256"/>
            <a:ext cx="417646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cap="all" dirty="0" smtClean="0">
                <a:solidFill>
                  <a:srgbClr val="FFFF00"/>
                </a:solidFill>
              </a:rPr>
              <a:t>Трагедия в </a:t>
            </a:r>
            <a:r>
              <a:rPr lang="ru-RU" b="1" cap="all" dirty="0" err="1" smtClean="0">
                <a:solidFill>
                  <a:srgbClr val="FFFF00"/>
                </a:solidFill>
              </a:rPr>
              <a:t>японии</a:t>
            </a:r>
            <a:r>
              <a:rPr lang="ru-RU" b="1" cap="all" dirty="0" smtClean="0">
                <a:solidFill>
                  <a:srgbClr val="FFFF00"/>
                </a:solidFill>
              </a:rPr>
              <a:t> </a:t>
            </a:r>
          </a:p>
          <a:p>
            <a:pPr algn="ctr"/>
            <a:r>
              <a:rPr lang="ru-RU" b="1" cap="all" dirty="0" smtClean="0">
                <a:solidFill>
                  <a:srgbClr val="FFFF00"/>
                </a:solidFill>
              </a:rPr>
              <a:t>2011</a:t>
            </a:r>
            <a:endParaRPr lang="ru-RU" b="1" cap="all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7847511"/>
      </p:ext>
    </p:extLst>
  </p:cSld>
  <p:clrMapOvr>
    <a:masterClrMapping/>
  </p:clrMapOvr>
  <p:transition>
    <p:push dir="r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Рисунок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7" y="0"/>
            <a:ext cx="9143999" cy="60713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699792" y="6093296"/>
            <a:ext cx="417646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cap="all" dirty="0" smtClean="0">
                <a:solidFill>
                  <a:srgbClr val="FFFF00"/>
                </a:solidFill>
              </a:rPr>
              <a:t>Трагедия в </a:t>
            </a:r>
            <a:r>
              <a:rPr lang="ru-RU" b="1" cap="all" dirty="0" err="1" smtClean="0">
                <a:solidFill>
                  <a:srgbClr val="FFFF00"/>
                </a:solidFill>
              </a:rPr>
              <a:t>японии</a:t>
            </a:r>
            <a:r>
              <a:rPr lang="ru-RU" b="1" cap="all" dirty="0" smtClean="0">
                <a:solidFill>
                  <a:srgbClr val="FFFF00"/>
                </a:solidFill>
              </a:rPr>
              <a:t> </a:t>
            </a:r>
          </a:p>
          <a:p>
            <a:pPr algn="ctr"/>
            <a:r>
              <a:rPr lang="ru-RU" b="1" cap="all" dirty="0" smtClean="0">
                <a:solidFill>
                  <a:srgbClr val="FFFF00"/>
                </a:solidFill>
              </a:rPr>
              <a:t>2011</a:t>
            </a:r>
            <a:endParaRPr lang="ru-RU" b="1" cap="all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6974538"/>
      </p:ext>
    </p:extLst>
  </p:cSld>
  <p:clrMapOvr>
    <a:masterClrMapping/>
  </p:clrMapOvr>
  <p:transition>
    <p:push dir="r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Рисунок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475" y="0"/>
            <a:ext cx="9152603" cy="60955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20710788"/>
      </p:ext>
    </p:extLst>
  </p:cSld>
  <p:clrMapOvr>
    <a:masterClrMapping/>
  </p:clrMapOvr>
  <p:transition>
    <p:push dir="r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Рисунок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60648"/>
            <a:ext cx="8021733" cy="50609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51520" y="5517232"/>
            <a:ext cx="85689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/>
              <a:t>Авария на АЭС "Фукусима-1" в Японии. </a:t>
            </a:r>
            <a:endParaRPr lang="ru-RU" dirty="0" smtClean="0"/>
          </a:p>
          <a:p>
            <a:pPr algn="ctr"/>
            <a:r>
              <a:rPr lang="ru-RU" dirty="0" smtClean="0"/>
              <a:t>Поднимается </a:t>
            </a:r>
            <a:r>
              <a:rPr lang="ru-RU" dirty="0"/>
              <a:t>серый дым из поврежденного реактора №3</a:t>
            </a:r>
            <a:r>
              <a:rPr lang="ru-RU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31701675"/>
      </p:ext>
    </p:extLst>
  </p:cSld>
  <p:clrMapOvr>
    <a:masterClrMapping/>
  </p:clrMapOvr>
  <p:transition>
    <p:push dir="r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Рисунок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7204" y="-23792"/>
            <a:ext cx="9212934" cy="60450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62928" y="6189303"/>
            <a:ext cx="85689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/>
              <a:t>Авария на АЭС "Фукусима-1" в Японии. </a:t>
            </a:r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3504117084"/>
      </p:ext>
    </p:extLst>
  </p:cSld>
  <p:clrMapOvr>
    <a:masterClrMapping/>
  </p:clrMapOvr>
  <p:transition>
    <p:push dir="r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Рисунок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26" y="278"/>
            <a:ext cx="9119874" cy="68577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61444682"/>
      </p:ext>
    </p:extLst>
  </p:cSld>
  <p:clrMapOvr>
    <a:masterClrMapping/>
  </p:clrMapOvr>
  <p:transition>
    <p:push dir="r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Рисунок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97" t="1780" r="2710"/>
          <a:stretch/>
        </p:blipFill>
        <p:spPr bwMode="auto">
          <a:xfrm>
            <a:off x="-4837" y="0"/>
            <a:ext cx="9148837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11527334"/>
      </p:ext>
    </p:extLst>
  </p:cSld>
  <p:clrMapOvr>
    <a:masterClrMapping/>
  </p:clrMapOvr>
  <p:transition>
    <p:push dir="r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9512" y="260648"/>
            <a:ext cx="8856984" cy="63094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cap="all" dirty="0">
                <a:solidFill>
                  <a:srgbClr val="FFFF00"/>
                </a:solidFill>
              </a:rPr>
              <a:t>Радиационно опасные объекты- предприятия, при аварии на которых или при разрушении которых могут произойти массовые радиационные поражения людей, животных, растений и радиоактивное заражение окружающей природной среды. К ним относятся</a:t>
            </a:r>
            <a:r>
              <a:rPr lang="ru-RU" b="1" cap="all" dirty="0" smtClean="0">
                <a:solidFill>
                  <a:srgbClr val="FFFF00"/>
                </a:solidFill>
              </a:rPr>
              <a:t>:</a:t>
            </a:r>
          </a:p>
          <a:p>
            <a:pPr algn="ctr"/>
            <a:endParaRPr lang="ru-RU" b="1" cap="all" dirty="0">
              <a:solidFill>
                <a:srgbClr val="FFFF00"/>
              </a:solidFill>
            </a:endParaRPr>
          </a:p>
          <a:p>
            <a:pPr marL="342900" indent="-342900">
              <a:buFont typeface="Wingdings" pitchFamily="2" charset="2"/>
              <a:buChar char="Ø"/>
            </a:pPr>
            <a:r>
              <a:rPr lang="ru-RU" sz="2400" dirty="0" smtClean="0">
                <a:solidFill>
                  <a:srgbClr val="FFFF00"/>
                </a:solidFill>
                <a:latin typeface="Arial Black" pitchFamily="34" charset="0"/>
              </a:rPr>
              <a:t>Предприятия </a:t>
            </a:r>
            <a:r>
              <a:rPr lang="ru-RU" sz="2400" dirty="0">
                <a:solidFill>
                  <a:srgbClr val="FFFF00"/>
                </a:solidFill>
                <a:latin typeface="Arial Black" pitchFamily="34" charset="0"/>
              </a:rPr>
              <a:t>ядерного топливного цикла - урановая промышленность, радиохимическая промышленность, ядерные реакторы разных типов, предприятия по переработке ядерного топлива и захоронения радиоактивных отходов;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ru-RU" sz="2400" dirty="0" smtClean="0">
                <a:solidFill>
                  <a:srgbClr val="FFFF00"/>
                </a:solidFill>
                <a:latin typeface="Arial Black" pitchFamily="34" charset="0"/>
              </a:rPr>
              <a:t>Научно </a:t>
            </a:r>
            <a:r>
              <a:rPr lang="ru-RU" sz="2400" dirty="0">
                <a:solidFill>
                  <a:srgbClr val="FFFF00"/>
                </a:solidFill>
                <a:latin typeface="Arial Black" pitchFamily="34" charset="0"/>
              </a:rPr>
              <a:t>– исследовательские и проектные институты, имеющие ядерные установки;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ru-RU" sz="2400" dirty="0" smtClean="0">
                <a:solidFill>
                  <a:srgbClr val="FFFF00"/>
                </a:solidFill>
                <a:latin typeface="Arial Black" pitchFamily="34" charset="0"/>
              </a:rPr>
              <a:t>Транспортные </a:t>
            </a:r>
            <a:r>
              <a:rPr lang="ru-RU" sz="2400" dirty="0">
                <a:solidFill>
                  <a:srgbClr val="FFFF00"/>
                </a:solidFill>
                <a:latin typeface="Arial Black" pitchFamily="34" charset="0"/>
              </a:rPr>
              <a:t>ядерные энергетические установки;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ru-RU" sz="2400" dirty="0" smtClean="0">
                <a:solidFill>
                  <a:srgbClr val="FFFF00"/>
                </a:solidFill>
                <a:latin typeface="Arial Black" pitchFamily="34" charset="0"/>
              </a:rPr>
              <a:t>Военные объекты.</a:t>
            </a:r>
            <a:endParaRPr lang="ru-RU" sz="2400" dirty="0">
              <a:solidFill>
                <a:srgbClr val="FFFF00"/>
              </a:solidFill>
              <a:latin typeface="Arial Black" pitchFamily="34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616327"/>
      </p:ext>
    </p:extLst>
  </p:cSld>
  <p:clrMapOvr>
    <a:masterClrMapping/>
  </p:clrMapOvr>
  <p:transition>
    <p:push dir="r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36120" y="363915"/>
            <a:ext cx="8352928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cap="all" dirty="0">
                <a:solidFill>
                  <a:srgbClr val="FFFF00"/>
                </a:solidFill>
                <a:latin typeface="Arial Black" pitchFamily="34" charset="0"/>
              </a:rPr>
              <a:t>знание вопросов оказания медицинской помощи при радиационных авариях необходимо не только медицинскому персоналу изучающим радиационную медицину, но и медицинским работникам всех категорий</a:t>
            </a:r>
            <a:r>
              <a:rPr lang="ru-RU" sz="3600" cap="all" dirty="0" smtClean="0">
                <a:solidFill>
                  <a:srgbClr val="FFFF00"/>
                </a:solidFill>
                <a:latin typeface="Arial Black" pitchFamily="34" charset="0"/>
              </a:rPr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76581743"/>
      </p:ext>
    </p:extLst>
  </p:cSld>
  <p:clrMapOvr>
    <a:masterClrMapping/>
  </p:clrMapOvr>
  <p:transition>
    <p:push dir="r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Рисунок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32394405"/>
      </p:ext>
    </p:extLst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Рисунок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30" t="1999" r="1830" b="2134"/>
          <a:stretch/>
        </p:blipFill>
        <p:spPr bwMode="auto">
          <a:xfrm>
            <a:off x="64007" y="137160"/>
            <a:ext cx="9015985" cy="65745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81634345"/>
      </p:ext>
    </p:extLst>
  </p:cSld>
  <p:clrMapOvr>
    <a:masterClrMapping/>
  </p:clrMapOvr>
  <p:transition>
    <p:push dir="r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Рисунок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77042839"/>
      </p:ext>
    </p:extLst>
  </p:cSld>
  <p:clrMapOvr>
    <a:masterClrMapping/>
  </p:clrMapOvr>
  <p:transition>
    <p:push dir="r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Рисунок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8457" y="0"/>
            <a:ext cx="9220916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33027389"/>
      </p:ext>
    </p:extLst>
  </p:cSld>
  <p:clrMapOvr>
    <a:masterClrMapping/>
  </p:clrMapOvr>
  <p:transition>
    <p:push dir="r"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98588" y="107440"/>
            <a:ext cx="8784976" cy="64940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cap="all" dirty="0">
                <a:solidFill>
                  <a:srgbClr val="FFFF00"/>
                </a:solidFill>
                <a:latin typeface="Arial Black" pitchFamily="34" charset="0"/>
              </a:rPr>
              <a:t>Радиационная авария </a:t>
            </a:r>
            <a:endParaRPr lang="ru-RU" sz="3200" cap="all" dirty="0" smtClean="0">
              <a:solidFill>
                <a:srgbClr val="FFFF00"/>
              </a:solidFill>
              <a:latin typeface="Arial Black" pitchFamily="34" charset="0"/>
            </a:endParaRPr>
          </a:p>
          <a:p>
            <a:pPr algn="ctr"/>
            <a:r>
              <a:rPr lang="ru-RU" sz="3200" dirty="0" smtClean="0">
                <a:solidFill>
                  <a:srgbClr val="FFFF00"/>
                </a:solidFill>
                <a:latin typeface="Arial Black" pitchFamily="34" charset="0"/>
              </a:rPr>
              <a:t>- </a:t>
            </a:r>
            <a:r>
              <a:rPr lang="ru-RU" sz="3200" dirty="0">
                <a:solidFill>
                  <a:srgbClr val="FFFF00"/>
                </a:solidFill>
                <a:latin typeface="Arial Black" pitchFamily="34" charset="0"/>
              </a:rPr>
              <a:t>потеря управления источником ионизирующего излучения, вызванная неисправностью, повреждением оборудования, неправильными действиями работников (персонала), стихийными бедствиями или иными причинами, которые могли привести или привели к облучению людей или радиоактивному загрязнению окружающей среды сверх установленных норм</a:t>
            </a:r>
            <a:r>
              <a:rPr lang="ru-RU" sz="3200" dirty="0" smtClean="0">
                <a:solidFill>
                  <a:srgbClr val="FFFF00"/>
                </a:solidFill>
                <a:latin typeface="Arial Black" pitchFamily="34" charset="0"/>
              </a:rPr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090290"/>
      </p:ext>
    </p:extLst>
  </p:cSld>
  <p:clrMapOvr>
    <a:masterClrMapping/>
  </p:clrMapOvr>
  <p:transition>
    <p:push dir="r"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188640"/>
            <a:ext cx="9108504" cy="64940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cap="all" dirty="0">
                <a:solidFill>
                  <a:srgbClr val="FF6600"/>
                </a:solidFill>
              </a:rPr>
              <a:t>В крупных регионах заблаговременно создается специализированная радиологическая медицинская бригада быстрого реагирования при радиационных авариях</a:t>
            </a:r>
            <a:r>
              <a:rPr lang="ru-RU" b="1" cap="all" dirty="0">
                <a:solidFill>
                  <a:srgbClr val="FF6600"/>
                </a:solidFill>
              </a:rPr>
              <a:t>.</a:t>
            </a:r>
          </a:p>
          <a:p>
            <a:endParaRPr lang="ru-RU" dirty="0" smtClean="0"/>
          </a:p>
          <a:p>
            <a:pPr algn="ctr"/>
            <a:r>
              <a:rPr lang="ru-RU" b="1" dirty="0" smtClean="0">
                <a:solidFill>
                  <a:srgbClr val="FFFF00"/>
                </a:solidFill>
              </a:rPr>
              <a:t>ЗАДАЧИ МЕДИЦИНСКОЙ БРИГАДЫ </a:t>
            </a:r>
          </a:p>
          <a:p>
            <a:pPr algn="ctr"/>
            <a:r>
              <a:rPr lang="ru-RU" b="1" dirty="0" smtClean="0">
                <a:solidFill>
                  <a:srgbClr val="FFFF00"/>
                </a:solidFill>
              </a:rPr>
              <a:t>БЫСТРОГО РЕАГИРОВАНИЯ ПРИ РАДИАЦИОННЫХ АВАРИЯХ:</a:t>
            </a:r>
          </a:p>
          <a:p>
            <a:pPr algn="ctr"/>
            <a:endParaRPr lang="ru-RU" b="1" dirty="0">
              <a:solidFill>
                <a:srgbClr val="FFFF00"/>
              </a:solidFill>
            </a:endParaRPr>
          </a:p>
          <a:p>
            <a:pPr marL="342900" indent="-342900">
              <a:buFont typeface="Wingdings" pitchFamily="2" charset="2"/>
              <a:buChar char="Ø"/>
            </a:pPr>
            <a:r>
              <a:rPr lang="ru-RU" b="1" dirty="0">
                <a:solidFill>
                  <a:srgbClr val="FFFF00"/>
                </a:solidFill>
              </a:rPr>
              <a:t>Быть постоянно готовой к срочному направлению на место аварии.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ru-RU" b="1" dirty="0">
                <a:solidFill>
                  <a:srgbClr val="FFFF00"/>
                </a:solidFill>
              </a:rPr>
              <a:t>Иметь и поддерживать в эксплуатационном состоянии укладки материально - технических средств.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ru-RU" b="1" dirty="0">
                <a:solidFill>
                  <a:srgbClr val="FFFF00"/>
                </a:solidFill>
              </a:rPr>
              <a:t>Обеспечивать высоко квалифицированную экстренную медицинскую помощь пострадавшим в очагах поражения.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ru-RU" b="1" dirty="0">
                <a:solidFill>
                  <a:srgbClr val="FFFF00"/>
                </a:solidFill>
              </a:rPr>
              <a:t>Постоянно совершенствовать приемы и методы организации и оказания экстренной медико-санитарной помощи.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ru-RU" b="1" dirty="0">
                <a:solidFill>
                  <a:srgbClr val="FFFF00"/>
                </a:solidFill>
              </a:rPr>
              <a:t>Осваивать и применять в своей работе совершенные технические средства и аппаратуру, предназначенные для этих целей.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83918473"/>
      </p:ext>
    </p:extLst>
  </p:cSld>
  <p:clrMapOvr>
    <a:masterClrMapping/>
  </p:clrMapOvr>
  <p:transition>
    <p:push dir="r"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7504" y="188640"/>
            <a:ext cx="8856984" cy="55707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>
                <a:solidFill>
                  <a:srgbClr val="FFFF00"/>
                </a:solidFill>
              </a:rPr>
              <a:t>Персонал или оборудование не могут покидать контролируемую территорию, не будучи обследованным, на наличие возможного радиоактивного загрязнения. </a:t>
            </a:r>
            <a:endParaRPr lang="ru-RU" sz="2800" dirty="0" smtClean="0">
              <a:solidFill>
                <a:srgbClr val="FFFF00"/>
              </a:solidFill>
            </a:endParaRPr>
          </a:p>
          <a:p>
            <a:r>
              <a:rPr lang="ru-RU" sz="2800" dirty="0" smtClean="0">
                <a:solidFill>
                  <a:srgbClr val="FFFF00"/>
                </a:solidFill>
              </a:rPr>
              <a:t>Все </a:t>
            </a:r>
            <a:r>
              <a:rPr lang="ru-RU" sz="2800" dirty="0">
                <a:solidFill>
                  <a:srgbClr val="FFFF00"/>
                </a:solidFill>
              </a:rPr>
              <a:t>гражданское население (лица), находящиеся на территории катастрофы, до прихода специального персонала должно быть задержано для опознания и дозиметрического контроля, и все загрязненное оборудование, продовольствие и одежда должны оставаться на контролируемой территории, чтобы предотвратить распространение радиоактивного загрязнения.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69554232"/>
      </p:ext>
    </p:extLst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Рисунок 2" descr="http://picnewsday.ru/wp-content/uploads/2011/06/floods-missouri_1928044i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531"/>
          <a:stretch/>
        </p:blipFill>
        <p:spPr bwMode="auto">
          <a:xfrm>
            <a:off x="0" y="1399032"/>
            <a:ext cx="9210813" cy="5454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07504" y="116632"/>
            <a:ext cx="8928992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cap="all" dirty="0">
                <a:solidFill>
                  <a:srgbClr val="FF0000"/>
                </a:solidFill>
              </a:rPr>
              <a:t>администрация Обамы отдала приказ о полном и всеобъемлющем замалчивании информации, касающейся о почти катастрофической аварии на атомной электростанции "Форт </a:t>
            </a:r>
            <a:r>
              <a:rPr lang="ru-RU" sz="1600" b="1" cap="all" dirty="0" err="1">
                <a:solidFill>
                  <a:srgbClr val="FF0000"/>
                </a:solidFill>
              </a:rPr>
              <a:t>Калхун</a:t>
            </a:r>
            <a:r>
              <a:rPr lang="ru-RU" sz="1600" b="1" cap="all" dirty="0">
                <a:solidFill>
                  <a:srgbClr val="FF0000"/>
                </a:solidFill>
              </a:rPr>
              <a:t>" в штате Небраска.</a:t>
            </a:r>
          </a:p>
          <a:p>
            <a:pPr algn="ctr"/>
            <a:r>
              <a:rPr lang="ru-RU" sz="1600" b="1" cap="all" dirty="0">
                <a:solidFill>
                  <a:srgbClr val="FF0000"/>
                </a:solidFill>
              </a:rPr>
              <a:t> Согласно отчету, 7 июня электростанция испытала катастрофический отказ в системе охлаждения одного из своих бассейнов с отработанными топливными стержнями после того, как станция была затоплена в связи с историческим наводнением реки Миссури, что в результате повлекло за собой пожар на станции.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403648" y="5769800"/>
            <a:ext cx="734481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rgbClr val="FFFF00"/>
                </a:solidFill>
                <a:latin typeface="Arial Black" pitchFamily="34" charset="0"/>
              </a:rPr>
              <a:t>НАВОДНЕНИЕ В БАССЕЙНЕ РЕКИ МИССУРИ</a:t>
            </a:r>
          </a:p>
          <a:p>
            <a:pPr algn="ctr"/>
            <a:r>
              <a:rPr lang="ru-RU" dirty="0" smtClean="0">
                <a:solidFill>
                  <a:srgbClr val="FFFF00"/>
                </a:solidFill>
                <a:latin typeface="Arial Black" pitchFamily="34" charset="0"/>
              </a:rPr>
              <a:t>Июнь</a:t>
            </a:r>
          </a:p>
          <a:p>
            <a:pPr algn="ctr"/>
            <a:r>
              <a:rPr lang="ru-RU" dirty="0" smtClean="0">
                <a:solidFill>
                  <a:srgbClr val="FFFF00"/>
                </a:solidFill>
                <a:latin typeface="Arial Black" pitchFamily="34" charset="0"/>
              </a:rPr>
              <a:t>2011</a:t>
            </a:r>
            <a:endParaRPr lang="ru-RU" dirty="0">
              <a:solidFill>
                <a:srgbClr val="FFFF00"/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2441190"/>
      </p:ext>
    </p:extLst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Прямоуг. 2"/>
          <p:cNvSpPr>
            <a:spLocks noGrp="1" noChangeArrowheads="1"/>
          </p:cNvSpPr>
          <p:nvPr>
            <p:ph type="title"/>
          </p:nvPr>
        </p:nvSpPr>
        <p:spPr>
          <a:xfrm>
            <a:off x="0" y="274638"/>
            <a:ext cx="9144000" cy="5242594"/>
          </a:xfrm>
        </p:spPr>
        <p:txBody>
          <a:bodyPr/>
          <a:lstStyle/>
          <a:p>
            <a:pPr algn="ctr"/>
            <a:r>
              <a:rPr lang="ru-RU" sz="3600" b="1" dirty="0">
                <a:solidFill>
                  <a:srgbClr val="66FF33"/>
                </a:solidFill>
              </a:rPr>
              <a:t>ОБЩАЯ ХАРАКТЕРИСТИКА ТРАВМАТИЧЕСКИХ ПОВРЕЖДЕНИЙ </a:t>
            </a:r>
            <a:r>
              <a:rPr lang="ru-RU" sz="3600" b="1" dirty="0" smtClean="0">
                <a:solidFill>
                  <a:srgbClr val="66FF33"/>
                </a:solidFill>
              </a:rPr>
              <a:t>ПОЛУЧАЕМЫХ </a:t>
            </a:r>
            <a:r>
              <a:rPr lang="ru-RU" sz="3600" b="1" dirty="0">
                <a:solidFill>
                  <a:srgbClr val="66FF33"/>
                </a:solidFill>
              </a:rPr>
              <a:t>В ЧРЕЗВЫЧАЙНЫХ СИТУАЦИЯХ </a:t>
            </a:r>
            <a:r>
              <a:rPr lang="ru-RU" sz="3600" b="1" dirty="0" smtClean="0">
                <a:solidFill>
                  <a:srgbClr val="66FF33"/>
                </a:solidFill>
              </a:rPr>
              <a:t/>
            </a:r>
            <a:br>
              <a:rPr lang="ru-RU" sz="3600" b="1" dirty="0" smtClean="0">
                <a:solidFill>
                  <a:srgbClr val="66FF33"/>
                </a:solidFill>
              </a:rPr>
            </a:br>
            <a:r>
              <a:rPr lang="ru-RU" sz="4800" b="1" dirty="0" smtClean="0">
                <a:solidFill>
                  <a:srgbClr val="FF0000"/>
                </a:solidFill>
                <a:latin typeface="Arial Black" pitchFamily="34" charset="0"/>
              </a:rPr>
              <a:t>МЕХАНИЧЕСКИЕ ПОВРЕЖДЕНИЯ</a:t>
            </a:r>
            <a:r>
              <a:rPr lang="ru-RU" sz="3600" b="1" dirty="0">
                <a:solidFill>
                  <a:srgbClr val="66FF33"/>
                </a:solidFill>
              </a:rPr>
              <a:t/>
            </a:r>
            <a:br>
              <a:rPr lang="ru-RU" sz="3600" b="1" dirty="0">
                <a:solidFill>
                  <a:srgbClr val="66FF33"/>
                </a:solidFill>
              </a:rPr>
            </a:br>
            <a:endParaRPr lang="ru-RU" sz="2800" dirty="0">
              <a:solidFill>
                <a:schemeClr val="hlink"/>
              </a:solidFill>
            </a:endParaRPr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8" name="Прямоуг. 4"/>
          <p:cNvSpPr>
            <a:spLocks noGrp="1" noChangeArrowheads="1"/>
          </p:cNvSpPr>
          <p:nvPr>
            <p:ph type="title"/>
          </p:nvPr>
        </p:nvSpPr>
        <p:spPr>
          <a:xfrm>
            <a:off x="0" y="292100"/>
            <a:ext cx="9144000" cy="6232525"/>
          </a:xfrm>
        </p:spPr>
        <p:txBody>
          <a:bodyPr/>
          <a:lstStyle/>
          <a:p>
            <a:pPr algn="ctr"/>
            <a:r>
              <a:rPr lang="ru-RU" sz="4800" b="1">
                <a:solidFill>
                  <a:srgbClr val="FFFF00"/>
                </a:solidFill>
              </a:rPr>
              <a:t>ВОЕННЫЙ КОНФЛИКТ, ТЕРРОРИСТИЧЕСКИЙ АКТ, ТЕХНОГЕННАЯ И ПРИРОДНАЯ КАТАСТРОФЫ ИМЕЮТ ОДНУ ОБЩУЮ ОСОБЕННОСТЬ – </a:t>
            </a:r>
            <a:r>
              <a:rPr lang="ru-RU" sz="4800" b="1" u="sng">
                <a:solidFill>
                  <a:srgbClr val="FFFF00"/>
                </a:solidFill>
              </a:rPr>
              <a:t>ЧЕЛОВЕЧЕСКИЕ СТРАДАНИЯ</a:t>
            </a:r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6" name="Прямоуг. 4"/>
          <p:cNvSpPr>
            <a:spLocks noGrp="1" noChangeArrowheads="1"/>
          </p:cNvSpPr>
          <p:nvPr>
            <p:ph type="title"/>
          </p:nvPr>
        </p:nvSpPr>
        <p:spPr>
          <a:xfrm>
            <a:off x="0" y="292100"/>
            <a:ext cx="9144000" cy="4937125"/>
          </a:xfrm>
        </p:spPr>
        <p:txBody>
          <a:bodyPr/>
          <a:lstStyle/>
          <a:p>
            <a:pPr algn="ctr"/>
            <a:r>
              <a:rPr lang="ru-RU" sz="6600" b="1"/>
              <a:t>ИЗОЛИРОВАННЫЕ ПОВРЕЖДЕНИЯ</a:t>
            </a:r>
            <a:r>
              <a:rPr lang="ru-RU" sz="6000" b="1"/>
              <a:t> </a:t>
            </a:r>
            <a:r>
              <a:rPr lang="ru-RU" sz="6000" b="1">
                <a:solidFill>
                  <a:srgbClr val="FFFF00"/>
                </a:solidFill>
              </a:rPr>
              <a:t>(МОНОТРАВМА)</a:t>
            </a:r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Прямоуг.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4800" b="1"/>
              <a:t>МОНОТРАВМА</a:t>
            </a:r>
          </a:p>
        </p:txBody>
      </p:sp>
      <p:sp>
        <p:nvSpPr>
          <p:cNvPr id="30723" name="Прямоуг. 3"/>
          <p:cNvSpPr>
            <a:spLocks noGrp="1" noChangeArrowheads="1"/>
          </p:cNvSpPr>
          <p:nvPr>
            <p:ph type="body" idx="1"/>
          </p:nvPr>
        </p:nvSpPr>
        <p:spPr>
          <a:xfrm>
            <a:off x="0" y="1905000"/>
            <a:ext cx="9144000" cy="4114800"/>
          </a:xfrm>
        </p:spPr>
        <p:txBody>
          <a:bodyPr/>
          <a:lstStyle/>
          <a:p>
            <a:r>
              <a:rPr lang="ru-RU"/>
              <a:t>ЭТО - </a:t>
            </a:r>
            <a:r>
              <a:rPr lang="ru-RU">
                <a:solidFill>
                  <a:schemeClr val="tx2"/>
                </a:solidFill>
              </a:rPr>
              <a:t>травма </a:t>
            </a:r>
            <a:r>
              <a:rPr lang="ru-RU" b="1">
                <a:solidFill>
                  <a:schemeClr val="hlink"/>
                </a:solidFill>
              </a:rPr>
              <a:t>одного органа</a:t>
            </a:r>
            <a:r>
              <a:rPr lang="ru-RU">
                <a:solidFill>
                  <a:schemeClr val="tx2"/>
                </a:solidFill>
              </a:rPr>
              <a:t> в любой области тела (глаз, ухо, мочевой пузырь, печень, кишка …)</a:t>
            </a:r>
            <a:r>
              <a:rPr lang="ru-RU"/>
              <a:t> </a:t>
            </a:r>
          </a:p>
          <a:p>
            <a:r>
              <a:rPr lang="ru-RU"/>
              <a:t>ЭТО - </a:t>
            </a:r>
            <a:r>
              <a:rPr lang="ru-RU">
                <a:solidFill>
                  <a:schemeClr val="tx2"/>
                </a:solidFill>
              </a:rPr>
              <a:t>травма в пределах </a:t>
            </a:r>
            <a:r>
              <a:rPr lang="ru-RU" b="1">
                <a:solidFill>
                  <a:schemeClr val="hlink"/>
                </a:solidFill>
              </a:rPr>
              <a:t>одного анатомо-функционального сегмента</a:t>
            </a:r>
            <a:r>
              <a:rPr lang="ru-RU">
                <a:solidFill>
                  <a:schemeClr val="tx2"/>
                </a:solidFill>
              </a:rPr>
              <a:t> (кости, сустава, позвонкового двигательного сегмента …)</a:t>
            </a:r>
          </a:p>
          <a:p>
            <a:endParaRPr lang="ru-RU"/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9" name="Прямоуг.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4800" b="1"/>
              <a:t>МОНОТРАВМА МОЖЕТ БЫТЬ</a:t>
            </a:r>
          </a:p>
        </p:txBody>
      </p:sp>
      <p:sp>
        <p:nvSpPr>
          <p:cNvPr id="31750" name="Прямоуг. 6"/>
          <p:cNvSpPr>
            <a:spLocks noGrp="1" noChangeArrowheads="1"/>
          </p:cNvSpPr>
          <p:nvPr>
            <p:ph type="body" idx="1"/>
          </p:nvPr>
        </p:nvSpPr>
        <p:spPr>
          <a:xfrm>
            <a:off x="457200" y="2205038"/>
            <a:ext cx="8229600" cy="3814762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ru-RU" b="1">
                <a:solidFill>
                  <a:srgbClr val="FFFF00"/>
                </a:solidFill>
              </a:rPr>
              <a:t>НЕОСЛОЖНЁННОЙ</a:t>
            </a:r>
            <a:br>
              <a:rPr lang="ru-RU" b="1">
                <a:solidFill>
                  <a:srgbClr val="FFFF00"/>
                </a:solidFill>
              </a:rPr>
            </a:br>
            <a:endParaRPr lang="ru-RU" b="1">
              <a:solidFill>
                <a:srgbClr val="FFFF00"/>
              </a:solidFill>
            </a:endParaRPr>
          </a:p>
          <a:p>
            <a:pPr>
              <a:lnSpc>
                <a:spcPct val="90000"/>
              </a:lnSpc>
            </a:pPr>
            <a:r>
              <a:rPr lang="ru-RU" b="1">
                <a:solidFill>
                  <a:srgbClr val="FFFF00"/>
                </a:solidFill>
              </a:rPr>
              <a:t>ОСЛОЖНЁННОЙ</a:t>
            </a:r>
            <a:br>
              <a:rPr lang="ru-RU" b="1">
                <a:solidFill>
                  <a:srgbClr val="FFFF00"/>
                </a:solidFill>
              </a:rPr>
            </a:br>
            <a:r>
              <a:rPr lang="ru-RU" b="1">
                <a:solidFill>
                  <a:srgbClr val="FFFF00"/>
                </a:solidFill>
              </a:rPr>
              <a:t/>
            </a:r>
            <a:br>
              <a:rPr lang="ru-RU" b="1">
                <a:solidFill>
                  <a:srgbClr val="FFFF00"/>
                </a:solidFill>
              </a:rPr>
            </a:br>
            <a:r>
              <a:rPr lang="ru-RU" b="1" u="sng">
                <a:solidFill>
                  <a:srgbClr val="FFFF00"/>
                </a:solidFill>
              </a:rPr>
              <a:t>ОСЛОЖНЁННАЯ</a:t>
            </a:r>
            <a:r>
              <a:rPr lang="ru-RU" b="1">
                <a:solidFill>
                  <a:srgbClr val="FFFF00"/>
                </a:solidFill>
              </a:rPr>
              <a:t> – монотравма, сопровождающаяся повреждением магистральных сосудов и нервных стволов</a:t>
            </a:r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Прямоуг. 2"/>
          <p:cNvSpPr>
            <a:spLocks noGrp="1" noChangeArrowheads="1"/>
          </p:cNvSpPr>
          <p:nvPr>
            <p:ph type="title"/>
          </p:nvPr>
        </p:nvSpPr>
        <p:spPr>
          <a:xfrm>
            <a:off x="0" y="292100"/>
            <a:ext cx="9144000" cy="1384300"/>
          </a:xfrm>
        </p:spPr>
        <p:txBody>
          <a:bodyPr/>
          <a:lstStyle/>
          <a:p>
            <a:pPr algn="ctr"/>
            <a:r>
              <a:rPr lang="ru-RU" sz="4000" b="1"/>
              <a:t>МОНОТРАВМА НЕОСЛОЖНЁННАЯ</a:t>
            </a:r>
          </a:p>
        </p:txBody>
      </p:sp>
      <p:sp>
        <p:nvSpPr>
          <p:cNvPr id="34819" name="Прямоуг. 3"/>
          <p:cNvSpPr>
            <a:spLocks noGrp="1" noChangeArrowheads="1"/>
          </p:cNvSpPr>
          <p:nvPr>
            <p:ph type="body" idx="1"/>
          </p:nvPr>
        </p:nvSpPr>
        <p:spPr>
          <a:xfrm>
            <a:off x="0" y="2420938"/>
            <a:ext cx="9144000" cy="3598862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ru-RU" b="1">
                <a:solidFill>
                  <a:srgbClr val="FFFF00"/>
                </a:solidFill>
              </a:rPr>
              <a:t>Ушиб мягких тканей волосистой части головы</a:t>
            </a:r>
          </a:p>
          <a:p>
            <a:pPr>
              <a:lnSpc>
                <a:spcPct val="90000"/>
              </a:lnSpc>
            </a:pPr>
            <a:r>
              <a:rPr lang="ru-RU" b="1">
                <a:solidFill>
                  <a:srgbClr val="FFFF00"/>
                </a:solidFill>
              </a:rPr>
              <a:t>Перелом нижней челюсти</a:t>
            </a:r>
          </a:p>
          <a:p>
            <a:pPr>
              <a:lnSpc>
                <a:spcPct val="90000"/>
              </a:lnSpc>
            </a:pPr>
            <a:r>
              <a:rPr lang="ru-RU" b="1">
                <a:solidFill>
                  <a:srgbClr val="FFFF00"/>
                </a:solidFill>
              </a:rPr>
              <a:t>Перелом лодыжек правого голеностопного сустава</a:t>
            </a:r>
          </a:p>
          <a:p>
            <a:pPr>
              <a:lnSpc>
                <a:spcPct val="90000"/>
              </a:lnSpc>
            </a:pPr>
            <a:r>
              <a:rPr lang="ru-RU" b="1">
                <a:solidFill>
                  <a:srgbClr val="FFFF00"/>
                </a:solidFill>
              </a:rPr>
              <a:t>Перелом обеих костей правого предплечья</a:t>
            </a:r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Прямоуг. 2"/>
          <p:cNvSpPr>
            <a:spLocks noGrp="1" noChangeArrowheads="1"/>
          </p:cNvSpPr>
          <p:nvPr>
            <p:ph type="title"/>
          </p:nvPr>
        </p:nvSpPr>
        <p:spPr>
          <a:xfrm>
            <a:off x="0" y="292100"/>
            <a:ext cx="9144000" cy="1384300"/>
          </a:xfrm>
        </p:spPr>
        <p:txBody>
          <a:bodyPr/>
          <a:lstStyle/>
          <a:p>
            <a:pPr algn="ctr"/>
            <a:r>
              <a:rPr lang="ru-RU" sz="4000" b="1"/>
              <a:t>МОНОТРАВМА ОСЛОЖНЁННАЯ</a:t>
            </a:r>
          </a:p>
        </p:txBody>
      </p:sp>
      <p:sp>
        <p:nvSpPr>
          <p:cNvPr id="35843" name="Прямоуг. 3"/>
          <p:cNvSpPr>
            <a:spLocks noGrp="1" noChangeArrowheads="1"/>
          </p:cNvSpPr>
          <p:nvPr>
            <p:ph type="body" idx="1"/>
          </p:nvPr>
        </p:nvSpPr>
        <p:spPr>
          <a:xfrm>
            <a:off x="0" y="2276475"/>
            <a:ext cx="9144000" cy="4321175"/>
          </a:xfrm>
        </p:spPr>
        <p:txBody>
          <a:bodyPr/>
          <a:lstStyle/>
          <a:p>
            <a:r>
              <a:rPr lang="ru-RU" sz="2800" b="1">
                <a:solidFill>
                  <a:srgbClr val="FFFF00"/>
                </a:solidFill>
              </a:rPr>
              <a:t>Проникающее ранение (ножом) брюшной полости с повреждением печени</a:t>
            </a:r>
          </a:p>
          <a:p>
            <a:r>
              <a:rPr lang="ru-RU" sz="2800" b="1">
                <a:solidFill>
                  <a:srgbClr val="FFFF00"/>
                </a:solidFill>
              </a:rPr>
              <a:t>Пулевое проникающее ранение брюшной полости с повреждением желудка</a:t>
            </a:r>
          </a:p>
          <a:p>
            <a:r>
              <a:rPr lang="ru-RU" sz="2800" b="1">
                <a:solidFill>
                  <a:srgbClr val="FFFF00"/>
                </a:solidFill>
              </a:rPr>
              <a:t>Огнестрельный перелом правой плечевой кости с повреждением плечевой артерии</a:t>
            </a:r>
          </a:p>
          <a:p>
            <a:r>
              <a:rPr lang="ru-RU" sz="2800" b="1">
                <a:solidFill>
                  <a:srgbClr val="FFFF00"/>
                </a:solidFill>
              </a:rPr>
              <a:t>Закрытый перелом десятого грудного позвонка с повреждением спинного мозга</a:t>
            </a:r>
          </a:p>
          <a:p>
            <a:endParaRPr lang="ru-RU" sz="2800" b="1">
              <a:solidFill>
                <a:srgbClr val="FFFF00"/>
              </a:solidFill>
            </a:endParaRPr>
          </a:p>
          <a:p>
            <a:endParaRPr lang="ru-RU" sz="2800"/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Прямоуг.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>
                <a:solidFill>
                  <a:srgbClr val="66FF33"/>
                </a:solidFill>
              </a:rPr>
              <a:t>ПОЛИТРАВМА</a:t>
            </a:r>
          </a:p>
        </p:txBody>
      </p:sp>
      <p:sp>
        <p:nvSpPr>
          <p:cNvPr id="18435" name="Прямоуг.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ru-RU">
                <a:solidFill>
                  <a:schemeClr val="hlink"/>
                </a:solidFill>
              </a:rPr>
              <a:t>МНОЖЕСТВЕННЫЕ МЕХАНИЧЕСКИЕ ПОВРЕЖДЕНИЯ</a:t>
            </a:r>
          </a:p>
          <a:p>
            <a:r>
              <a:rPr lang="ru-RU">
                <a:solidFill>
                  <a:schemeClr val="hlink"/>
                </a:solidFill>
              </a:rPr>
              <a:t>СОЧЕТАННЫЕ ПОВРЕЖДЕНИЯ</a:t>
            </a:r>
          </a:p>
          <a:p>
            <a:r>
              <a:rPr lang="ru-RU">
                <a:solidFill>
                  <a:schemeClr val="hlink"/>
                </a:solidFill>
              </a:rPr>
              <a:t>КОМБИНИРОВАННЫЕ ПОВРЕЖДЕНИЯ</a:t>
            </a:r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Прямоуг. 4"/>
          <p:cNvSpPr>
            <a:spLocks noGrp="1" noChangeArrowheads="1"/>
          </p:cNvSpPr>
          <p:nvPr>
            <p:ph type="title"/>
          </p:nvPr>
        </p:nvSpPr>
        <p:spPr>
          <a:xfrm>
            <a:off x="0" y="333375"/>
            <a:ext cx="9144000" cy="1295400"/>
          </a:xfrm>
        </p:spPr>
        <p:txBody>
          <a:bodyPr/>
          <a:lstStyle/>
          <a:p>
            <a:pPr algn="ctr"/>
            <a:r>
              <a:rPr lang="ru-RU" sz="3200" b="1">
                <a:solidFill>
                  <a:schemeClr val="hlink"/>
                </a:solidFill>
                <a:latin typeface="Arial Black" pitchFamily="34" charset="0"/>
              </a:rPr>
              <a:t/>
            </a:r>
            <a:br>
              <a:rPr lang="ru-RU" sz="3200" b="1">
                <a:solidFill>
                  <a:schemeClr val="hlink"/>
                </a:solidFill>
                <a:latin typeface="Arial Black" pitchFamily="34" charset="0"/>
              </a:rPr>
            </a:br>
            <a:r>
              <a:rPr lang="ru-RU" sz="3200" b="1">
                <a:solidFill>
                  <a:schemeClr val="hlink"/>
                </a:solidFill>
                <a:latin typeface="Arial Black" pitchFamily="34" charset="0"/>
              </a:rPr>
              <a:t>МНОЖЕСТВЕННЫЕ МЕХАНИЧЕСКИЕ</a:t>
            </a:r>
            <a:br>
              <a:rPr lang="ru-RU" sz="3200" b="1">
                <a:solidFill>
                  <a:schemeClr val="hlink"/>
                </a:solidFill>
                <a:latin typeface="Arial Black" pitchFamily="34" charset="0"/>
              </a:rPr>
            </a:br>
            <a:r>
              <a:rPr lang="ru-RU" sz="3200" b="1">
                <a:solidFill>
                  <a:schemeClr val="hlink"/>
                </a:solidFill>
                <a:latin typeface="Arial Black" pitchFamily="34" charset="0"/>
              </a:rPr>
              <a:t>ПОВРЕЖДЕНИЯ</a:t>
            </a:r>
            <a:r>
              <a:rPr lang="ru-RU" sz="3200" b="1">
                <a:latin typeface="Arial Black" pitchFamily="34" charset="0"/>
              </a:rPr>
              <a:t/>
            </a:r>
            <a:br>
              <a:rPr lang="ru-RU" sz="3200" b="1">
                <a:latin typeface="Arial Black" pitchFamily="34" charset="0"/>
              </a:rPr>
            </a:br>
            <a:endParaRPr lang="ru-RU" sz="3200" b="1">
              <a:latin typeface="Arial Black" pitchFamily="34" charset="0"/>
            </a:endParaRPr>
          </a:p>
        </p:txBody>
      </p:sp>
      <p:sp>
        <p:nvSpPr>
          <p:cNvPr id="4101" name="Прямоуг. 5"/>
          <p:cNvSpPr>
            <a:spLocks noGrp="1" noChangeArrowheads="1"/>
          </p:cNvSpPr>
          <p:nvPr>
            <p:ph type="body" idx="1"/>
          </p:nvPr>
        </p:nvSpPr>
        <p:spPr>
          <a:xfrm>
            <a:off x="0" y="2492375"/>
            <a:ext cx="9144000" cy="4365625"/>
          </a:xfrm>
        </p:spPr>
        <p:txBody>
          <a:bodyPr/>
          <a:lstStyle/>
          <a:p>
            <a:pPr>
              <a:lnSpc>
                <a:spcPct val="90000"/>
              </a:lnSpc>
              <a:buFontTx/>
              <a:buNone/>
            </a:pPr>
            <a:r>
              <a:rPr lang="ru-RU" sz="3600" b="1">
                <a:latin typeface="Times New Roman" pitchFamily="18" charset="0"/>
              </a:rPr>
              <a:t>ЭТО - </a:t>
            </a:r>
            <a:r>
              <a:rPr lang="ru-RU" sz="3600" b="1">
                <a:latin typeface="Times New Roman" pitchFamily="18" charset="0"/>
                <a:cs typeface="Times New Roman" pitchFamily="18" charset="0"/>
              </a:rPr>
              <a:t>повреждения двух или более внутренних органов в одной полости (например, печени и кишки), </a:t>
            </a:r>
            <a:endParaRPr lang="ru-RU" sz="3600" b="1">
              <a:latin typeface="Times New Roman" pitchFamily="18" charset="0"/>
            </a:endParaRPr>
          </a:p>
          <a:p>
            <a:pPr>
              <a:lnSpc>
                <a:spcPct val="90000"/>
              </a:lnSpc>
              <a:buFontTx/>
              <a:buNone/>
            </a:pPr>
            <a:r>
              <a:rPr lang="ru-RU" sz="3600" b="1">
                <a:latin typeface="Times New Roman" pitchFamily="18" charset="0"/>
              </a:rPr>
              <a:t>ЭТО - повреждения </a:t>
            </a:r>
            <a:r>
              <a:rPr lang="ru-RU" sz="3600" b="1">
                <a:latin typeface="Times New Roman" pitchFamily="18" charset="0"/>
                <a:cs typeface="Times New Roman" pitchFamily="18" charset="0"/>
              </a:rPr>
              <a:t>двух анатомо-функциональных образований опорно-двигательной системы или более (например, перелом бедра и предплечья).</a:t>
            </a:r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Прямоуг. 2"/>
          <p:cNvSpPr>
            <a:spLocks noGrp="1" noChangeArrowheads="1"/>
          </p:cNvSpPr>
          <p:nvPr>
            <p:ph type="title"/>
          </p:nvPr>
        </p:nvSpPr>
        <p:spPr>
          <a:xfrm>
            <a:off x="0" y="116633"/>
            <a:ext cx="9144000" cy="720080"/>
          </a:xfrm>
        </p:spPr>
        <p:txBody>
          <a:bodyPr/>
          <a:lstStyle/>
          <a:p>
            <a:pPr algn="ctr"/>
            <a:r>
              <a:rPr lang="ru-RU" sz="4000" b="1" dirty="0">
                <a:solidFill>
                  <a:schemeClr val="hlink"/>
                </a:solidFill>
                <a:latin typeface="Arial Black" pitchFamily="34" charset="0"/>
              </a:rPr>
              <a:t>СОЧЕТАННЫЕ ПОВРЕЖДЕНИЯ</a:t>
            </a:r>
          </a:p>
        </p:txBody>
      </p:sp>
      <p:sp>
        <p:nvSpPr>
          <p:cNvPr id="6147" name="Прямоуг. 3"/>
          <p:cNvSpPr>
            <a:spLocks noGrp="1" noChangeArrowheads="1"/>
          </p:cNvSpPr>
          <p:nvPr>
            <p:ph type="body" idx="1"/>
          </p:nvPr>
        </p:nvSpPr>
        <p:spPr>
          <a:xfrm>
            <a:off x="0" y="908721"/>
            <a:ext cx="9144000" cy="5956956"/>
          </a:xfrm>
        </p:spPr>
        <p:txBody>
          <a:bodyPr/>
          <a:lstStyle/>
          <a:p>
            <a:pPr algn="ctr">
              <a:buFontTx/>
              <a:buNone/>
            </a:pPr>
            <a:r>
              <a:rPr lang="ru-RU" b="1" dirty="0">
                <a:solidFill>
                  <a:srgbClr val="FFFF00"/>
                </a:solidFill>
                <a:latin typeface="Arial Black" pitchFamily="34" charset="0"/>
              </a:rPr>
              <a:t>ЭТО </a:t>
            </a:r>
            <a:endParaRPr lang="ru-RU" b="1" dirty="0" smtClean="0">
              <a:solidFill>
                <a:srgbClr val="FFFF00"/>
              </a:solidFill>
              <a:latin typeface="Arial Black" pitchFamily="34" charset="0"/>
            </a:endParaRPr>
          </a:p>
          <a:p>
            <a:pPr algn="ctr">
              <a:lnSpc>
                <a:spcPts val="2500"/>
              </a:lnSpc>
              <a:buFontTx/>
              <a:buNone/>
            </a:pPr>
            <a:r>
              <a:rPr lang="ru-RU" b="1" dirty="0" smtClean="0">
                <a:latin typeface="Times New Roman" pitchFamily="18" charset="0"/>
              </a:rPr>
              <a:t>- </a:t>
            </a:r>
            <a:r>
              <a:rPr lang="ru-RU" b="1" dirty="0">
                <a:latin typeface="Times New Roman" pitchFamily="18" charset="0"/>
              </a:rPr>
              <a:t>одновременное повреждение внутренних</a:t>
            </a:r>
          </a:p>
          <a:p>
            <a:pPr algn="ctr">
              <a:lnSpc>
                <a:spcPts val="2500"/>
              </a:lnSpc>
              <a:buFontTx/>
              <a:buNone/>
            </a:pPr>
            <a:r>
              <a:rPr lang="ru-RU" b="1" dirty="0">
                <a:latin typeface="Times New Roman" pitchFamily="18" charset="0"/>
              </a:rPr>
              <a:t>органов в двух полостях или более (например,</a:t>
            </a:r>
          </a:p>
          <a:p>
            <a:pPr algn="ctr">
              <a:lnSpc>
                <a:spcPts val="2500"/>
              </a:lnSpc>
              <a:buFontTx/>
              <a:buNone/>
            </a:pPr>
            <a:r>
              <a:rPr lang="ru-RU" b="1" dirty="0">
                <a:latin typeface="Times New Roman" pitchFamily="18" charset="0"/>
              </a:rPr>
              <a:t>повреждение легкого и селезенки) или</a:t>
            </a:r>
          </a:p>
          <a:p>
            <a:pPr algn="ctr">
              <a:lnSpc>
                <a:spcPts val="2500"/>
              </a:lnSpc>
              <a:buFontTx/>
              <a:buNone/>
            </a:pPr>
            <a:r>
              <a:rPr lang="ru-RU" b="1" dirty="0">
                <a:latin typeface="Times New Roman" pitchFamily="18" charset="0"/>
              </a:rPr>
              <a:t>повреждение внутренних органов и сегмента</a:t>
            </a:r>
          </a:p>
          <a:p>
            <a:pPr algn="ctr">
              <a:lnSpc>
                <a:spcPts val="2500"/>
              </a:lnSpc>
              <a:buFontTx/>
              <a:buNone/>
            </a:pPr>
            <a:r>
              <a:rPr lang="ru-RU" b="1" dirty="0">
                <a:latin typeface="Times New Roman" pitchFamily="18" charset="0"/>
              </a:rPr>
              <a:t>опорно-двигательной системы </a:t>
            </a:r>
            <a:endParaRPr lang="ru-RU" b="1" dirty="0" smtClean="0">
              <a:latin typeface="Times New Roman" pitchFamily="18" charset="0"/>
            </a:endParaRPr>
          </a:p>
          <a:p>
            <a:pPr algn="ctr">
              <a:lnSpc>
                <a:spcPts val="2500"/>
              </a:lnSpc>
              <a:buFontTx/>
              <a:buNone/>
            </a:pPr>
            <a:r>
              <a:rPr lang="ru-RU" b="1" dirty="0" smtClean="0">
                <a:latin typeface="Times New Roman" pitchFamily="18" charset="0"/>
              </a:rPr>
              <a:t>(</a:t>
            </a:r>
            <a:r>
              <a:rPr lang="ru-RU" b="1" dirty="0">
                <a:latin typeface="Times New Roman" pitchFamily="18" charset="0"/>
              </a:rPr>
              <a:t>например</a:t>
            </a:r>
            <a:r>
              <a:rPr lang="ru-RU" b="1" dirty="0" smtClean="0">
                <a:latin typeface="Times New Roman" pitchFamily="18" charset="0"/>
              </a:rPr>
              <a:t>, ранение </a:t>
            </a:r>
            <a:r>
              <a:rPr lang="ru-RU" b="1" dirty="0">
                <a:latin typeface="Times New Roman" pitchFamily="18" charset="0"/>
              </a:rPr>
              <a:t>кишки и перелом костей одной </a:t>
            </a:r>
            <a:r>
              <a:rPr lang="ru-RU" b="1" dirty="0" smtClean="0">
                <a:latin typeface="Times New Roman" pitchFamily="18" charset="0"/>
              </a:rPr>
              <a:t>из конечностей</a:t>
            </a:r>
            <a:r>
              <a:rPr lang="ru-RU" b="1" dirty="0">
                <a:latin typeface="Times New Roman" pitchFamily="18" charset="0"/>
              </a:rPr>
              <a:t>). </a:t>
            </a:r>
            <a:endParaRPr lang="ru-RU" b="1" dirty="0" smtClean="0">
              <a:latin typeface="Times New Roman" pitchFamily="18" charset="0"/>
            </a:endParaRPr>
          </a:p>
          <a:p>
            <a:pPr algn="ctr">
              <a:buFontTx/>
              <a:buNone/>
            </a:pPr>
            <a:r>
              <a:rPr lang="ru-RU" b="1" dirty="0" smtClean="0">
                <a:solidFill>
                  <a:srgbClr val="FFFF00"/>
                </a:solidFill>
                <a:latin typeface="Times New Roman" pitchFamily="18" charset="0"/>
              </a:rPr>
              <a:t>Сочетанная </a:t>
            </a:r>
            <a:r>
              <a:rPr lang="ru-RU" b="1" dirty="0">
                <a:solidFill>
                  <a:srgbClr val="FFFF00"/>
                </a:solidFill>
                <a:latin typeface="Times New Roman" pitchFamily="18" charset="0"/>
              </a:rPr>
              <a:t>боевая </a:t>
            </a:r>
            <a:r>
              <a:rPr lang="ru-RU" b="1" dirty="0" smtClean="0">
                <a:solidFill>
                  <a:srgbClr val="FFFF00"/>
                </a:solidFill>
                <a:latin typeface="Times New Roman" pitchFamily="18" charset="0"/>
              </a:rPr>
              <a:t>травма составляет </a:t>
            </a:r>
            <a:r>
              <a:rPr lang="ru-RU" b="1" dirty="0">
                <a:solidFill>
                  <a:srgbClr val="FFFF00"/>
                </a:solidFill>
                <a:latin typeface="Times New Roman" pitchFamily="18" charset="0"/>
              </a:rPr>
              <a:t>8% от всей боевой патологии, а </a:t>
            </a:r>
            <a:r>
              <a:rPr lang="ru-RU" b="1" dirty="0" smtClean="0">
                <a:solidFill>
                  <a:srgbClr val="FFFF00"/>
                </a:solidFill>
                <a:latin typeface="Times New Roman" pitchFamily="18" charset="0"/>
              </a:rPr>
              <a:t> летальность </a:t>
            </a:r>
            <a:r>
              <a:rPr lang="ru-RU" b="1" dirty="0">
                <a:solidFill>
                  <a:srgbClr val="FFFF00"/>
                </a:solidFill>
                <a:latin typeface="Times New Roman" pitchFamily="18" charset="0"/>
              </a:rPr>
              <a:t>от неё – от 25 до 50%.</a:t>
            </a:r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Прямоуг.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4000" b="1">
                <a:solidFill>
                  <a:schemeClr val="hlink"/>
                </a:solidFill>
                <a:latin typeface="Arial Black" pitchFamily="34" charset="0"/>
              </a:rPr>
              <a:t>КОМБИНИРОВАННЫЕ ПОВРЕЖДЕНИЯ</a:t>
            </a:r>
          </a:p>
        </p:txBody>
      </p:sp>
      <p:sp>
        <p:nvSpPr>
          <p:cNvPr id="7171" name="Прямоуг. 3"/>
          <p:cNvSpPr>
            <a:spLocks noGrp="1" noChangeArrowheads="1"/>
          </p:cNvSpPr>
          <p:nvPr>
            <p:ph type="body" idx="1"/>
          </p:nvPr>
        </p:nvSpPr>
        <p:spPr>
          <a:xfrm>
            <a:off x="250825" y="1600200"/>
            <a:ext cx="8893175" cy="4525963"/>
          </a:xfrm>
        </p:spPr>
        <p:txBody>
          <a:bodyPr/>
          <a:lstStyle/>
          <a:p>
            <a:pPr>
              <a:buFontTx/>
              <a:buNone/>
            </a:pPr>
            <a:r>
              <a:rPr lang="ru-RU"/>
              <a:t/>
            </a:r>
            <a:br>
              <a:rPr lang="ru-RU"/>
            </a:br>
            <a:r>
              <a:rPr lang="ru-RU" b="1"/>
              <a:t>ЭТО</a:t>
            </a:r>
            <a:r>
              <a:rPr lang="ru-RU"/>
              <a:t> - </a:t>
            </a:r>
            <a:r>
              <a:rPr lang="ru-RU" b="1">
                <a:latin typeface="Times New Roman" pitchFamily="18" charset="0"/>
              </a:rPr>
              <a:t>повреждения, полученные в результате воздействия различных травмирующих факторов: механического, термического, токсического (например, перелом бедра и ожог любой области тела или черепно-мозговая травма и отравление продуктами горения)</a:t>
            </a:r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Прямоуг.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6000" b="1">
                <a:solidFill>
                  <a:schemeClr val="hlink"/>
                </a:solidFill>
              </a:rPr>
              <a:t>политравма</a:t>
            </a:r>
          </a:p>
        </p:txBody>
      </p:sp>
      <p:sp>
        <p:nvSpPr>
          <p:cNvPr id="14339" name="Прямоуг. 3"/>
          <p:cNvSpPr>
            <a:spLocks noGrp="1" noChangeArrowheads="1"/>
          </p:cNvSpPr>
          <p:nvPr>
            <p:ph type="body" idx="1"/>
          </p:nvPr>
        </p:nvSpPr>
        <p:spPr>
          <a:xfrm>
            <a:off x="0" y="1905000"/>
            <a:ext cx="9144000" cy="469265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ru-RU" b="1">
                <a:latin typeface="Times New Roman" pitchFamily="18" charset="0"/>
              </a:rPr>
              <a:t>отличается особой тяжестью клинических проявлений со значительным расстройством жизненно важных функций организма, трудностью диагностики, сложностью лечения, высоким процентом инвалидности, высокой летальностью. </a:t>
            </a:r>
          </a:p>
          <a:p>
            <a:pPr>
              <a:lnSpc>
                <a:spcPct val="90000"/>
              </a:lnSpc>
            </a:pPr>
            <a:r>
              <a:rPr lang="ru-RU" b="1">
                <a:latin typeface="Times New Roman" pitchFamily="18" charset="0"/>
              </a:rPr>
              <a:t>значительно чаще сопровождается травматическим шоком, кровопотерей, угрожающими расстройствами кровообращения и дыхания</a:t>
            </a:r>
            <a:r>
              <a:rPr lang="ru-RU"/>
              <a:t>. </a:t>
            </a:r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5" name="Прямоуг.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>
                <a:solidFill>
                  <a:schemeClr val="hlink"/>
                </a:solidFill>
              </a:rPr>
              <a:t>ЛЕТАЛЬНОСТЬ</a:t>
            </a:r>
          </a:p>
        </p:txBody>
      </p:sp>
      <p:graphicFrame>
        <p:nvGraphicFramePr>
          <p:cNvPr id="15364" name="Объект 4"/>
          <p:cNvGraphicFramePr>
            <a:graphicFrameLocks noGrp="1" noChangeAspect="1"/>
          </p:cNvGraphicFramePr>
          <p:nvPr>
            <p:ph idx="1"/>
          </p:nvPr>
        </p:nvGraphicFramePr>
        <p:xfrm>
          <a:off x="684213" y="1930400"/>
          <a:ext cx="8064500" cy="4064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87" name="Диаграмма" r:id="rId3" imgW="6096000" imgH="4067054" progId="MSGraph.Chart.8">
                  <p:embed followColorScheme="full"/>
                </p:oleObj>
              </mc:Choice>
              <mc:Fallback>
                <p:oleObj name="Диаграмма" r:id="rId3" imgW="6096000" imgH="4067054" progId="MSGraph.Chart.8">
                  <p:embed followColorScheme="full"/>
                  <p:pic>
                    <p:nvPicPr>
                      <p:cNvPr id="0" name="Объект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4213" y="1930400"/>
                        <a:ext cx="8064500" cy="4064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Прямоуг. 2"/>
          <p:cNvSpPr>
            <a:spLocks noGrp="1" noChangeArrowheads="1"/>
          </p:cNvSpPr>
          <p:nvPr>
            <p:ph type="title"/>
          </p:nvPr>
        </p:nvSpPr>
        <p:spPr>
          <a:xfrm>
            <a:off x="457200" y="292100"/>
            <a:ext cx="8229600" cy="1697038"/>
          </a:xfrm>
        </p:spPr>
        <p:txBody>
          <a:bodyPr/>
          <a:lstStyle/>
          <a:p>
            <a:pPr algn="ctr"/>
            <a:r>
              <a:rPr lang="ru-RU" sz="4000" b="1">
                <a:solidFill>
                  <a:srgbClr val="FFFF00"/>
                </a:solidFill>
              </a:rPr>
              <a:t>ТРАВМАТИЧЕСКАЯ БОЛЕЗНЬ -</a:t>
            </a:r>
            <a:r>
              <a:rPr lang="ru-RU" b="1">
                <a:solidFill>
                  <a:srgbClr val="FF00FF"/>
                </a:solidFill>
              </a:rPr>
              <a:t> </a:t>
            </a:r>
            <a:r>
              <a:rPr lang="ru-RU" sz="2800">
                <a:solidFill>
                  <a:schemeClr val="hlink"/>
                </a:solidFill>
              </a:rPr>
              <a:t>ОБЩИЕ ИЗМЕНЕНИЯ В ОРГАНИЗМЕ ЧЕЛОВЕКА, ПОДВЕРГШЕГОСЯ ТРАВМЕ</a:t>
            </a:r>
            <a:br>
              <a:rPr lang="ru-RU" sz="2800">
                <a:solidFill>
                  <a:schemeClr val="hlink"/>
                </a:solidFill>
              </a:rPr>
            </a:br>
            <a:endParaRPr lang="ru-RU" sz="2800">
              <a:solidFill>
                <a:schemeClr val="hlink"/>
              </a:solidFill>
            </a:endParaRPr>
          </a:p>
        </p:txBody>
      </p:sp>
      <p:sp>
        <p:nvSpPr>
          <p:cNvPr id="17411" name="Прямоуг. 3"/>
          <p:cNvSpPr>
            <a:spLocks noGrp="1" noChangeArrowheads="1"/>
          </p:cNvSpPr>
          <p:nvPr>
            <p:ph type="body" idx="1"/>
          </p:nvPr>
        </p:nvSpPr>
        <p:spPr>
          <a:xfrm>
            <a:off x="457200" y="2133600"/>
            <a:ext cx="8229600" cy="38862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ru-RU" sz="2800"/>
              <a:t>РАЗВИВАЕТСЯ ПРИ ЛЮБОМ, ДАЖЕ НЕЗНАЧИТЕЛЬНОМ ПОВРЕЖДЕНИИ</a:t>
            </a:r>
          </a:p>
          <a:p>
            <a:pPr>
              <a:lnSpc>
                <a:spcPct val="90000"/>
              </a:lnSpc>
            </a:pPr>
            <a:r>
              <a:rPr lang="ru-RU" sz="2800"/>
              <a:t>КЛИНИЧЕСКИЕ ПРОЯВЛЕНИЯ ЗАМЕТНЫ И ЗНАЧИМЫ ЧАЩЕ ПРИ МНОЖЕСТВЕННЫХ, СОЧЕТАННЫХ ИЛИ КОМБИНИРОВАННЫХ ПОРАЖЕНИЯХ</a:t>
            </a:r>
          </a:p>
          <a:p>
            <a:pPr>
              <a:lnSpc>
                <a:spcPct val="90000"/>
              </a:lnSpc>
            </a:pPr>
            <a:r>
              <a:rPr lang="ru-RU" sz="2800"/>
              <a:t>ПЕРВЫЙ (РЕАНИМАЦИОННЫЙ, ШОКОВЫЙ) ПЕРИОД РАЗВИВАЕТСЯ НЕПОСРЕДСТВЕННО ВСЛЕД ЗА ТЯЖЁЛОЙ ТРАВМОЙ</a:t>
            </a:r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2" name="Прямоуг. 6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pPr algn="ctr"/>
            <a:r>
              <a:rPr lang="ru-RU" sz="4800" b="1">
                <a:solidFill>
                  <a:srgbClr val="FFFF00"/>
                </a:solidFill>
              </a:rPr>
              <a:t>ВОССТАНОВЛЕНИЕ И СОХРАНЕНИЕ ВИТАЛЬНЫХ ФУНКЦИЙ - ОСНОВНОЕ СОДЕРЖАНИЕ НЕОТЛОЖНОЙ ПОМОЩИ РАНЕНЫМ</a:t>
            </a:r>
          </a:p>
        </p:txBody>
      </p:sp>
    </p:spTree>
  </p:cSld>
  <p:clrMapOvr>
    <a:masterClrMapping/>
  </p:clrMapOvr>
  <p:transition>
    <p:push dir="r"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Прямоуг. 2"/>
          <p:cNvSpPr>
            <a:spLocks noGrp="1" noChangeArrowheads="1"/>
          </p:cNvSpPr>
          <p:nvPr>
            <p:ph type="ctrTitle"/>
          </p:nvPr>
        </p:nvSpPr>
        <p:spPr>
          <a:xfrm>
            <a:off x="0" y="333375"/>
            <a:ext cx="9144000" cy="3267075"/>
          </a:xfrm>
        </p:spPr>
        <p:txBody>
          <a:bodyPr/>
          <a:lstStyle/>
          <a:p>
            <a:r>
              <a:rPr lang="ru-RU" sz="3200" b="1">
                <a:solidFill>
                  <a:srgbClr val="FFFF00"/>
                </a:solidFill>
              </a:rPr>
              <a:t>ТЕХНИКА ОЖИВЛЕНИЯ БОЛЬНЫХ, НАХОДЯЩИХСЯ В СОСТОЯНИИ КЛИНИЧЕСКОЙ СМЕРТИ</a:t>
            </a:r>
          </a:p>
        </p:txBody>
      </p:sp>
    </p:spTree>
  </p:cSld>
  <p:clrMapOvr>
    <a:masterClrMapping/>
  </p:clrMapOvr>
  <p:transition>
    <p:push dir="r"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Прямоуг. 2"/>
          <p:cNvSpPr>
            <a:spLocks noGrp="1" noChangeArrowheads="1"/>
          </p:cNvSpPr>
          <p:nvPr>
            <p:ph type="title"/>
          </p:nvPr>
        </p:nvSpPr>
        <p:spPr>
          <a:xfrm>
            <a:off x="250825" y="244475"/>
            <a:ext cx="8591550" cy="6208713"/>
          </a:xfrm>
        </p:spPr>
        <p:txBody>
          <a:bodyPr/>
          <a:lstStyle/>
          <a:p>
            <a:r>
              <a:rPr lang="ru-RU" sz="3600" b="1">
                <a:solidFill>
                  <a:srgbClr val="FFFF00"/>
                </a:solidFill>
              </a:rPr>
              <a:t>Критический уровень расстройства жизнедеятельности с катастрофическим падением артериального давления, глубоким нарушением газообмена и метаболизма обобщенно именуется</a:t>
            </a:r>
            <a:r>
              <a:rPr lang="ru-RU" sz="3600">
                <a:solidFill>
                  <a:srgbClr val="FFFF00"/>
                </a:solidFill>
              </a:rPr>
              <a:t> </a:t>
            </a:r>
            <a:r>
              <a:rPr lang="ru-RU" sz="4000">
                <a:solidFill>
                  <a:srgbClr val="FF0066"/>
                </a:solidFill>
              </a:rPr>
              <a:t>терминальным состоянием</a:t>
            </a:r>
            <a:r>
              <a:rPr lang="ru-RU" sz="3600" b="1">
                <a:solidFill>
                  <a:srgbClr val="FFFF00"/>
                </a:solidFill>
              </a:rPr>
              <a:t>, а момент полной остановки дыхания и кровообращения —</a:t>
            </a:r>
            <a:r>
              <a:rPr lang="ru-RU" sz="3600">
                <a:solidFill>
                  <a:srgbClr val="FFFF00"/>
                </a:solidFill>
              </a:rPr>
              <a:t> </a:t>
            </a:r>
            <a:r>
              <a:rPr lang="ru-RU" sz="4000">
                <a:solidFill>
                  <a:srgbClr val="FF0066"/>
                </a:solidFill>
              </a:rPr>
              <a:t>клинической смертью.</a:t>
            </a:r>
            <a:r>
              <a:rPr lang="ru-RU"/>
              <a:t> </a:t>
            </a:r>
          </a:p>
        </p:txBody>
      </p:sp>
    </p:spTree>
  </p:cSld>
  <p:clrMapOvr>
    <a:masterClrMapping/>
  </p:clrMapOvr>
  <p:transition>
    <p:push dir="r"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Прямоуг. 2"/>
          <p:cNvSpPr>
            <a:spLocks noGrp="1" noChangeArrowheads="1"/>
          </p:cNvSpPr>
          <p:nvPr>
            <p:ph type="title"/>
          </p:nvPr>
        </p:nvSpPr>
        <p:spPr>
          <a:xfrm>
            <a:off x="457200" y="244475"/>
            <a:ext cx="8385175" cy="6064250"/>
          </a:xfrm>
        </p:spPr>
        <p:txBody>
          <a:bodyPr/>
          <a:lstStyle/>
          <a:p>
            <a:r>
              <a:rPr lang="ru-RU" sz="8800" b="1">
                <a:solidFill>
                  <a:srgbClr val="FF0066"/>
                </a:solidFill>
              </a:rPr>
              <a:t>клиническая смерть</a:t>
            </a:r>
            <a:r>
              <a:rPr lang="ru-RU" sz="8800" b="1"/>
              <a:t> </a:t>
            </a:r>
            <a:br>
              <a:rPr lang="ru-RU" sz="8800" b="1"/>
            </a:br>
            <a:r>
              <a:rPr lang="ru-RU" sz="8800"/>
              <a:t>— обратимое состояние</a:t>
            </a:r>
            <a:r>
              <a:rPr lang="ru-RU"/>
              <a:t> </a:t>
            </a:r>
          </a:p>
        </p:txBody>
      </p:sp>
    </p:spTree>
  </p:cSld>
  <p:clrMapOvr>
    <a:masterClrMapping/>
  </p:clrMapOvr>
  <p:transition>
    <p:push dir="r"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Прямоуг. 2"/>
          <p:cNvSpPr>
            <a:spLocks noGrp="1" noChangeArrowheads="1"/>
          </p:cNvSpPr>
          <p:nvPr>
            <p:ph type="title"/>
          </p:nvPr>
        </p:nvSpPr>
        <p:spPr>
          <a:xfrm>
            <a:off x="0" y="244475"/>
            <a:ext cx="9144000" cy="6137275"/>
          </a:xfrm>
        </p:spPr>
        <p:txBody>
          <a:bodyPr/>
          <a:lstStyle/>
          <a:p>
            <a:r>
              <a:rPr lang="ru-RU" sz="4800" b="1">
                <a:solidFill>
                  <a:srgbClr val="FF9900"/>
                </a:solidFill>
              </a:rPr>
              <a:t>БИОЛОГИЧЕСКАЯ СМЕРТЬ</a:t>
            </a:r>
            <a:r>
              <a:rPr lang="ru-RU" sz="5400"/>
              <a:t> — это необратимое прекращение жизнедеятельности, </a:t>
            </a:r>
            <a:br>
              <a:rPr lang="ru-RU" sz="5400"/>
            </a:br>
            <a:r>
              <a:rPr lang="ru-RU" sz="5400"/>
              <a:t>т. е. конечная стадия существования живой системы организма.</a:t>
            </a:r>
            <a:r>
              <a:rPr lang="ru-RU"/>
              <a:t> </a:t>
            </a:r>
          </a:p>
        </p:txBody>
      </p:sp>
    </p:spTree>
  </p:cSld>
  <p:clrMapOvr>
    <a:masterClrMapping/>
  </p:clrMapOvr>
  <p:transition>
    <p:push dir="r"/>
  </p:transition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Прямоуг. 2"/>
          <p:cNvSpPr>
            <a:spLocks noGrp="1" noChangeArrowheads="1"/>
          </p:cNvSpPr>
          <p:nvPr>
            <p:ph type="title"/>
          </p:nvPr>
        </p:nvSpPr>
        <p:spPr>
          <a:xfrm>
            <a:off x="457200" y="244475"/>
            <a:ext cx="8385175" cy="2032000"/>
          </a:xfrm>
          <a:solidFill>
            <a:schemeClr val="tx2"/>
          </a:solidFill>
          <a:ln/>
        </p:spPr>
        <p:txBody>
          <a:bodyPr/>
          <a:lstStyle/>
          <a:p>
            <a:r>
              <a:rPr lang="ru-RU" sz="32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3-5 МИНУТ ОТДЕЛЯЮТ ОБРАТИМОЕ СОСТОЯНИЕ – КЛИНИЧЕСКУЮ СМЕРТЬ ОТ НЕОБРАТИМЫХ ПОВРЕЖДЕНИЙ ЦНС</a:t>
            </a:r>
          </a:p>
        </p:txBody>
      </p:sp>
      <p:sp>
        <p:nvSpPr>
          <p:cNvPr id="41987" name="Прямоуг. 3"/>
          <p:cNvSpPr>
            <a:spLocks noGrp="1" noChangeArrowheads="1"/>
          </p:cNvSpPr>
          <p:nvPr>
            <p:ph type="body" idx="1"/>
          </p:nvPr>
        </p:nvSpPr>
        <p:spPr>
          <a:xfrm>
            <a:off x="323850" y="2924175"/>
            <a:ext cx="8521700" cy="3600450"/>
          </a:xfrm>
        </p:spPr>
        <p:txBody>
          <a:bodyPr/>
          <a:lstStyle/>
          <a:p>
            <a:r>
              <a:rPr lang="ru-RU"/>
              <a:t>В проведении сердечно-легочной реанимации фактор времени играет первостепенную роль: при ее немедленном начале успешное оживление достигает 80—90%, а при 5-минутной задержке падает до 10—20%. </a:t>
            </a:r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Прямоуг. 2"/>
          <p:cNvSpPr>
            <a:spLocks noGrp="1" noChangeArrowheads="1"/>
          </p:cNvSpPr>
          <p:nvPr>
            <p:ph type="title"/>
          </p:nvPr>
        </p:nvSpPr>
        <p:spPr>
          <a:xfrm>
            <a:off x="250825" y="274638"/>
            <a:ext cx="8642350" cy="6249987"/>
          </a:xfrm>
        </p:spPr>
        <p:txBody>
          <a:bodyPr/>
          <a:lstStyle/>
          <a:p>
            <a:r>
              <a:rPr lang="ru-RU" sz="3600"/>
              <a:t>Из-за трудностей в разграничении обратимого и необратимого состояния реанимационное пособие следует начинать во всех случаях и уже по ходу оживления уточнять эффективность мероприятий и прогноз для пострадавшего, кроме случаев с отчетливыми внешними признаками биологической смерти (гипостатические   пятна, окоченение мышц)</a:t>
            </a:r>
            <a:r>
              <a:rPr lang="ru-RU" sz="4000"/>
              <a:t> </a:t>
            </a:r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Прямоуг. 2"/>
          <p:cNvSpPr>
            <a:spLocks noGrp="1" noChangeArrowheads="1"/>
          </p:cNvSpPr>
          <p:nvPr>
            <p:ph type="title"/>
          </p:nvPr>
        </p:nvSpPr>
        <p:spPr>
          <a:xfrm>
            <a:off x="250825" y="244475"/>
            <a:ext cx="8591550" cy="6208713"/>
          </a:xfrm>
          <a:solidFill>
            <a:srgbClr val="FFFF00"/>
          </a:solidFill>
        </p:spPr>
        <p:txBody>
          <a:bodyPr/>
          <a:lstStyle/>
          <a:p>
            <a:r>
              <a:rPr lang="ru-RU">
                <a:solidFill>
                  <a:srgbClr val="FF0000"/>
                </a:solidFill>
              </a:rPr>
              <a:t>ПОПЫТКИ ИЗМЕРЕНИЯ ДАВЛЕНИЯ, АУСКУЛЬТАЦИИ СЕРДЦА, ОПРЕДЕЛЕНИЯ ПУЛЬСАЦИИ НА ПЕРИФЕРИЧЕСКИХ СОСУДАХ НИ В КОЕМ СЛУЧАЕ НЕ ДОЛЖНЫ ИСПОЛЬЗОВАТЬСЯ ДЛЯ ДИАГНОСТИКИ КЛИНИЧЕСКОЙ СМЕРТИ</a:t>
            </a:r>
            <a:r>
              <a:rPr lang="ru-RU"/>
              <a:t> </a:t>
            </a:r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Прямоуг. 2"/>
          <p:cNvSpPr>
            <a:spLocks noGrp="1" noChangeArrowheads="1"/>
          </p:cNvSpPr>
          <p:nvPr>
            <p:ph type="title"/>
          </p:nvPr>
        </p:nvSpPr>
        <p:spPr>
          <a:xfrm>
            <a:off x="0" y="274638"/>
            <a:ext cx="9144000" cy="2146300"/>
          </a:xfrm>
        </p:spPr>
        <p:txBody>
          <a:bodyPr/>
          <a:lstStyle/>
          <a:p>
            <a:r>
              <a:rPr lang="ru-RU" sz="3600">
                <a:solidFill>
                  <a:srgbClr val="00FFFF"/>
                </a:solidFill>
              </a:rPr>
              <a:t>ДЛЯ ТОГО, ЧТОБЫ НЕЗАМЕДЛИТЕЛЬНО ПРИСТУПИТЬ К СЕРДЕЧНО-ЛЕГОЧНОЙ РЕАНИМАЦИИ, ДОСТАТОЧНО:</a:t>
            </a:r>
          </a:p>
        </p:txBody>
      </p:sp>
      <p:sp>
        <p:nvSpPr>
          <p:cNvPr id="45059" name="Прямоуг. 3"/>
          <p:cNvSpPr>
            <a:spLocks noGrp="1" noChangeArrowheads="1"/>
          </p:cNvSpPr>
          <p:nvPr>
            <p:ph type="body" idx="1"/>
          </p:nvPr>
        </p:nvSpPr>
        <p:spPr>
          <a:xfrm>
            <a:off x="0" y="2636838"/>
            <a:ext cx="8893175" cy="3887787"/>
          </a:xfrm>
        </p:spPr>
        <p:txBody>
          <a:bodyPr/>
          <a:lstStyle/>
          <a:p>
            <a:pPr marL="609600" indent="-609600">
              <a:buFont typeface="Wingdings" pitchFamily="2" charset="2"/>
              <a:buAutoNum type="arabicPeriod"/>
            </a:pPr>
            <a:r>
              <a:rPr lang="ru-RU"/>
              <a:t>Визуально убедиться в отсутствии дыхания; при этом </a:t>
            </a:r>
            <a:r>
              <a:rPr lang="ru-RU">
                <a:solidFill>
                  <a:srgbClr val="FFFF00"/>
                </a:solidFill>
              </a:rPr>
              <a:t>НЕЛЬЗЯ ТРАТИТЬ ВРЕМЯ НА ПРИКЛАДЫВАНИЕ КО РТУ ЗЕРКАЛА ИЛИ ЛЁГКИХ ПРЕДМЕТОВ</a:t>
            </a:r>
          </a:p>
          <a:p>
            <a:pPr marL="609600" indent="-609600">
              <a:buFont typeface="Wingdings" pitchFamily="2" charset="2"/>
              <a:buAutoNum type="arabicPeriod"/>
            </a:pPr>
            <a:r>
              <a:rPr lang="ru-RU"/>
              <a:t>Установить отсутствие сознания (окликнуть или осторожно "пошевелить" пострадавшего).</a:t>
            </a:r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Прямоуг. 2"/>
          <p:cNvSpPr>
            <a:spLocks noGrp="1" noChangeArrowheads="1"/>
          </p:cNvSpPr>
          <p:nvPr>
            <p:ph type="body" idx="4294967295"/>
          </p:nvPr>
        </p:nvSpPr>
        <p:spPr>
          <a:xfrm>
            <a:off x="0" y="1341438"/>
            <a:ext cx="9144000" cy="4032250"/>
          </a:xfrm>
        </p:spPr>
        <p:txBody>
          <a:bodyPr/>
          <a:lstStyle/>
          <a:p>
            <a:pPr marL="609600" indent="-609600">
              <a:buFont typeface="Wingdings" pitchFamily="2" charset="2"/>
              <a:buAutoNum type="arabicPeriod" startAt="3"/>
            </a:pPr>
            <a:r>
              <a:rPr lang="ru-RU"/>
              <a:t>Поместить руку на сонную артерию, убедившись в отсутствии пульсации.</a:t>
            </a:r>
            <a:br>
              <a:rPr lang="ru-RU"/>
            </a:br>
            <a:endParaRPr lang="ru-RU"/>
          </a:p>
          <a:p>
            <a:pPr marL="609600" indent="-609600">
              <a:buFont typeface="Wingdings" pitchFamily="2" charset="2"/>
              <a:buAutoNum type="arabicPeriod" startAt="3"/>
            </a:pPr>
            <a:r>
              <a:rPr lang="ru-RU"/>
              <a:t>Другой рукой приподнять верхнее веко пострадавшего, проверив состояние зрачка (последние две манипуляции нужно производить одновременно).</a:t>
            </a:r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Прямоуг. 2"/>
          <p:cNvSpPr>
            <a:spLocks noGrp="1" noChangeArrowheads="1"/>
          </p:cNvSpPr>
          <p:nvPr>
            <p:ph type="title"/>
          </p:nvPr>
        </p:nvSpPr>
        <p:spPr>
          <a:xfrm>
            <a:off x="0" y="274638"/>
            <a:ext cx="9144000" cy="6107112"/>
          </a:xfrm>
        </p:spPr>
        <p:txBody>
          <a:bodyPr/>
          <a:lstStyle/>
          <a:p>
            <a:pPr algn="ctr"/>
            <a:r>
              <a:rPr lang="ru-RU" sz="3600" b="1" dirty="0">
                <a:solidFill>
                  <a:srgbClr val="FFFF00"/>
                </a:solidFill>
              </a:rPr>
              <a:t>НЕ СЛЕДУЕТ БОЯТЬСЯ «ПРЕЖДЕВРЕМЕННОГО» НАЧАЛА РЕАНИМАЦИОННЫХ </a:t>
            </a:r>
            <a:r>
              <a:rPr lang="ru-RU" sz="3600" b="1" dirty="0" smtClean="0">
                <a:solidFill>
                  <a:srgbClr val="FFFF00"/>
                </a:solidFill>
              </a:rPr>
              <a:t>МЕРОПРИЯТИЙ</a:t>
            </a:r>
            <a:br>
              <a:rPr lang="ru-RU" sz="3600" b="1" dirty="0" smtClean="0">
                <a:solidFill>
                  <a:srgbClr val="FFFF00"/>
                </a:solidFill>
              </a:rPr>
            </a:br>
            <a:r>
              <a:rPr lang="ru-RU" sz="3600" b="1" dirty="0">
                <a:solidFill>
                  <a:srgbClr val="FFFF00"/>
                </a:solidFill>
              </a:rPr>
              <a:t/>
            </a:r>
            <a:br>
              <a:rPr lang="ru-RU" sz="3600" b="1" dirty="0">
                <a:solidFill>
                  <a:srgbClr val="FFFF00"/>
                </a:solidFill>
              </a:rPr>
            </a:br>
            <a:r>
              <a:rPr lang="ru-RU" sz="3600" dirty="0">
                <a:effectLst/>
              </a:rPr>
              <a:t>При проведении реанимационных мероприятий пострадавший должен лежать на твёрдой ровной поверхности на спине, руки вытянуты вдоль тела.</a:t>
            </a:r>
            <a:br>
              <a:rPr lang="ru-RU" sz="3600" dirty="0">
                <a:effectLst/>
              </a:rPr>
            </a:br>
            <a:r>
              <a:rPr lang="ru-RU" sz="3600" dirty="0" smtClean="0"/>
              <a:t> </a:t>
            </a:r>
            <a:endParaRPr lang="ru-RU" sz="3600" dirty="0"/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Прямоуг. 2"/>
          <p:cNvSpPr>
            <a:spLocks noGrp="1" noChangeArrowheads="1"/>
          </p:cNvSpPr>
          <p:nvPr>
            <p:ph type="title"/>
          </p:nvPr>
        </p:nvSpPr>
        <p:spPr>
          <a:xfrm>
            <a:off x="0" y="274638"/>
            <a:ext cx="9144000" cy="6323012"/>
          </a:xfrm>
        </p:spPr>
        <p:txBody>
          <a:bodyPr/>
          <a:lstStyle/>
          <a:p>
            <a:r>
              <a:rPr lang="ru-RU" sz="4800"/>
              <a:t>Фундаментальное    значение имеет знание 3-х приемов метода оживления, сформулированных в логической последовательности в виде </a:t>
            </a:r>
            <a:r>
              <a:rPr lang="ru-RU" sz="5400" b="1">
                <a:solidFill>
                  <a:srgbClr val="00FFFF"/>
                </a:solidFill>
              </a:rPr>
              <a:t>"правила АВС":</a:t>
            </a:r>
            <a:r>
              <a:rPr lang="ru-RU" sz="4000"/>
              <a:t> </a:t>
            </a:r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Прямоуг.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b="1"/>
              <a:t>ПРАВИЛА</a:t>
            </a:r>
            <a:r>
              <a:rPr lang="ru-RU"/>
              <a:t> </a:t>
            </a:r>
            <a:r>
              <a:rPr lang="ru-RU" sz="5400" b="1"/>
              <a:t>А В С</a:t>
            </a:r>
          </a:p>
        </p:txBody>
      </p:sp>
      <p:sp>
        <p:nvSpPr>
          <p:cNvPr id="49155" name="Прямоуг. 3"/>
          <p:cNvSpPr>
            <a:spLocks noGrp="1" noChangeArrowheads="1"/>
          </p:cNvSpPr>
          <p:nvPr>
            <p:ph type="body" idx="1"/>
          </p:nvPr>
        </p:nvSpPr>
        <p:spPr>
          <a:xfrm>
            <a:off x="0" y="1600200"/>
            <a:ext cx="9144000" cy="4495800"/>
          </a:xfrm>
        </p:spPr>
        <p:txBody>
          <a:bodyPr/>
          <a:lstStyle/>
          <a:p>
            <a:pPr marL="609600" indent="-609600">
              <a:buFont typeface="Wingdings" pitchFamily="2" charset="2"/>
              <a:buAutoNum type="alphaUcPeriod"/>
            </a:pPr>
            <a:r>
              <a:rPr lang="en-US" sz="4000" b="1" u="sng">
                <a:solidFill>
                  <a:srgbClr val="FFFF00"/>
                </a:solidFill>
              </a:rPr>
              <a:t>A</a:t>
            </a:r>
            <a:r>
              <a:rPr lang="en-US" sz="4000" b="1">
                <a:solidFill>
                  <a:srgbClr val="FFFF00"/>
                </a:solidFill>
              </a:rPr>
              <a:t>ire way open</a:t>
            </a:r>
            <a:r>
              <a:rPr lang="ru-RU" sz="4000" b="1"/>
              <a:t> — </a:t>
            </a:r>
            <a:r>
              <a:rPr lang="ru-RU" sz="4000"/>
              <a:t>обеспечить проходимость дыхательных путей</a:t>
            </a:r>
            <a:r>
              <a:rPr lang="ru-RU" sz="4000" b="1"/>
              <a:t> </a:t>
            </a:r>
          </a:p>
          <a:p>
            <a:pPr marL="609600" indent="-609600">
              <a:buFont typeface="Wingdings" pitchFamily="2" charset="2"/>
              <a:buAutoNum type="alphaUcPeriod"/>
            </a:pPr>
            <a:r>
              <a:rPr lang="en-US" sz="4000" b="1" u="sng">
                <a:solidFill>
                  <a:srgbClr val="FFFF00"/>
                </a:solidFill>
              </a:rPr>
              <a:t>B</a:t>
            </a:r>
            <a:r>
              <a:rPr lang="en-US" sz="4000" b="1">
                <a:solidFill>
                  <a:srgbClr val="FFFF00"/>
                </a:solidFill>
              </a:rPr>
              <a:t>reath for victim</a:t>
            </a:r>
            <a:r>
              <a:rPr lang="ru-RU" sz="4000" b="1"/>
              <a:t> — </a:t>
            </a:r>
            <a:r>
              <a:rPr lang="ru-RU" sz="4000"/>
              <a:t>приступить к искусственному дыханию</a:t>
            </a:r>
          </a:p>
          <a:p>
            <a:pPr marL="609600" indent="-609600">
              <a:buFont typeface="Wingdings" pitchFamily="2" charset="2"/>
              <a:buAutoNum type="alphaUcPeriod"/>
            </a:pPr>
            <a:r>
              <a:rPr lang="en-US" sz="4000" b="1" u="sng">
                <a:solidFill>
                  <a:srgbClr val="FFFF00"/>
                </a:solidFill>
              </a:rPr>
              <a:t>C</a:t>
            </a:r>
            <a:r>
              <a:rPr lang="en-US" sz="4000" b="1">
                <a:solidFill>
                  <a:srgbClr val="FFFF00"/>
                </a:solidFill>
              </a:rPr>
              <a:t>irculation his blood</a:t>
            </a:r>
            <a:r>
              <a:rPr lang="ru-RU" sz="4000" b="1"/>
              <a:t> — </a:t>
            </a:r>
            <a:r>
              <a:rPr lang="ru-RU" sz="4000"/>
              <a:t>восстановить кровообращение.</a:t>
            </a:r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Прямоуг. 2"/>
          <p:cNvSpPr>
            <a:spLocks noGrp="1" noChangeArrowheads="1"/>
          </p:cNvSpPr>
          <p:nvPr>
            <p:ph type="title"/>
          </p:nvPr>
        </p:nvSpPr>
        <p:spPr>
          <a:xfrm>
            <a:off x="0" y="274638"/>
            <a:ext cx="9144000" cy="1641475"/>
          </a:xfrm>
        </p:spPr>
        <p:txBody>
          <a:bodyPr/>
          <a:lstStyle/>
          <a:p>
            <a:r>
              <a:rPr lang="ru-RU" sz="3600" b="1">
                <a:solidFill>
                  <a:srgbClr val="FFFF00"/>
                </a:solidFill>
              </a:rPr>
              <a:t>ПРИЧИНЫ МЕХАНИЧЕСКОГО НАРУШЕНИЯ ПРОХОДИМОСТИ ВЕРХНИХ ДЫХАТЕЛЬНЫХ ПУТЕЙ</a:t>
            </a:r>
            <a:r>
              <a:rPr lang="ru-RU" sz="4000"/>
              <a:t> </a:t>
            </a:r>
          </a:p>
        </p:txBody>
      </p:sp>
      <p:sp>
        <p:nvSpPr>
          <p:cNvPr id="50179" name="Прямоуг. 3"/>
          <p:cNvSpPr>
            <a:spLocks noGrp="1" noChangeArrowheads="1"/>
          </p:cNvSpPr>
          <p:nvPr>
            <p:ph type="body" idx="1"/>
          </p:nvPr>
        </p:nvSpPr>
        <p:spPr>
          <a:xfrm>
            <a:off x="0" y="2276475"/>
            <a:ext cx="9144000" cy="4248150"/>
          </a:xfrm>
        </p:spPr>
        <p:txBody>
          <a:bodyPr/>
          <a:lstStyle/>
          <a:p>
            <a:r>
              <a:rPr lang="ru-RU" sz="3600"/>
              <a:t>западение языка к задней стенке глотки</a:t>
            </a:r>
          </a:p>
          <a:p>
            <a:r>
              <a:rPr lang="ru-RU" sz="3600"/>
              <a:t> скопление крови, слизи или рвотных масс в полости рта </a:t>
            </a:r>
          </a:p>
          <a:p>
            <a:r>
              <a:rPr lang="ru-RU" sz="3600"/>
              <a:t>инородные тела верхних дыхательных путей</a:t>
            </a:r>
          </a:p>
          <a:p>
            <a:r>
              <a:rPr lang="ru-RU" sz="3600"/>
              <a:t>отек или спазм верхних дыхательных путей</a:t>
            </a:r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Прямоуг. 2"/>
          <p:cNvSpPr>
            <a:spLocks noGrp="1" noChangeArrowheads="1"/>
          </p:cNvSpPr>
          <p:nvPr>
            <p:ph type="title"/>
          </p:nvPr>
        </p:nvSpPr>
        <p:spPr>
          <a:xfrm>
            <a:off x="0" y="274638"/>
            <a:ext cx="9144000" cy="1570037"/>
          </a:xfrm>
        </p:spPr>
        <p:txBody>
          <a:bodyPr/>
          <a:lstStyle/>
          <a:p>
            <a:r>
              <a:rPr lang="ru-RU" sz="3200" b="1">
                <a:solidFill>
                  <a:srgbClr val="FFFF00"/>
                </a:solidFill>
              </a:rPr>
              <a:t>ДЛЯ ВОССТАНОВЛЕНИЯ ПРОХОДИМОСТИ ВЕРХНИХ ДЫХАТЕЛЬНЫХ ПУТЕЙ НЕОБХОДИМО</a:t>
            </a:r>
            <a:r>
              <a:rPr lang="ru-RU" sz="4000"/>
              <a:t> </a:t>
            </a:r>
          </a:p>
        </p:txBody>
      </p:sp>
      <p:sp>
        <p:nvSpPr>
          <p:cNvPr id="51203" name="Прямоуг. 3"/>
          <p:cNvSpPr>
            <a:spLocks noGrp="1" noChangeArrowheads="1"/>
          </p:cNvSpPr>
          <p:nvPr>
            <p:ph type="body" idx="1"/>
          </p:nvPr>
        </p:nvSpPr>
        <p:spPr>
          <a:xfrm>
            <a:off x="457200" y="2349500"/>
            <a:ext cx="8229600" cy="4103688"/>
          </a:xfrm>
        </p:spPr>
        <p:txBody>
          <a:bodyPr/>
          <a:lstStyle/>
          <a:p>
            <a:r>
              <a:rPr lang="ru-RU" sz="4400"/>
              <a:t>уложить пострадавшего на спину на жесткую поверхность </a:t>
            </a:r>
          </a:p>
          <a:p>
            <a:r>
              <a:rPr lang="ru-RU" sz="4400"/>
              <a:t>применить тройной прием Сафара</a:t>
            </a:r>
            <a:r>
              <a:rPr lang="ru-RU"/>
              <a:t> </a:t>
            </a:r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Прямоуг. 2"/>
          <p:cNvSpPr>
            <a:spLocks noGrp="1" noChangeArrowheads="1"/>
          </p:cNvSpPr>
          <p:nvPr>
            <p:ph type="title"/>
          </p:nvPr>
        </p:nvSpPr>
        <p:spPr>
          <a:xfrm>
            <a:off x="457200" y="292100"/>
            <a:ext cx="8229600" cy="1117600"/>
          </a:xfrm>
        </p:spPr>
        <p:txBody>
          <a:bodyPr/>
          <a:lstStyle/>
          <a:p>
            <a:r>
              <a:rPr lang="ru-RU" b="1">
                <a:solidFill>
                  <a:srgbClr val="FFFF00"/>
                </a:solidFill>
              </a:rPr>
              <a:t>ПРИЁМ САФАРА</a:t>
            </a:r>
          </a:p>
        </p:txBody>
      </p:sp>
      <p:sp>
        <p:nvSpPr>
          <p:cNvPr id="52227" name="Прямоуг. 3"/>
          <p:cNvSpPr>
            <a:spLocks noGrp="1" noChangeArrowheads="1"/>
          </p:cNvSpPr>
          <p:nvPr>
            <p:ph type="body" sz="half" idx="1"/>
          </p:nvPr>
        </p:nvSpPr>
        <p:spPr>
          <a:xfrm>
            <a:off x="606425" y="1905000"/>
            <a:ext cx="8059738" cy="4111625"/>
          </a:xfrm>
        </p:spPr>
        <p:txBody>
          <a:bodyPr/>
          <a:lstStyle/>
          <a:p>
            <a:pPr>
              <a:lnSpc>
                <a:spcPct val="90000"/>
              </a:lnSpc>
              <a:buFontTx/>
              <a:buNone/>
            </a:pPr>
            <a:r>
              <a:rPr lang="ru-RU" sz="4400" b="1" i="1" u="sng">
                <a:solidFill>
                  <a:srgbClr val="00FFFF"/>
                </a:solidFill>
              </a:rPr>
              <a:t>1-е действие.</a:t>
            </a:r>
            <a:r>
              <a:rPr lang="ru-RU" sz="4400" i="1"/>
              <a:t> </a:t>
            </a:r>
            <a:r>
              <a:rPr lang="ru-RU" sz="4400" b="1" i="1">
                <a:solidFill>
                  <a:srgbClr val="00FFFF"/>
                </a:solidFill>
              </a:rPr>
              <a:t>Запрокинуть голову пострадавшего назад</a:t>
            </a:r>
            <a:r>
              <a:rPr lang="ru-RU" sz="4400" i="1"/>
              <a:t>.</a:t>
            </a:r>
            <a:r>
              <a:rPr lang="ru-RU" sz="4400"/>
              <a:t> Одной рукой поднимать шею сзади, а другой нажимать сверху вниз на лоб, запрокидывая голову. </a:t>
            </a:r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Рисунок 2" descr="Reanimacia 1копирование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41" t="12857" r="9485" b="6660"/>
          <a:stretch>
            <a:fillRect/>
          </a:stretch>
        </p:blipFill>
        <p:spPr bwMode="auto">
          <a:xfrm>
            <a:off x="250825" y="1682750"/>
            <a:ext cx="8569325" cy="5175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3251" name="Прямоуг.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b="1">
                <a:solidFill>
                  <a:srgbClr val="FFFF00"/>
                </a:solidFill>
              </a:rPr>
              <a:t>ПРИЁМ САФАРА</a:t>
            </a:r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Прямоуг.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5675312"/>
          </a:xfrm>
        </p:spPr>
        <p:txBody>
          <a:bodyPr/>
          <a:lstStyle/>
          <a:p>
            <a:r>
              <a:rPr lang="ru-RU"/>
              <a:t>Нельзя забывать, что запрокидывание головы пациента назад при повреждении шейного отдела позвоночника противопоказано!</a:t>
            </a:r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Прямоуг.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b="1">
                <a:solidFill>
                  <a:srgbClr val="FFFF00"/>
                </a:solidFill>
              </a:rPr>
              <a:t>ПРИЁМ САФАРА</a:t>
            </a:r>
          </a:p>
        </p:txBody>
      </p:sp>
      <p:sp>
        <p:nvSpPr>
          <p:cNvPr id="55299" name="Прямоуг.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00200"/>
            <a:ext cx="8435975" cy="4495800"/>
          </a:xfrm>
        </p:spPr>
        <p:txBody>
          <a:bodyPr/>
          <a:lstStyle/>
          <a:p>
            <a:pPr>
              <a:buFontTx/>
              <a:buNone/>
            </a:pPr>
            <a:r>
              <a:rPr lang="ru-RU" sz="4400" b="1" i="1" u="sng">
                <a:solidFill>
                  <a:srgbClr val="00FFFF"/>
                </a:solidFill>
              </a:rPr>
              <a:t>2-е действие.</a:t>
            </a:r>
            <a:r>
              <a:rPr lang="ru-RU" sz="4400" i="1"/>
              <a:t> </a:t>
            </a:r>
            <a:r>
              <a:rPr lang="ru-RU" sz="4400" b="1" i="1">
                <a:solidFill>
                  <a:srgbClr val="00FFFF"/>
                </a:solidFill>
              </a:rPr>
              <a:t>Выдвинуть нижнюю челюсть вперед</a:t>
            </a:r>
            <a:r>
              <a:rPr lang="ru-RU" sz="4400" i="1"/>
              <a:t>.</a:t>
            </a:r>
            <a:r>
              <a:rPr lang="ru-RU" sz="4400"/>
              <a:t> Этот прием осуществляется путем тракции за углы нижних челюстей (двумя руками) или за подбородок (одной рукой) </a:t>
            </a:r>
          </a:p>
          <a:p>
            <a:pPr>
              <a:buFontTx/>
              <a:buNone/>
            </a:pPr>
            <a:endParaRPr lang="ru-RU" sz="4400"/>
          </a:p>
          <a:p>
            <a:pPr>
              <a:buFontTx/>
              <a:buNone/>
            </a:pPr>
            <a:endParaRPr lang="ru-RU" sz="2800"/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Прямоуг.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b="1">
                <a:solidFill>
                  <a:srgbClr val="FFFF00"/>
                </a:solidFill>
              </a:rPr>
              <a:t>ПРИЁМ САФАРА</a:t>
            </a:r>
          </a:p>
        </p:txBody>
      </p:sp>
      <p:pic>
        <p:nvPicPr>
          <p:cNvPr id="56323" name="Рисунок 3" descr="Reanim 4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753" b="6776"/>
          <a:stretch>
            <a:fillRect/>
          </a:stretch>
        </p:blipFill>
        <p:spPr>
          <a:xfrm>
            <a:off x="755650" y="1839913"/>
            <a:ext cx="7777163" cy="4529137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Прямоуг.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b="1">
                <a:solidFill>
                  <a:srgbClr val="FFFF00"/>
                </a:solidFill>
              </a:rPr>
              <a:t>ПРИЁМ САФАРА</a:t>
            </a:r>
          </a:p>
        </p:txBody>
      </p:sp>
      <p:sp>
        <p:nvSpPr>
          <p:cNvPr id="57347" name="Прямоуг. 3"/>
          <p:cNvSpPr>
            <a:spLocks noGrp="1" noChangeArrowheads="1"/>
          </p:cNvSpPr>
          <p:nvPr>
            <p:ph type="body" idx="1"/>
          </p:nvPr>
        </p:nvSpPr>
        <p:spPr>
          <a:xfrm>
            <a:off x="0" y="1600200"/>
            <a:ext cx="9144000" cy="4997450"/>
          </a:xfrm>
        </p:spPr>
        <p:txBody>
          <a:bodyPr/>
          <a:lstStyle/>
          <a:p>
            <a:pPr>
              <a:lnSpc>
                <a:spcPct val="90000"/>
              </a:lnSpc>
              <a:buFontTx/>
              <a:buNone/>
            </a:pPr>
            <a:r>
              <a:rPr lang="ru-RU" sz="4400" b="1" i="1" u="sng">
                <a:solidFill>
                  <a:srgbClr val="00FFFF"/>
                </a:solidFill>
              </a:rPr>
              <a:t>3-е действие.</a:t>
            </a:r>
            <a:r>
              <a:rPr lang="ru-RU" sz="4400" i="1"/>
              <a:t> </a:t>
            </a:r>
            <a:r>
              <a:rPr lang="ru-RU" sz="4400" b="1" i="1">
                <a:solidFill>
                  <a:srgbClr val="00FFFF"/>
                </a:solidFill>
              </a:rPr>
              <a:t>Открыть и осмотреть рот.</a:t>
            </a:r>
            <a:r>
              <a:rPr lang="ru-RU" i="1"/>
              <a:t> </a:t>
            </a:r>
            <a:r>
              <a:rPr lang="ru-RU" sz="3600"/>
              <a:t>При обнаружении во рту и глотке крови, слизи, рвотных масс, мешающих дыханию, необходимо , удалить их при помощи марлевой, салфетки или носового платка на пальце. При этой манипуляции голову пациента поворачивают набок </a:t>
            </a:r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Прямоуг.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b="1">
                <a:solidFill>
                  <a:srgbClr val="FFFF00"/>
                </a:solidFill>
              </a:rPr>
              <a:t>ОЧИЩЕНИЕ ПОЛОСТИ РТА</a:t>
            </a:r>
          </a:p>
        </p:txBody>
      </p:sp>
      <p:pic>
        <p:nvPicPr>
          <p:cNvPr id="58371" name="Рисунок 3" descr="Конф ИД 6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99" t="54639" r="52628" b="11516"/>
          <a:stretch>
            <a:fillRect/>
          </a:stretch>
        </p:blipFill>
        <p:spPr>
          <a:xfrm>
            <a:off x="1116013" y="1412875"/>
            <a:ext cx="7092950" cy="50133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Прямоуг.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6034087"/>
          </a:xfrm>
        </p:spPr>
        <p:txBody>
          <a:bodyPr/>
          <a:lstStyle/>
          <a:p>
            <a:r>
              <a:rPr lang="ru-RU">
                <a:solidFill>
                  <a:srgbClr val="FFFF00"/>
                </a:solidFill>
              </a:rPr>
              <a:t>ВРЕМЯ, ОТВОДИМОЕ НА ВЫПОЛНЕНИЕ ПРИЁМОВ САФАРА </a:t>
            </a:r>
            <a:br>
              <a:rPr lang="ru-RU">
                <a:solidFill>
                  <a:srgbClr val="FFFF00"/>
                </a:solidFill>
              </a:rPr>
            </a:br>
            <a:r>
              <a:rPr lang="ru-RU" sz="7200" b="1">
                <a:solidFill>
                  <a:srgbClr val="00FFFF"/>
                </a:solidFill>
              </a:rPr>
              <a:t>1 МИНУТА</a:t>
            </a:r>
            <a:br>
              <a:rPr lang="ru-RU" sz="7200" b="1">
                <a:solidFill>
                  <a:srgbClr val="00FFFF"/>
                </a:solidFill>
              </a:rPr>
            </a:br>
            <a:r>
              <a:rPr lang="ru-RU" b="1"/>
              <a:t>Затем необходимо немедленно осуществить выдох в рот больного</a:t>
            </a:r>
            <a:r>
              <a:rPr lang="ru-RU"/>
              <a:t> </a:t>
            </a:r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Прямоуг.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b="1">
                <a:solidFill>
                  <a:srgbClr val="FFFF00"/>
                </a:solidFill>
              </a:rPr>
              <a:t>«РОТ В РОТ»</a:t>
            </a:r>
          </a:p>
        </p:txBody>
      </p:sp>
      <p:sp>
        <p:nvSpPr>
          <p:cNvPr id="60419" name="Прямоуг. 3"/>
          <p:cNvSpPr>
            <a:spLocks noGrp="1" noChangeArrowheads="1"/>
          </p:cNvSpPr>
          <p:nvPr>
            <p:ph type="body" idx="1"/>
          </p:nvPr>
        </p:nvSpPr>
        <p:spPr>
          <a:xfrm>
            <a:off x="0" y="1600200"/>
            <a:ext cx="9144000" cy="5257800"/>
          </a:xfrm>
        </p:spPr>
        <p:txBody>
          <a:bodyPr/>
          <a:lstStyle/>
          <a:p>
            <a:pPr>
              <a:buFontTx/>
              <a:buNone/>
            </a:pPr>
            <a:r>
              <a:rPr lang="ru-RU" sz="2800"/>
              <a:t>	</a:t>
            </a:r>
            <a:r>
              <a:rPr lang="ru-RU" sz="4000"/>
              <a:t>Одной рукой зажимают нос больного для предупреждения утечки воздуха, плотно обхватывают губами рот больного и делают максимальный вдох в его легкие, контролируя при этом появление экскурсии грудной клетки</a:t>
            </a:r>
            <a:r>
              <a:rPr lang="ru-RU" sz="2800"/>
              <a:t> </a:t>
            </a:r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Рисунок 2" descr="Reanim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930"/>
          <a:stretch>
            <a:fillRect/>
          </a:stretch>
        </p:blipFill>
        <p:spPr bwMode="auto">
          <a:xfrm>
            <a:off x="900113" y="338138"/>
            <a:ext cx="7559675" cy="6192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Прямоуг.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sz="5400" b="1">
                <a:solidFill>
                  <a:srgbClr val="FFFF00"/>
                </a:solidFill>
              </a:rPr>
              <a:t>ИВЛ</a:t>
            </a:r>
          </a:p>
        </p:txBody>
      </p:sp>
      <p:sp>
        <p:nvSpPr>
          <p:cNvPr id="62467" name="Прямоуг. 3"/>
          <p:cNvSpPr>
            <a:spLocks noGrp="1" noChangeArrowheads="1"/>
          </p:cNvSpPr>
          <p:nvPr>
            <p:ph type="body" idx="1"/>
          </p:nvPr>
        </p:nvSpPr>
        <p:spPr>
          <a:xfrm>
            <a:off x="0" y="1600200"/>
            <a:ext cx="9144000" cy="5257800"/>
          </a:xfrm>
        </p:spPr>
        <p:txBody>
          <a:bodyPr/>
          <a:lstStyle/>
          <a:p>
            <a:r>
              <a:rPr lang="ru-RU" sz="4000"/>
              <a:t>Интервалы между отдельными "дыханиями" должны составлять 5 с (12 циклов в 1 мин). </a:t>
            </a:r>
          </a:p>
          <a:p>
            <a:r>
              <a:rPr lang="ru-RU" sz="4000" b="1"/>
              <a:t>НЕ СЛЕДУЕТ СТРЕМИТЬСЯ ВДУВАТЬ ВОЗДУХ КАК МОЖНО ЧАЩЕ, ВАЖНЕЕ ОБЕСПЕЧИТЬ ДОСТАТОЧНЫЙ ОБЪЁМ ИСКУССТВЕННОГО ВДОХА</a:t>
            </a:r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Прямоуг. 2"/>
          <p:cNvSpPr>
            <a:spLocks noGrp="1" noChangeArrowheads="1"/>
          </p:cNvSpPr>
          <p:nvPr>
            <p:ph type="title"/>
          </p:nvPr>
        </p:nvSpPr>
        <p:spPr>
          <a:xfrm>
            <a:off x="0" y="228600"/>
            <a:ext cx="9144000" cy="1143000"/>
          </a:xfrm>
        </p:spPr>
        <p:txBody>
          <a:bodyPr/>
          <a:lstStyle/>
          <a:p>
            <a:r>
              <a:rPr lang="ru-RU" sz="4000" b="1">
                <a:solidFill>
                  <a:srgbClr val="FFFF00"/>
                </a:solidFill>
              </a:rPr>
              <a:t>ОПРЕДЕЛЕНИЕ ПУЛЬСА НА СОННОЙ АРТЕРИИ</a:t>
            </a:r>
          </a:p>
        </p:txBody>
      </p:sp>
      <p:sp>
        <p:nvSpPr>
          <p:cNvPr id="63491" name="Прямоуг. 3"/>
          <p:cNvSpPr>
            <a:spLocks noGrp="1" noChangeArrowheads="1"/>
          </p:cNvSpPr>
          <p:nvPr>
            <p:ph type="body" idx="1"/>
          </p:nvPr>
        </p:nvSpPr>
        <p:spPr>
          <a:xfrm>
            <a:off x="0" y="1773238"/>
            <a:ext cx="9144000" cy="5084762"/>
          </a:xfrm>
        </p:spPr>
        <p:txBody>
          <a:bodyPr/>
          <a:lstStyle/>
          <a:p>
            <a:r>
              <a:rPr lang="ru-RU" sz="4800"/>
              <a:t>Расположить II и III пальцы на области гортани пострадав-шего, а затем, соскальзывая в сторону без сильного надавливания, прощупать  боковую  поверхность шеи. </a:t>
            </a:r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Рисунок 2" descr="Реан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91" t="12308" r="15298" b="15492"/>
          <a:stretch>
            <a:fillRect/>
          </a:stretch>
        </p:blipFill>
        <p:spPr bwMode="auto">
          <a:xfrm>
            <a:off x="900113" y="319088"/>
            <a:ext cx="7343775" cy="6334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Прямоуг. 2"/>
          <p:cNvSpPr>
            <a:spLocks noGrp="1" noChangeArrowheads="1"/>
          </p:cNvSpPr>
          <p:nvPr>
            <p:ph type="title"/>
          </p:nvPr>
        </p:nvSpPr>
        <p:spPr>
          <a:xfrm>
            <a:off x="0" y="228600"/>
            <a:ext cx="9144000" cy="1143000"/>
          </a:xfrm>
        </p:spPr>
        <p:txBody>
          <a:bodyPr/>
          <a:lstStyle/>
          <a:p>
            <a:r>
              <a:rPr lang="ru-RU" sz="4000" b="1">
                <a:solidFill>
                  <a:srgbClr val="FFFF00"/>
                </a:solidFill>
              </a:rPr>
              <a:t>ВОССТАНОВЛЕНИЕ КРОВООБРАЩЕНИЯ</a:t>
            </a:r>
          </a:p>
        </p:txBody>
      </p:sp>
      <p:sp>
        <p:nvSpPr>
          <p:cNvPr id="65539" name="Прямоуг. 3"/>
          <p:cNvSpPr>
            <a:spLocks noGrp="1" noChangeArrowheads="1"/>
          </p:cNvSpPr>
          <p:nvPr>
            <p:ph type="body" idx="1"/>
          </p:nvPr>
        </p:nvSpPr>
        <p:spPr>
          <a:xfrm>
            <a:off x="0" y="1600200"/>
            <a:ext cx="9144000" cy="4997450"/>
          </a:xfrm>
        </p:spPr>
        <p:txBody>
          <a:bodyPr/>
          <a:lstStyle/>
          <a:p>
            <a:r>
              <a:rPr lang="ru-RU" sz="4400"/>
              <a:t>Если пульса нет, нельзя тратить время на выслушивание тонов сердца, измерение артериального давления, снятие ЭКГ</a:t>
            </a:r>
          </a:p>
          <a:p>
            <a:r>
              <a:rPr lang="ru-RU" sz="4400"/>
              <a:t>Немедленно приступать к непрямому массажу сердца.</a:t>
            </a:r>
            <a:r>
              <a:rPr lang="ru-RU" sz="3600"/>
              <a:t> </a:t>
            </a:r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Прямоуг.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b="1">
                <a:solidFill>
                  <a:srgbClr val="FFFF00"/>
                </a:solidFill>
              </a:rPr>
              <a:t>ИСКУССТВЕННОЕ КРОВООБРАЩЕНИЕ</a:t>
            </a:r>
          </a:p>
        </p:txBody>
      </p:sp>
      <p:sp>
        <p:nvSpPr>
          <p:cNvPr id="66563" name="Прямоуг. 3"/>
          <p:cNvSpPr>
            <a:spLocks noGrp="1" noChangeArrowheads="1"/>
          </p:cNvSpPr>
          <p:nvPr>
            <p:ph type="body" idx="1"/>
          </p:nvPr>
        </p:nvSpPr>
        <p:spPr>
          <a:xfrm>
            <a:off x="0" y="1600200"/>
            <a:ext cx="9144000" cy="5257800"/>
          </a:xfrm>
        </p:spPr>
        <p:txBody>
          <a:bodyPr/>
          <a:lstStyle/>
          <a:p>
            <a:r>
              <a:rPr lang="ru-RU" sz="3600"/>
              <a:t>Ручной массаж сердца остается наиболее простым и оперативным способом экстренного искусственного поддержания кровообращения. </a:t>
            </a:r>
          </a:p>
          <a:p>
            <a:r>
              <a:rPr lang="ru-RU" sz="3600"/>
              <a:t>До проведения массажа сердца можно предпринять так называемую механическую дефибрилляцию   —   короткий сильный удар кулаком по грудине, </a:t>
            </a:r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Прямоуг. 2"/>
          <p:cNvSpPr>
            <a:spLocks noGrp="1" noChangeArrowheads="1"/>
          </p:cNvSpPr>
          <p:nvPr>
            <p:ph type="title"/>
          </p:nvPr>
        </p:nvSpPr>
        <p:spPr>
          <a:xfrm>
            <a:off x="0" y="549275"/>
            <a:ext cx="9144000" cy="6048375"/>
          </a:xfrm>
        </p:spPr>
        <p:txBody>
          <a:bodyPr/>
          <a:lstStyle/>
          <a:p>
            <a:pPr algn="ctr"/>
            <a:r>
              <a:rPr lang="ru-RU" sz="4800" b="1" dirty="0"/>
              <a:t>ТОЧКА ПРИЛОЖЕНИЯ ДАВЛЕНИЯ ПРИ МАССАЖЕ СЕРДЦА РАСПОЛОЖЕНА В ОБЛАСТИ НИЖНЕЙ ТРЕТИ ГРУДИНЫ – В ПРОЕКЦИИ ЖЕЛУДОЧКОВ СЕРДЦА</a:t>
            </a:r>
            <a:r>
              <a:rPr lang="ru-RU" sz="4000" dirty="0"/>
              <a:t> </a:t>
            </a:r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Прямоуг. 2"/>
          <p:cNvSpPr>
            <a:spLocks noGrp="1" noChangeArrowheads="1"/>
          </p:cNvSpPr>
          <p:nvPr>
            <p:ph type="title"/>
          </p:nvPr>
        </p:nvSpPr>
        <p:spPr>
          <a:xfrm>
            <a:off x="0" y="228600"/>
            <a:ext cx="9144000" cy="1039813"/>
          </a:xfrm>
        </p:spPr>
        <p:txBody>
          <a:bodyPr/>
          <a:lstStyle/>
          <a:p>
            <a:r>
              <a:rPr lang="ru-RU" sz="4000" b="1">
                <a:solidFill>
                  <a:srgbClr val="FFFF00"/>
                </a:solidFill>
              </a:rPr>
              <a:t>ТОЧКА ПРИЛОЖЕНИЯ ДАВЛЕНИЯ</a:t>
            </a:r>
            <a:r>
              <a:rPr lang="ru-RU" sz="4000"/>
              <a:t> </a:t>
            </a:r>
          </a:p>
        </p:txBody>
      </p:sp>
      <p:pic>
        <p:nvPicPr>
          <p:cNvPr id="68611" name="Рисунок 3" descr="Реан 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77" t="4678" r="8629" b="11307"/>
          <a:stretch>
            <a:fillRect/>
          </a:stretch>
        </p:blipFill>
        <p:spPr>
          <a:xfrm>
            <a:off x="1116013" y="1331913"/>
            <a:ext cx="6769100" cy="53578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Прямоуг. 2"/>
          <p:cNvSpPr>
            <a:spLocks noGrp="1" noChangeArrowheads="1"/>
          </p:cNvSpPr>
          <p:nvPr>
            <p:ph type="title"/>
          </p:nvPr>
        </p:nvSpPr>
        <p:spPr>
          <a:xfrm>
            <a:off x="0" y="228600"/>
            <a:ext cx="9144000" cy="6296025"/>
          </a:xfrm>
        </p:spPr>
        <p:txBody>
          <a:bodyPr/>
          <a:lstStyle/>
          <a:p>
            <a:pPr algn="ctr"/>
            <a:r>
              <a:rPr lang="ru-RU" sz="4000" b="1"/>
              <a:t>ПОСТРАДАВШИЙ ДОЛЖЕН ЛЕЖАТЬ НА ТВЁРДОЙ ОПОРЕ НА УРОВНЕ КОЛЕН ПРОВОДЯЩЕГО МАСАЖ СЕРДЦА. НА ГРУДНУЮ КЛЕТКУ НАДАВЛИВАЮТ ПРЯМЫМИ РУКАМИ, ИСПОЛЬЗУЯ МАССУ СОБСТВЕНОГО ТЕЛА И МЫШЦЫ СПИНЫ</a:t>
            </a:r>
            <a:r>
              <a:rPr lang="ru-RU" sz="4000"/>
              <a:t> </a:t>
            </a:r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Прямоуг.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>
                <a:solidFill>
                  <a:srgbClr val="FFFF00"/>
                </a:solidFill>
              </a:rPr>
              <a:t>ПОЛОЖЕНИЕ РУК</a:t>
            </a:r>
          </a:p>
        </p:txBody>
      </p:sp>
      <p:pic>
        <p:nvPicPr>
          <p:cNvPr id="70659" name="Рисунок 3" descr="Реан 9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891" t="5217" r="17929" b="76451"/>
          <a:stretch>
            <a:fillRect/>
          </a:stretch>
        </p:blipFill>
        <p:spPr>
          <a:xfrm>
            <a:off x="1908175" y="1557338"/>
            <a:ext cx="5543550" cy="50514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Прямоуг. 2"/>
          <p:cNvSpPr>
            <a:spLocks noGrp="1" noChangeArrowheads="1"/>
          </p:cNvSpPr>
          <p:nvPr>
            <p:ph type="title"/>
          </p:nvPr>
        </p:nvSpPr>
        <p:spPr>
          <a:xfrm>
            <a:off x="0" y="228600"/>
            <a:ext cx="9144000" cy="1143000"/>
          </a:xfrm>
        </p:spPr>
        <p:txBody>
          <a:bodyPr/>
          <a:lstStyle/>
          <a:p>
            <a:pPr algn="ctr"/>
            <a:r>
              <a:rPr lang="ru-RU" b="1">
                <a:solidFill>
                  <a:srgbClr val="FFFF00"/>
                </a:solidFill>
              </a:rPr>
              <a:t>ПОЛОЖЕНИЕ МАССИРУЮЩЕГО</a:t>
            </a:r>
          </a:p>
        </p:txBody>
      </p:sp>
      <p:pic>
        <p:nvPicPr>
          <p:cNvPr id="71683" name="Рисунок 3" descr="Реан 9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22" t="67902" r="8685" b="7944"/>
          <a:stretch>
            <a:fillRect/>
          </a:stretch>
        </p:blipFill>
        <p:spPr>
          <a:xfrm>
            <a:off x="323850" y="2047875"/>
            <a:ext cx="8496300" cy="41751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2" name="Рисунок 4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09" t="7290" r="9970" b="9266"/>
          <a:stretch/>
        </p:blipFill>
        <p:spPr bwMode="auto">
          <a:xfrm>
            <a:off x="5940152" y="2397470"/>
            <a:ext cx="3203848" cy="44594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533" name="Рисунок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516" y="21298"/>
            <a:ext cx="4018452" cy="43977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4499992" y="476672"/>
            <a:ext cx="446449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dirty="0" smtClean="0">
                <a:latin typeface="Arial Black" pitchFamily="34" charset="0"/>
              </a:rPr>
              <a:t>КАРДИОПАМП</a:t>
            </a:r>
            <a:endParaRPr lang="ru-RU" sz="4000" dirty="0">
              <a:latin typeface="Arial Black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915816" y="2132856"/>
            <a:ext cx="6480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 smtClean="0">
                <a:solidFill>
                  <a:schemeClr val="bg1">
                    <a:lumMod val="50000"/>
                  </a:schemeClr>
                </a:solidFill>
                <a:latin typeface="Arial Black" pitchFamily="34" charset="0"/>
              </a:rPr>
              <a:t>а</a:t>
            </a:r>
            <a:endParaRPr lang="ru-RU" sz="3600" dirty="0">
              <a:solidFill>
                <a:schemeClr val="bg1">
                  <a:lumMod val="50000"/>
                </a:schemeClr>
              </a:solidFill>
              <a:latin typeface="Arial Black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16416" y="2635109"/>
            <a:ext cx="6480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 smtClean="0">
                <a:solidFill>
                  <a:schemeClr val="bg1">
                    <a:lumMod val="50000"/>
                  </a:schemeClr>
                </a:solidFill>
                <a:latin typeface="Arial Black" pitchFamily="34" charset="0"/>
              </a:rPr>
              <a:t>б</a:t>
            </a:r>
            <a:endParaRPr lang="ru-RU" sz="3600" dirty="0">
              <a:solidFill>
                <a:schemeClr val="bg1">
                  <a:lumMod val="50000"/>
                </a:schemeClr>
              </a:solidFill>
              <a:latin typeface="Arial Black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27584" y="4869160"/>
            <a:ext cx="43204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rgbClr val="FFFF00"/>
                </a:solidFill>
                <a:latin typeface="Arial Black" pitchFamily="34" charset="0"/>
              </a:rPr>
              <a:t>а</a:t>
            </a:r>
            <a:r>
              <a:rPr lang="ru-RU" sz="2400" dirty="0" smtClean="0">
                <a:latin typeface="Arial Black" pitchFamily="34" charset="0"/>
              </a:rPr>
              <a:t> – ручной</a:t>
            </a:r>
          </a:p>
          <a:p>
            <a:r>
              <a:rPr lang="ru-RU" sz="2400" dirty="0" smtClean="0">
                <a:solidFill>
                  <a:srgbClr val="FFFF00"/>
                </a:solidFill>
                <a:latin typeface="Arial Black" pitchFamily="34" charset="0"/>
              </a:rPr>
              <a:t>б</a:t>
            </a:r>
            <a:r>
              <a:rPr lang="ru-RU" sz="2400" dirty="0" smtClean="0">
                <a:latin typeface="Arial Black" pitchFamily="34" charset="0"/>
              </a:rPr>
              <a:t> - механический</a:t>
            </a:r>
            <a:endParaRPr lang="ru-RU" sz="2400" dirty="0"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8977979"/>
      </p:ext>
    </p:extLst>
  </p:cSld>
  <p:clrMapOvr>
    <a:masterClrMapping/>
  </p:clrMapOvr>
  <p:transition>
    <p:push dir="r"/>
  </p:transition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Рисунок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614"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91857936"/>
      </p:ext>
    </p:extLst>
  </p:cSld>
  <p:clrMapOvr>
    <a:masterClrMapping/>
  </p:clrMapOvr>
  <p:transition>
    <p:push dir="r"/>
  </p:transition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Прямоуг.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b="1">
                <a:solidFill>
                  <a:srgbClr val="FFFF00"/>
                </a:solidFill>
              </a:rPr>
              <a:t>ОБРАТИ ВНИМАНИЕ!</a:t>
            </a:r>
          </a:p>
        </p:txBody>
      </p:sp>
      <p:sp>
        <p:nvSpPr>
          <p:cNvPr id="72707" name="Прямоуг. 3"/>
          <p:cNvSpPr>
            <a:spLocks noGrp="1" noChangeArrowheads="1"/>
          </p:cNvSpPr>
          <p:nvPr>
            <p:ph type="body" idx="1"/>
          </p:nvPr>
        </p:nvSpPr>
        <p:spPr>
          <a:xfrm>
            <a:off x="0" y="1600200"/>
            <a:ext cx="9144000" cy="499745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ru-RU" dirty="0"/>
              <a:t>Массаж проводится </a:t>
            </a:r>
            <a:r>
              <a:rPr lang="ru-RU" i="1" dirty="0"/>
              <a:t>энергичными толчками с</a:t>
            </a:r>
            <a:r>
              <a:rPr lang="ru-RU" dirty="0"/>
              <a:t> силой, достаточной для </a:t>
            </a:r>
            <a:r>
              <a:rPr lang="ru-RU" i="1" dirty="0"/>
              <a:t>смещения грудины на 4—5 см,</a:t>
            </a:r>
            <a:r>
              <a:rPr lang="ru-RU" dirty="0"/>
              <a:t> после чего надо расслабить руки, не снимая их с грудной клетки</a:t>
            </a:r>
          </a:p>
          <a:p>
            <a:pPr>
              <a:lnSpc>
                <a:spcPct val="90000"/>
              </a:lnSpc>
            </a:pPr>
            <a:r>
              <a:rPr lang="ru-RU" dirty="0"/>
              <a:t>Частота толчков должна составлять </a:t>
            </a:r>
            <a:r>
              <a:rPr lang="ru-RU" i="1" dirty="0" smtClean="0"/>
              <a:t>80-100 </a:t>
            </a:r>
            <a:r>
              <a:rPr lang="ru-RU" i="1" dirty="0"/>
              <a:t>в минуту</a:t>
            </a:r>
            <a:r>
              <a:rPr lang="ru-RU" dirty="0"/>
              <a:t> </a:t>
            </a:r>
          </a:p>
          <a:p>
            <a:pPr>
              <a:lnSpc>
                <a:spcPct val="90000"/>
              </a:lnSpc>
            </a:pPr>
            <a:r>
              <a:rPr lang="ru-RU" dirty="0"/>
              <a:t>Следует помнить, что даже адекватный массаж позволяет поддерживать кровоток на уровне 20—40% нормального, поэтому массаж должен проводиться без перерывов.</a:t>
            </a:r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Прямоуг. 2"/>
          <p:cNvSpPr>
            <a:spLocks noGrp="1" noChangeArrowheads="1"/>
          </p:cNvSpPr>
          <p:nvPr>
            <p:ph type="title"/>
          </p:nvPr>
        </p:nvSpPr>
        <p:spPr>
          <a:xfrm>
            <a:off x="457200" y="292100"/>
            <a:ext cx="8229600" cy="1085850"/>
          </a:xfrm>
        </p:spPr>
        <p:txBody>
          <a:bodyPr/>
          <a:lstStyle/>
          <a:p>
            <a:r>
              <a:rPr lang="ru-RU" b="1">
                <a:solidFill>
                  <a:srgbClr val="FFFF00"/>
                </a:solidFill>
              </a:rPr>
              <a:t>ЗАПОМНИ!</a:t>
            </a:r>
          </a:p>
        </p:txBody>
      </p:sp>
      <p:sp>
        <p:nvSpPr>
          <p:cNvPr id="73731" name="Прямоуг. 3"/>
          <p:cNvSpPr>
            <a:spLocks noGrp="1" noChangeArrowheads="1"/>
          </p:cNvSpPr>
          <p:nvPr>
            <p:ph type="body" idx="1"/>
          </p:nvPr>
        </p:nvSpPr>
        <p:spPr>
          <a:xfrm>
            <a:off x="0" y="1600200"/>
            <a:ext cx="9144000" cy="5257800"/>
          </a:xfrm>
        </p:spPr>
        <p:txBody>
          <a:bodyPr/>
          <a:lstStyle/>
          <a:p>
            <a:r>
              <a:rPr lang="ru-RU" sz="4000" dirty="0"/>
              <a:t>Если оживление проводит один человек, то после 2 нагнетаний воздуха производят </a:t>
            </a:r>
            <a:r>
              <a:rPr lang="ru-RU" sz="4000" dirty="0" smtClean="0"/>
              <a:t>30 </a:t>
            </a:r>
            <a:r>
              <a:rPr lang="ru-RU" sz="4000" dirty="0"/>
              <a:t>компрессий </a:t>
            </a:r>
            <a:br>
              <a:rPr lang="ru-RU" sz="4000" dirty="0"/>
            </a:br>
            <a:endParaRPr lang="ru-RU" sz="4000" dirty="0"/>
          </a:p>
          <a:p>
            <a:r>
              <a:rPr lang="ru-RU" sz="4000" dirty="0"/>
              <a:t>При участии в реанимации двух человек соотношение вентиляция — массаж составляет 1:5</a:t>
            </a:r>
          </a:p>
          <a:p>
            <a:endParaRPr lang="ru-RU" sz="4000" dirty="0"/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Прямоуг.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b="1">
                <a:solidFill>
                  <a:srgbClr val="FFFF00"/>
                </a:solidFill>
              </a:rPr>
              <a:t>ОБРАТИ ВНИМАНИЕ</a:t>
            </a:r>
          </a:p>
        </p:txBody>
      </p:sp>
      <p:sp>
        <p:nvSpPr>
          <p:cNvPr id="74755" name="Прямоуг. 3"/>
          <p:cNvSpPr>
            <a:spLocks noGrp="1" noChangeArrowheads="1"/>
          </p:cNvSpPr>
          <p:nvPr>
            <p:ph type="body" idx="1"/>
          </p:nvPr>
        </p:nvSpPr>
        <p:spPr>
          <a:xfrm>
            <a:off x="0" y="1600200"/>
            <a:ext cx="9144000" cy="4495800"/>
          </a:xfrm>
        </p:spPr>
        <p:txBody>
          <a:bodyPr/>
          <a:lstStyle/>
          <a:p>
            <a:pPr algn="ctr">
              <a:buFontTx/>
              <a:buNone/>
            </a:pPr>
            <a:r>
              <a:rPr lang="ru-RU" sz="5400"/>
              <a:t> Критерий правильного проведения массажа — четко определяемая пульсовая волна на сонной (бедренной) артерии. </a:t>
            </a:r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Прямоуг. 2"/>
          <p:cNvSpPr>
            <a:spLocks noGrp="1" noChangeArrowheads="1"/>
          </p:cNvSpPr>
          <p:nvPr>
            <p:ph type="title"/>
          </p:nvPr>
        </p:nvSpPr>
        <p:spPr>
          <a:xfrm>
            <a:off x="457200" y="292100"/>
            <a:ext cx="8229600" cy="1173163"/>
          </a:xfrm>
        </p:spPr>
        <p:txBody>
          <a:bodyPr/>
          <a:lstStyle/>
          <a:p>
            <a:r>
              <a:rPr lang="ru-RU" b="1">
                <a:solidFill>
                  <a:srgbClr val="FFFF00"/>
                </a:solidFill>
              </a:rPr>
              <a:t>ЗАПОМНИ!</a:t>
            </a:r>
          </a:p>
        </p:txBody>
      </p:sp>
      <p:sp>
        <p:nvSpPr>
          <p:cNvPr id="75779" name="Прямоуг. 3"/>
          <p:cNvSpPr>
            <a:spLocks noGrp="1" noChangeArrowheads="1"/>
          </p:cNvSpPr>
          <p:nvPr>
            <p:ph type="body" idx="1"/>
          </p:nvPr>
        </p:nvSpPr>
        <p:spPr>
          <a:xfrm>
            <a:off x="0" y="1412875"/>
            <a:ext cx="9144000" cy="5445125"/>
          </a:xfrm>
        </p:spPr>
        <p:txBody>
          <a:bodyPr/>
          <a:lstStyle/>
          <a:p>
            <a:r>
              <a:rPr lang="ru-RU" sz="3600"/>
              <a:t>Через каждые 2 мин сердечно - легоч-ную реанимацию прерывают на нес-колько секунд для определения пульса</a:t>
            </a:r>
            <a:br>
              <a:rPr lang="ru-RU" sz="3600"/>
            </a:br>
            <a:endParaRPr lang="ru-RU" sz="3600"/>
          </a:p>
          <a:p>
            <a:r>
              <a:rPr lang="ru-RU" sz="3600"/>
              <a:t>С появлением отчетливой пульсации артерии массаж сердца прекращают</a:t>
            </a:r>
            <a:br>
              <a:rPr lang="ru-RU" sz="3600"/>
            </a:br>
            <a:endParaRPr lang="ru-RU" sz="3600"/>
          </a:p>
          <a:p>
            <a:r>
              <a:rPr lang="ru-RU" sz="3600"/>
              <a:t>ИВЛ продолжают до восстановления спонтанного дыхания.</a:t>
            </a:r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Прямоуг.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4000" b="1">
                <a:solidFill>
                  <a:srgbClr val="FFFF00"/>
                </a:solidFill>
              </a:rPr>
              <a:t>ПРОДОЛЖИТЕЛЬНОСТЬ РЕАНИМАЦИИ</a:t>
            </a:r>
          </a:p>
        </p:txBody>
      </p:sp>
      <p:sp>
        <p:nvSpPr>
          <p:cNvPr id="76803" name="Прямоуг. 3"/>
          <p:cNvSpPr>
            <a:spLocks noGrp="1" noChangeArrowheads="1"/>
          </p:cNvSpPr>
          <p:nvPr>
            <p:ph type="body" idx="1"/>
          </p:nvPr>
        </p:nvSpPr>
        <p:spPr>
          <a:xfrm>
            <a:off x="250825" y="1600200"/>
            <a:ext cx="8642350" cy="5257800"/>
          </a:xfrm>
        </p:spPr>
        <p:txBody>
          <a:bodyPr/>
          <a:lstStyle/>
          <a:p>
            <a:pPr algn="ctr">
              <a:lnSpc>
                <a:spcPct val="90000"/>
              </a:lnSpc>
              <a:buFontTx/>
              <a:buNone/>
            </a:pPr>
            <a:r>
              <a:rPr lang="ru-RU"/>
              <a:t>   </a:t>
            </a:r>
            <a:r>
              <a:rPr lang="ru-RU" sz="4400"/>
              <a:t>Если на протяжении 30— 40 мин зрачки остаются широкими, самостоятельная сердечная и дыхательная деятельность не восстанавливается, то реанимационные мероприятия прекращают. </a:t>
            </a:r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Прямоуг. 2"/>
          <p:cNvSpPr>
            <a:spLocks noGrp="1" noChangeArrowheads="1"/>
          </p:cNvSpPr>
          <p:nvPr>
            <p:ph type="title"/>
          </p:nvPr>
        </p:nvSpPr>
        <p:spPr>
          <a:xfrm>
            <a:off x="457200" y="292100"/>
            <a:ext cx="8229600" cy="1085850"/>
          </a:xfrm>
        </p:spPr>
        <p:txBody>
          <a:bodyPr/>
          <a:lstStyle/>
          <a:p>
            <a:pPr algn="ctr"/>
            <a:r>
              <a:rPr lang="ru-RU" b="1">
                <a:solidFill>
                  <a:srgbClr val="FFFF00"/>
                </a:solidFill>
              </a:rPr>
              <a:t>ОШИБКИ</a:t>
            </a:r>
          </a:p>
        </p:txBody>
      </p:sp>
      <p:sp>
        <p:nvSpPr>
          <p:cNvPr id="77827" name="Прямоуг. 3"/>
          <p:cNvSpPr>
            <a:spLocks noGrp="1" noChangeArrowheads="1"/>
          </p:cNvSpPr>
          <p:nvPr>
            <p:ph type="body" idx="1"/>
          </p:nvPr>
        </p:nvSpPr>
        <p:spPr>
          <a:xfrm>
            <a:off x="0" y="1600200"/>
            <a:ext cx="9144000" cy="4997450"/>
          </a:xfrm>
        </p:spPr>
        <p:txBody>
          <a:bodyPr/>
          <a:lstStyle/>
          <a:p>
            <a:r>
              <a:rPr lang="ru-RU"/>
              <a:t>Расположение больного на мягкой пружинящей кровати</a:t>
            </a:r>
          </a:p>
          <a:p>
            <a:r>
              <a:rPr lang="ru-RU"/>
              <a:t>Неверное расположение рук реаниматора</a:t>
            </a:r>
          </a:p>
          <a:p>
            <a:r>
              <a:rPr lang="ru-RU"/>
              <a:t>слишком слабое нажатие на грудину</a:t>
            </a:r>
          </a:p>
          <a:p>
            <a:r>
              <a:rPr lang="ru-RU"/>
              <a:t>Длительный, более 5—10 с, перерыв в массаже для проведения дополнительных диагностических мероприятий</a:t>
            </a:r>
          </a:p>
          <a:p>
            <a:r>
              <a:rPr lang="ru-RU"/>
              <a:t>Проведение массажа без одновременной ИВЛ.</a:t>
            </a:r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-16024" y="620688"/>
            <a:ext cx="914400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rgbClr val="FFFF00"/>
                </a:solidFill>
                <a:latin typeface="Arial Black" pitchFamily="34" charset="0"/>
              </a:rPr>
              <a:t>Юридические аспекты </a:t>
            </a:r>
            <a:r>
              <a:rPr lang="ru-RU" dirty="0"/>
              <a:t>отражены в "Положении о критериях и порядке определения момента смерти человека и прекращении реанимационных мероприятий", разработаны в соответствии со ст.46 "Основ законодательства Российской Федерации по охране здоровья". </a:t>
            </a:r>
            <a:br>
              <a:rPr lang="ru-RU" dirty="0"/>
            </a:br>
            <a:r>
              <a:rPr lang="ru-RU" dirty="0"/>
              <a:t>8.1. СЛР можно не начинать, когда в условиях </a:t>
            </a:r>
            <a:r>
              <a:rPr lang="ru-RU" dirty="0" err="1"/>
              <a:t>нормотермии</a:t>
            </a:r>
            <a:r>
              <a:rPr lang="ru-RU" dirty="0"/>
              <a:t>:</a:t>
            </a:r>
            <a:br>
              <a:rPr lang="ru-RU" dirty="0"/>
            </a:br>
            <a:r>
              <a:rPr lang="ru-RU" dirty="0"/>
              <a:t>8.1.1. Остановка сердца произошла на фоне полного комплекса интенсивной терапии. </a:t>
            </a:r>
            <a:br>
              <a:rPr lang="ru-RU" dirty="0"/>
            </a:br>
            <a:r>
              <a:rPr lang="ru-RU" dirty="0"/>
              <a:t>8.1.2. Больной находится в терминальной стадии неизлечимой болезни.</a:t>
            </a:r>
            <a:br>
              <a:rPr lang="ru-RU" dirty="0"/>
            </a:br>
            <a:r>
              <a:rPr lang="ru-RU" dirty="0"/>
              <a:t>8.1.3. С момента остановки сердца прошло больше 25 мин.</a:t>
            </a:r>
            <a:br>
              <a:rPr lang="ru-RU" dirty="0"/>
            </a:br>
            <a:r>
              <a:rPr lang="ru-RU" dirty="0"/>
              <a:t>8.1.4. При документированном отказе больного от СЛР.</a:t>
            </a:r>
            <a:br>
              <a:rPr lang="ru-RU" dirty="0"/>
            </a:br>
            <a:r>
              <a:rPr lang="ru-RU" dirty="0"/>
              <a:t>8.2. СЛР может быть прекращена (в условиях </a:t>
            </a:r>
            <a:r>
              <a:rPr lang="ru-RU" dirty="0" err="1"/>
              <a:t>нормотермии</a:t>
            </a:r>
            <a:r>
              <a:rPr lang="ru-RU" dirty="0"/>
              <a:t>): </a:t>
            </a:r>
            <a:br>
              <a:rPr lang="ru-RU" dirty="0"/>
            </a:br>
            <a:r>
              <a:rPr lang="ru-RU" dirty="0"/>
              <a:t>8.2.1. Если по ходу СЛР выяснилось, что она больному не показана.</a:t>
            </a:r>
            <a:br>
              <a:rPr lang="ru-RU" dirty="0"/>
            </a:br>
            <a:r>
              <a:rPr lang="ru-RU" dirty="0"/>
              <a:t>8.2.2. Если при использовании всех доступных методов СЛР не отмечено признаков эффективности в течение 30 мин.</a:t>
            </a:r>
            <a:br>
              <a:rPr lang="ru-RU" dirty="0"/>
            </a:br>
            <a:r>
              <a:rPr lang="ru-RU" dirty="0"/>
              <a:t>8.2.3. Если наблюдаются многократные остановки сердца, не поддающиеся никаким медицинским воздействиям. </a:t>
            </a:r>
          </a:p>
        </p:txBody>
      </p:sp>
    </p:spTree>
    <p:extLst>
      <p:ext uri="{BB962C8B-B14F-4D97-AF65-F5344CB8AC3E}">
        <p14:creationId xmlns:p14="http://schemas.microsoft.com/office/powerpoint/2010/main" val="3837565474"/>
      </p:ext>
    </p:extLst>
  </p:cSld>
  <p:clrMapOvr>
    <a:masterClrMapping/>
  </p:clrMapOvr>
  <p:transition>
    <p:push dir="r"/>
  </p:transition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Прямоуг. 2"/>
          <p:cNvSpPr>
            <a:spLocks noGrp="1" noChangeArrowheads="1"/>
          </p:cNvSpPr>
          <p:nvPr>
            <p:ph type="ctrTitle"/>
          </p:nvPr>
        </p:nvSpPr>
        <p:spPr>
          <a:xfrm>
            <a:off x="0" y="1268413"/>
            <a:ext cx="9144000" cy="3789362"/>
          </a:xfrm>
        </p:spPr>
        <p:txBody>
          <a:bodyPr/>
          <a:lstStyle/>
          <a:p>
            <a:r>
              <a:rPr lang="ru-RU" sz="4000" b="1"/>
              <a:t/>
            </a:r>
            <a:br>
              <a:rPr lang="ru-RU" sz="4000" b="1"/>
            </a:br>
            <a:r>
              <a:rPr lang="ru-RU" sz="4000" b="1"/>
              <a:t/>
            </a:r>
            <a:br>
              <a:rPr lang="ru-RU" sz="4000" b="1"/>
            </a:br>
            <a:r>
              <a:rPr lang="ru-RU" sz="4000" b="1"/>
              <a:t/>
            </a:r>
            <a:br>
              <a:rPr lang="ru-RU" sz="4000" b="1"/>
            </a:br>
            <a:r>
              <a:rPr lang="ru-RU" sz="4000" b="1"/>
              <a:t/>
            </a:r>
            <a:br>
              <a:rPr lang="ru-RU" sz="4000" b="1"/>
            </a:br>
            <a:r>
              <a:rPr lang="ru-RU" sz="4000" b="1"/>
              <a:t/>
            </a:r>
            <a:br>
              <a:rPr lang="ru-RU" sz="4000" b="1"/>
            </a:br>
            <a:r>
              <a:rPr lang="ru-RU" sz="3600" b="1">
                <a:solidFill>
                  <a:srgbClr val="FFFF00"/>
                </a:solidFill>
                <a:latin typeface="Arial Black" pitchFamily="34" charset="0"/>
              </a:rPr>
              <a:t>ПЕРВАЯ И </a:t>
            </a:r>
            <a:br>
              <a:rPr lang="ru-RU" sz="3600" b="1">
                <a:solidFill>
                  <a:srgbClr val="FFFF00"/>
                </a:solidFill>
                <a:latin typeface="Arial Black" pitchFamily="34" charset="0"/>
              </a:rPr>
            </a:br>
            <a:r>
              <a:rPr lang="ru-RU" sz="3600" b="1">
                <a:solidFill>
                  <a:srgbClr val="FFFF00"/>
                </a:solidFill>
                <a:latin typeface="Arial Black" pitchFamily="34" charset="0"/>
              </a:rPr>
              <a:t>ДОВРАЧЕБНАЯ ПОМОЩЬ ОБОЖЖЁННЫМ</a:t>
            </a:r>
            <a:br>
              <a:rPr lang="ru-RU" sz="3600" b="1">
                <a:solidFill>
                  <a:srgbClr val="FFFF00"/>
                </a:solidFill>
                <a:latin typeface="Arial Black" pitchFamily="34" charset="0"/>
              </a:rPr>
            </a:br>
            <a:endParaRPr lang="ru-RU" sz="3600" b="1">
              <a:solidFill>
                <a:srgbClr val="FFFF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51520" y="548680"/>
            <a:ext cx="8568952" cy="5816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rgbClr val="FFFF00"/>
                </a:solidFill>
                <a:latin typeface="Arial Black" pitchFamily="34" charset="0"/>
              </a:rPr>
              <a:t>Сентябрь 2011 года</a:t>
            </a:r>
          </a:p>
          <a:p>
            <a:pPr algn="ctr"/>
            <a:endParaRPr lang="ru-RU" dirty="0" smtClean="0">
              <a:solidFill>
                <a:srgbClr val="FFFF00"/>
              </a:solidFill>
              <a:latin typeface="Arial Black" pitchFamily="34" charset="0"/>
            </a:endParaRPr>
          </a:p>
          <a:p>
            <a:pPr algn="ctr"/>
            <a:r>
              <a:rPr lang="ru-RU" sz="3200" dirty="0" smtClean="0">
                <a:solidFill>
                  <a:srgbClr val="FFFF00"/>
                </a:solidFill>
                <a:latin typeface="Arial Black" pitchFamily="34" charset="0"/>
              </a:rPr>
              <a:t>Главное </a:t>
            </a:r>
            <a:r>
              <a:rPr lang="ru-RU" sz="3200" dirty="0">
                <a:solidFill>
                  <a:srgbClr val="FFFF00"/>
                </a:solidFill>
                <a:latin typeface="Arial Black" pitchFamily="34" charset="0"/>
              </a:rPr>
              <a:t>Управление МЧС России по Мурманской области информирует</a:t>
            </a:r>
          </a:p>
          <a:p>
            <a:pPr algn="ctr"/>
            <a:endParaRPr lang="ru-RU" dirty="0">
              <a:solidFill>
                <a:srgbClr val="FFFF00"/>
              </a:solidFill>
              <a:latin typeface="Arial Black" pitchFamily="34" charset="0"/>
            </a:endParaRPr>
          </a:p>
          <a:p>
            <a:pPr algn="ctr"/>
            <a:endParaRPr lang="ru-RU" dirty="0">
              <a:solidFill>
                <a:srgbClr val="FFFF00"/>
              </a:solidFill>
              <a:latin typeface="Arial Black" pitchFamily="34" charset="0"/>
            </a:endParaRPr>
          </a:p>
          <a:p>
            <a:pPr algn="ctr"/>
            <a:r>
              <a:rPr lang="ru-RU" dirty="0">
                <a:solidFill>
                  <a:srgbClr val="FFFF00"/>
                </a:solidFill>
                <a:latin typeface="Arial Black" pitchFamily="34" charset="0"/>
              </a:rPr>
              <a:t> </a:t>
            </a:r>
            <a:r>
              <a:rPr lang="ru-RU" sz="2800" dirty="0">
                <a:solidFill>
                  <a:srgbClr val="FFFF00"/>
                </a:solidFill>
                <a:latin typeface="Arial Black" pitchFamily="34" charset="0"/>
              </a:rPr>
              <a:t>За истекший период 2011 года на территории Мурманской области зарегистрировано 777 пожаров. Материальный ущерб составил более 18,5 млн. рублей. При пожарах погибло 25 человек. Получили травмы различной степени тяжести 58 человек.</a:t>
            </a:r>
          </a:p>
        </p:txBody>
      </p:sp>
    </p:spTree>
    <p:extLst>
      <p:ext uri="{BB962C8B-B14F-4D97-AF65-F5344CB8AC3E}">
        <p14:creationId xmlns:p14="http://schemas.microsoft.com/office/powerpoint/2010/main" val="1912112724"/>
      </p:ext>
    </p:extLst>
  </p:cSld>
  <p:clrMapOvr>
    <a:masterClrMapping/>
  </p:clrMapOvr>
  <p:transition>
    <p:push dir="r"/>
  </p:transition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Прямоуг.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b="1">
                <a:solidFill>
                  <a:srgbClr val="FFFF00"/>
                </a:solidFill>
                <a:latin typeface="Arial Black" pitchFamily="34" charset="0"/>
              </a:rPr>
              <a:t>ТЕРМИЧЕСКИЕ ОЖОГИ</a:t>
            </a:r>
          </a:p>
        </p:txBody>
      </p:sp>
      <p:sp>
        <p:nvSpPr>
          <p:cNvPr id="79875" name="Прямоуг. 3"/>
          <p:cNvSpPr>
            <a:spLocks noGrp="1" noChangeArrowheads="1"/>
          </p:cNvSpPr>
          <p:nvPr>
            <p:ph type="body" idx="1"/>
          </p:nvPr>
        </p:nvSpPr>
        <p:spPr>
          <a:xfrm>
            <a:off x="457200" y="2322513"/>
            <a:ext cx="8229600" cy="3697287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ru-RU"/>
              <a:t>Согласно данным ВОЗ, среди всех видов травм ожоги занимают третье место по частоте.</a:t>
            </a:r>
          </a:p>
          <a:p>
            <a:pPr>
              <a:lnSpc>
                <a:spcPct val="90000"/>
              </a:lnSpc>
            </a:pPr>
            <a:r>
              <a:rPr lang="ru-RU"/>
              <a:t>В локальных войнах последних лет на ожоги приходится до 10% повреждений, что в 10 раз больше чем во время Великой Отечественной войны</a:t>
            </a:r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Прямоуг.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b="1">
                <a:solidFill>
                  <a:srgbClr val="FFFF00"/>
                </a:solidFill>
                <a:latin typeface="Arial Black" pitchFamily="34" charset="0"/>
              </a:rPr>
              <a:t>ОЖОГ</a:t>
            </a:r>
          </a:p>
        </p:txBody>
      </p:sp>
      <p:sp>
        <p:nvSpPr>
          <p:cNvPr id="80899" name="Прямоуг.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4400" b="1"/>
              <a:t>ЭТО – повреждение тканей, возникшее от местного теплового, химического, электрического или лучевого действия</a:t>
            </a:r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Прямоуг.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b="1">
                <a:solidFill>
                  <a:srgbClr val="FFFF00"/>
                </a:solidFill>
                <a:latin typeface="Arial Black" pitchFamily="34" charset="0"/>
              </a:rPr>
              <a:t>ТЕРМИЧЕСКИЕ ОЖОГИ</a:t>
            </a:r>
          </a:p>
        </p:txBody>
      </p:sp>
      <p:sp>
        <p:nvSpPr>
          <p:cNvPr id="81923" name="Прямоуг. 3"/>
          <p:cNvSpPr>
            <a:spLocks noGrp="1" noChangeArrowheads="1"/>
          </p:cNvSpPr>
          <p:nvPr>
            <p:ph type="body" idx="1"/>
          </p:nvPr>
        </p:nvSpPr>
        <p:spPr>
          <a:xfrm>
            <a:off x="0" y="1557338"/>
            <a:ext cx="9144000" cy="5040312"/>
          </a:xfrm>
        </p:spPr>
        <p:txBody>
          <a:bodyPr/>
          <a:lstStyle/>
          <a:p>
            <a:pPr algn="ctr">
              <a:lnSpc>
                <a:spcPct val="90000"/>
              </a:lnSpc>
              <a:buFontTx/>
              <a:buNone/>
            </a:pPr>
            <a:r>
              <a:rPr lang="ru-RU" sz="2800"/>
              <a:t>	</a:t>
            </a:r>
            <a:r>
              <a:rPr lang="ru-RU" sz="3600"/>
              <a:t>Возникают при пожарах, авариях, применении напалма и других зажигательных смесей, нарушениях техники безопасности при работе с легковоспламеняющимися жидкостями, газами, при неосторожном обращении с перегретыми жидкостями и предметами</a:t>
            </a:r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Прямоуг. 2"/>
          <p:cNvSpPr>
            <a:spLocks noGrp="1" noChangeArrowheads="1"/>
          </p:cNvSpPr>
          <p:nvPr>
            <p:ph type="title"/>
          </p:nvPr>
        </p:nvSpPr>
        <p:spPr>
          <a:xfrm>
            <a:off x="0" y="277813"/>
            <a:ext cx="9144000" cy="6175375"/>
          </a:xfrm>
        </p:spPr>
        <p:txBody>
          <a:bodyPr/>
          <a:lstStyle/>
          <a:p>
            <a:r>
              <a:rPr lang="ru-RU" sz="3200" b="1">
                <a:solidFill>
                  <a:srgbClr val="FFFF00"/>
                </a:solidFill>
                <a:latin typeface="Arial Black" pitchFamily="34" charset="0"/>
              </a:rPr>
              <a:t>СТЕПЕНЬ МЕСТНОГО ПОВРЕЖДЕНИЯ И ОБЩЕЙ РЕАКЦИИ ПРИ ОЖОГАХ ВО МНОГОМ ЗАВИСИТ ОТ:</a:t>
            </a:r>
            <a:r>
              <a:rPr lang="ru-RU" sz="3600"/>
              <a:t/>
            </a:r>
            <a:br>
              <a:rPr lang="ru-RU" sz="3600"/>
            </a:br>
            <a:r>
              <a:rPr lang="ru-RU" sz="3600"/>
              <a:t>- длительности контакта с повреждаю-щим агентом</a:t>
            </a:r>
            <a:br>
              <a:rPr lang="ru-RU" sz="3600"/>
            </a:br>
            <a:r>
              <a:rPr lang="ru-RU" sz="3600"/>
              <a:t>- температуры повреждающего агента</a:t>
            </a:r>
            <a:br>
              <a:rPr lang="ru-RU" sz="3600"/>
            </a:br>
            <a:r>
              <a:rPr lang="ru-RU" sz="3600"/>
              <a:t>- физического состояния повреждающего агента (пламя, жидкость, пар)</a:t>
            </a:r>
            <a:br>
              <a:rPr lang="ru-RU" sz="3600"/>
            </a:br>
            <a:r>
              <a:rPr lang="ru-RU" sz="3600"/>
              <a:t>- от времени начала оказания первой помощи</a:t>
            </a:r>
            <a:br>
              <a:rPr lang="ru-RU" sz="3600"/>
            </a:br>
            <a:endParaRPr lang="ru-RU" sz="3600"/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Прямоуг.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b="1">
                <a:solidFill>
                  <a:srgbClr val="FFFF00"/>
                </a:solidFill>
                <a:latin typeface="Arial Black" pitchFamily="34" charset="0"/>
              </a:rPr>
              <a:t>МЕСТНЫЕ ИЗМЕНЕНИЯ ПРИ ОЖОГАХ</a:t>
            </a:r>
          </a:p>
        </p:txBody>
      </p:sp>
      <p:sp>
        <p:nvSpPr>
          <p:cNvPr id="83971" name="Прямоуг.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2800"/>
              <a:t>Характеризуются глубиной и площадью поражения</a:t>
            </a:r>
          </a:p>
          <a:p>
            <a:r>
              <a:rPr lang="ru-RU" sz="2800"/>
              <a:t>Для оценки глубины поражения в нашей стране обычно пользуются классификацией ожогов, принятой на 27-м съезде хирургов в 1962 году</a:t>
            </a:r>
          </a:p>
          <a:p>
            <a:r>
              <a:rPr lang="ru-RU" sz="2800"/>
              <a:t>Классификацией ожогов предусматривает 4 степени поражения</a:t>
            </a:r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Прямоуг. 2"/>
          <p:cNvSpPr>
            <a:spLocks noGrp="1" noChangeArrowheads="1"/>
          </p:cNvSpPr>
          <p:nvPr>
            <p:ph type="title"/>
          </p:nvPr>
        </p:nvSpPr>
        <p:spPr>
          <a:xfrm>
            <a:off x="457200" y="292100"/>
            <a:ext cx="8229600" cy="1116013"/>
          </a:xfrm>
        </p:spPr>
        <p:txBody>
          <a:bodyPr/>
          <a:lstStyle/>
          <a:p>
            <a:r>
              <a:rPr lang="ru-RU" sz="4000" b="1">
                <a:solidFill>
                  <a:srgbClr val="FFFF00"/>
                </a:solidFill>
                <a:latin typeface="Arial Black" pitchFamily="34" charset="0"/>
              </a:rPr>
              <a:t>ОЖОГИ </a:t>
            </a:r>
            <a:r>
              <a:rPr lang="ru-RU" sz="5400" b="1">
                <a:solidFill>
                  <a:srgbClr val="FFFF0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Ⅰ</a:t>
            </a:r>
            <a:r>
              <a:rPr lang="ru-RU" sz="4000" b="1">
                <a:solidFill>
                  <a:srgbClr val="FFFF00"/>
                </a:solidFill>
                <a:latin typeface="Arial Black" pitchFamily="34" charset="0"/>
              </a:rPr>
              <a:t> СТЕПЕНИ</a:t>
            </a:r>
          </a:p>
        </p:txBody>
      </p:sp>
      <p:sp>
        <p:nvSpPr>
          <p:cNvPr id="84995" name="Прямоуг. 3"/>
          <p:cNvSpPr>
            <a:spLocks noGrp="1" noChangeArrowheads="1"/>
          </p:cNvSpPr>
          <p:nvPr>
            <p:ph type="body" idx="1"/>
          </p:nvPr>
        </p:nvSpPr>
        <p:spPr>
          <a:xfrm>
            <a:off x="0" y="1600200"/>
            <a:ext cx="9144000" cy="5257800"/>
          </a:xfrm>
        </p:spPr>
        <p:txBody>
          <a:bodyPr/>
          <a:lstStyle/>
          <a:p>
            <a:r>
              <a:rPr lang="ru-RU" sz="2800"/>
              <a:t>Поражается только поверхностный слой кожи - эпидермис</a:t>
            </a:r>
          </a:p>
          <a:p>
            <a:r>
              <a:rPr lang="ru-RU" sz="2800"/>
              <a:t>Сопровождается появлением красноты и отёка кожных покровов</a:t>
            </a:r>
          </a:p>
          <a:p>
            <a:r>
              <a:rPr lang="ru-RU" sz="2800"/>
              <a:t>Пострадавший испытывает чувство жара в области ожога и сильную, жгучую боль, особенно от прикосновения</a:t>
            </a:r>
          </a:p>
          <a:p>
            <a:r>
              <a:rPr lang="ru-RU" sz="2800"/>
              <a:t>Выздоровление в течение 5-7 дней без специального лечения</a:t>
            </a:r>
          </a:p>
          <a:p>
            <a:r>
              <a:rPr lang="ru-RU" sz="2800"/>
              <a:t>Могут оставаться пигментные пятна</a:t>
            </a:r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Прямоуг. 2"/>
          <p:cNvSpPr>
            <a:spLocks noGrp="1" noChangeArrowheads="1"/>
          </p:cNvSpPr>
          <p:nvPr>
            <p:ph type="title"/>
          </p:nvPr>
        </p:nvSpPr>
        <p:spPr>
          <a:xfrm>
            <a:off x="457200" y="292100"/>
            <a:ext cx="8229600" cy="1203325"/>
          </a:xfrm>
        </p:spPr>
        <p:txBody>
          <a:bodyPr/>
          <a:lstStyle/>
          <a:p>
            <a:pPr algn="ctr"/>
            <a:r>
              <a:rPr lang="ru-RU" sz="3600" b="1">
                <a:solidFill>
                  <a:srgbClr val="FFFF00"/>
                </a:solidFill>
                <a:latin typeface="Arial Black" pitchFamily="34" charset="0"/>
              </a:rPr>
              <a:t>ОЖОГИ </a:t>
            </a:r>
            <a:r>
              <a:rPr lang="ru-RU" sz="5400" b="1">
                <a:solidFill>
                  <a:srgbClr val="FFFF0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Ⅱ</a:t>
            </a:r>
            <a:r>
              <a:rPr lang="ru-RU" sz="3600" b="1">
                <a:solidFill>
                  <a:srgbClr val="FFFF00"/>
                </a:solidFill>
                <a:latin typeface="Arial Black" pitchFamily="34" charset="0"/>
              </a:rPr>
              <a:t> СТЕПЕНИ</a:t>
            </a:r>
          </a:p>
        </p:txBody>
      </p:sp>
      <p:sp>
        <p:nvSpPr>
          <p:cNvPr id="86019" name="Прямоуг. 3"/>
          <p:cNvSpPr>
            <a:spLocks noGrp="1" noChangeArrowheads="1"/>
          </p:cNvSpPr>
          <p:nvPr>
            <p:ph type="body" idx="1"/>
          </p:nvPr>
        </p:nvSpPr>
        <p:spPr>
          <a:xfrm>
            <a:off x="0" y="1600200"/>
            <a:ext cx="9144000" cy="52578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ru-RU" sz="2800"/>
              <a:t>Повреждение распространяется вглубь кожи вплоть до сосочкового слоя</a:t>
            </a:r>
          </a:p>
          <a:p>
            <a:pPr>
              <a:lnSpc>
                <a:spcPct val="90000"/>
              </a:lnSpc>
            </a:pPr>
            <a:r>
              <a:rPr lang="ru-RU" sz="2800"/>
              <a:t>На покрасневшей поверхности кожи образуются пузыри разной величины</a:t>
            </a:r>
          </a:p>
          <a:p>
            <a:pPr>
              <a:lnSpc>
                <a:spcPct val="90000"/>
              </a:lnSpc>
            </a:pPr>
            <a:r>
              <a:rPr lang="ru-RU" sz="2800"/>
              <a:t>Пузыри наполнены прозрачной жидкостью</a:t>
            </a:r>
          </a:p>
          <a:p>
            <a:pPr>
              <a:lnSpc>
                <a:spcPct val="90000"/>
              </a:lnSpc>
            </a:pPr>
            <a:r>
              <a:rPr lang="ru-RU" sz="2800"/>
              <a:t>После снятия пузыря обнажается ростковый слой эпидермиса розового цвета</a:t>
            </a:r>
          </a:p>
          <a:p>
            <a:pPr>
              <a:lnSpc>
                <a:spcPct val="90000"/>
              </a:lnSpc>
            </a:pPr>
            <a:r>
              <a:rPr lang="ru-RU" sz="2800"/>
              <a:t>Спиртовая проба резко положтельна</a:t>
            </a:r>
          </a:p>
          <a:p>
            <a:pPr>
              <a:lnSpc>
                <a:spcPct val="90000"/>
              </a:lnSpc>
            </a:pPr>
            <a:r>
              <a:rPr lang="ru-RU" sz="2800"/>
              <a:t>При неосложнённом течении эпителизация заканчивается через 1,5-2 недели</a:t>
            </a:r>
          </a:p>
          <a:p>
            <a:pPr>
              <a:lnSpc>
                <a:spcPct val="90000"/>
              </a:lnSpc>
            </a:pPr>
            <a:r>
              <a:rPr lang="ru-RU" sz="2800"/>
              <a:t>Иногда кожа надолго теряет обычную пигментацию</a:t>
            </a:r>
          </a:p>
          <a:p>
            <a:pPr>
              <a:lnSpc>
                <a:spcPct val="90000"/>
              </a:lnSpc>
            </a:pPr>
            <a:endParaRPr lang="ru-RU" sz="2800"/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Прямоуг.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3200" b="1">
                <a:solidFill>
                  <a:srgbClr val="FFFF00"/>
                </a:solidFill>
                <a:latin typeface="Arial Black" pitchFamily="34" charset="0"/>
              </a:rPr>
              <a:t>ГЛУБИНА ПОРАЖЕНИЯ КОЖИ ПРИ ТЕРМИЧЕСКИХ ОЖОГАХ</a:t>
            </a:r>
          </a:p>
        </p:txBody>
      </p:sp>
      <p:pic>
        <p:nvPicPr>
          <p:cNvPr id="87043" name="Рисунок 3" descr="Кожа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45" r="3801" b="4074"/>
          <a:stretch>
            <a:fillRect/>
          </a:stretch>
        </p:blipFill>
        <p:spPr>
          <a:xfrm>
            <a:off x="900113" y="1419225"/>
            <a:ext cx="7775575" cy="533876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Прямоуг. 2"/>
          <p:cNvSpPr>
            <a:spLocks noGrp="1" noChangeArrowheads="1"/>
          </p:cNvSpPr>
          <p:nvPr>
            <p:ph type="title"/>
          </p:nvPr>
        </p:nvSpPr>
        <p:spPr>
          <a:xfrm>
            <a:off x="0" y="277813"/>
            <a:ext cx="9144000" cy="1139825"/>
          </a:xfrm>
        </p:spPr>
        <p:txBody>
          <a:bodyPr/>
          <a:lstStyle/>
          <a:p>
            <a:pPr algn="ctr"/>
            <a:r>
              <a:rPr lang="ru-RU" sz="3600" b="1">
                <a:solidFill>
                  <a:srgbClr val="FFFF00"/>
                </a:solidFill>
                <a:latin typeface="Arial Black" pitchFamily="34" charset="0"/>
              </a:rPr>
              <a:t>ОЖОГИ </a:t>
            </a:r>
            <a:r>
              <a:rPr lang="ru-RU" sz="4800" b="1">
                <a:solidFill>
                  <a:srgbClr val="FFFF00"/>
                </a:solidFill>
                <a:ea typeface="Arial Unicode MS" pitchFamily="34" charset="-128"/>
                <a:cs typeface="Arial Unicode MS" pitchFamily="34" charset="-128"/>
              </a:rPr>
              <a:t>ⅢА</a:t>
            </a:r>
            <a:r>
              <a:rPr lang="ru-RU" sz="3600" b="1">
                <a:solidFill>
                  <a:srgbClr val="FFFF00"/>
                </a:solidFill>
                <a:latin typeface="Arial Black" pitchFamily="34" charset="0"/>
              </a:rPr>
              <a:t> СТЕПЕНИ</a:t>
            </a:r>
          </a:p>
        </p:txBody>
      </p:sp>
      <p:sp>
        <p:nvSpPr>
          <p:cNvPr id="88067" name="Прямоуг. 3"/>
          <p:cNvSpPr>
            <a:spLocks noGrp="1" noChangeArrowheads="1"/>
          </p:cNvSpPr>
          <p:nvPr>
            <p:ph type="body" idx="1"/>
          </p:nvPr>
        </p:nvSpPr>
        <p:spPr>
          <a:xfrm>
            <a:off x="0" y="1600200"/>
            <a:ext cx="9144000" cy="5257800"/>
          </a:xfrm>
        </p:spPr>
        <p:txBody>
          <a:bodyPr/>
          <a:lstStyle/>
          <a:p>
            <a:r>
              <a:rPr lang="ru-RU" sz="2800"/>
              <a:t>Относятся к поверхностным ожогам</a:t>
            </a:r>
          </a:p>
          <a:p>
            <a:r>
              <a:rPr lang="ru-RU" sz="2800"/>
              <a:t>Характеризуются наличием напряжённых, быстро разрушающихся пузырей</a:t>
            </a:r>
          </a:p>
          <a:p>
            <a:r>
              <a:rPr lang="ru-RU" sz="2800"/>
              <a:t>Содержимое пузырей желеобразное, насыщенно жёлтого цвета</a:t>
            </a:r>
          </a:p>
          <a:p>
            <a:r>
              <a:rPr lang="ru-RU" sz="2800"/>
              <a:t>Дно пузыря влажное, розовое</a:t>
            </a:r>
          </a:p>
          <a:p>
            <a:r>
              <a:rPr lang="ru-RU" sz="2800"/>
              <a:t>Чувствительность дна пузыря часто снижена</a:t>
            </a:r>
          </a:p>
          <a:p>
            <a:r>
              <a:rPr lang="ru-RU" sz="2800"/>
              <a:t>Струп светло-жёлтого, серого или коричневого оттенков</a:t>
            </a:r>
          </a:p>
          <a:p>
            <a:r>
              <a:rPr lang="ru-RU" sz="2800"/>
              <a:t>Эпителизация островковая со дна раны</a:t>
            </a:r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Прямоуг. 2"/>
          <p:cNvSpPr>
            <a:spLocks noGrp="1" noChangeArrowheads="1"/>
          </p:cNvSpPr>
          <p:nvPr>
            <p:ph type="title"/>
          </p:nvPr>
        </p:nvSpPr>
        <p:spPr>
          <a:xfrm>
            <a:off x="457200" y="292100"/>
            <a:ext cx="8229600" cy="1292225"/>
          </a:xfrm>
        </p:spPr>
        <p:txBody>
          <a:bodyPr/>
          <a:lstStyle/>
          <a:p>
            <a:r>
              <a:rPr lang="ru-RU" sz="3600" b="1">
                <a:solidFill>
                  <a:srgbClr val="FFFF00"/>
                </a:solidFill>
                <a:latin typeface="Arial Black" pitchFamily="34" charset="0"/>
              </a:rPr>
              <a:t>ОЖОГИ </a:t>
            </a:r>
            <a:r>
              <a:rPr lang="ru-RU" sz="4800" b="1">
                <a:solidFill>
                  <a:srgbClr val="FFFF00"/>
                </a:solidFill>
                <a:ea typeface="Arial Unicode MS" pitchFamily="34" charset="-128"/>
                <a:cs typeface="Arial Unicode MS" pitchFamily="34" charset="-128"/>
              </a:rPr>
              <a:t>ⅢБ</a:t>
            </a:r>
            <a:r>
              <a:rPr lang="ru-RU" sz="3600" b="1">
                <a:solidFill>
                  <a:srgbClr val="FFFF00"/>
                </a:solidFill>
                <a:latin typeface="Arial Black" pitchFamily="34" charset="0"/>
              </a:rPr>
              <a:t> СТЕПЕНИ</a:t>
            </a:r>
          </a:p>
        </p:txBody>
      </p:sp>
      <p:sp>
        <p:nvSpPr>
          <p:cNvPr id="89091" name="Прямоуг. 3"/>
          <p:cNvSpPr>
            <a:spLocks noGrp="1" noChangeArrowheads="1"/>
          </p:cNvSpPr>
          <p:nvPr>
            <p:ph type="body" idx="1"/>
          </p:nvPr>
        </p:nvSpPr>
        <p:spPr>
          <a:xfrm>
            <a:off x="0" y="1600200"/>
            <a:ext cx="9144000" cy="5257800"/>
          </a:xfrm>
        </p:spPr>
        <p:txBody>
          <a:bodyPr/>
          <a:lstStyle/>
          <a:p>
            <a:r>
              <a:rPr lang="ru-RU"/>
              <a:t>Пузыри с геморрагическим содержимым</a:t>
            </a:r>
          </a:p>
          <a:p>
            <a:r>
              <a:rPr lang="ru-RU"/>
              <a:t>Дно ожоговой раны сухое, тусклое, белесоватое или с мраморным рисунком</a:t>
            </a:r>
          </a:p>
          <a:p>
            <a:r>
              <a:rPr lang="ru-RU"/>
              <a:t>Чувствительность дна раны резко снижена или полностью отсутствует</a:t>
            </a:r>
          </a:p>
          <a:p>
            <a:r>
              <a:rPr lang="ru-RU"/>
              <a:t>Струп жёлтый, серый или коричневый</a:t>
            </a:r>
          </a:p>
          <a:p>
            <a:r>
              <a:rPr lang="ru-RU"/>
              <a:t>Эпителизация со дна раны отсутствует</a:t>
            </a:r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Прямоуг.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3600" b="1">
                <a:solidFill>
                  <a:srgbClr val="FFFF00"/>
                </a:solidFill>
                <a:latin typeface="Arial Black" pitchFamily="34" charset="0"/>
              </a:rPr>
              <a:t>ОЖОГИ </a:t>
            </a:r>
            <a:r>
              <a:rPr lang="ru-RU" sz="4800" b="1">
                <a:solidFill>
                  <a:srgbClr val="FFFF0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Ⅳ</a:t>
            </a:r>
            <a:r>
              <a:rPr lang="ru-RU" sz="3600" b="1">
                <a:solidFill>
                  <a:srgbClr val="FFFF00"/>
                </a:solidFill>
                <a:latin typeface="Arial Black" pitchFamily="34" charset="0"/>
              </a:rPr>
              <a:t> СТЕПЕНИ</a:t>
            </a:r>
          </a:p>
        </p:txBody>
      </p:sp>
      <p:sp>
        <p:nvSpPr>
          <p:cNvPr id="90115" name="Прямоуг. 3"/>
          <p:cNvSpPr>
            <a:spLocks noGrp="1" noChangeArrowheads="1"/>
          </p:cNvSpPr>
          <p:nvPr>
            <p:ph type="body" idx="1"/>
          </p:nvPr>
        </p:nvSpPr>
        <p:spPr>
          <a:xfrm>
            <a:off x="0" y="1600200"/>
            <a:ext cx="9144000" cy="4530725"/>
          </a:xfrm>
        </p:spPr>
        <p:txBody>
          <a:bodyPr/>
          <a:lstStyle/>
          <a:p>
            <a:r>
              <a:rPr lang="ru-RU"/>
              <a:t>Сухой некроз, образующийся от воздействия высоких температур (напалм)</a:t>
            </a:r>
          </a:p>
          <a:p>
            <a:r>
              <a:rPr lang="ru-RU"/>
              <a:t>Струп плотный бурого или чёрного цвета</a:t>
            </a:r>
          </a:p>
          <a:p>
            <a:r>
              <a:rPr lang="ru-RU"/>
              <a:t>Чувствительность дна раны отсутствует</a:t>
            </a:r>
          </a:p>
          <a:p>
            <a:r>
              <a:rPr lang="ru-RU"/>
              <a:t>Заживление крайне медленно с образованием язв</a:t>
            </a:r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Прямоуг. 2"/>
          <p:cNvSpPr>
            <a:spLocks noGrp="1" noChangeArrowheads="1"/>
          </p:cNvSpPr>
          <p:nvPr>
            <p:ph type="title"/>
          </p:nvPr>
        </p:nvSpPr>
        <p:spPr>
          <a:xfrm>
            <a:off x="457200" y="292100"/>
            <a:ext cx="8229600" cy="1203325"/>
          </a:xfrm>
        </p:spPr>
        <p:txBody>
          <a:bodyPr/>
          <a:lstStyle/>
          <a:p>
            <a:pPr algn="ctr"/>
            <a:r>
              <a:rPr lang="ru-RU" sz="4000" b="1">
                <a:solidFill>
                  <a:srgbClr val="FFFF00"/>
                </a:solidFill>
                <a:latin typeface="Arial Black" pitchFamily="34" charset="0"/>
              </a:rPr>
              <a:t>ОБРАТИ ВНИМАНИЕ</a:t>
            </a:r>
          </a:p>
        </p:txBody>
      </p:sp>
      <p:sp>
        <p:nvSpPr>
          <p:cNvPr id="91139" name="Прямоуг. 3"/>
          <p:cNvSpPr>
            <a:spLocks noGrp="1" noChangeArrowheads="1"/>
          </p:cNvSpPr>
          <p:nvPr>
            <p:ph type="body" idx="1"/>
          </p:nvPr>
        </p:nvSpPr>
        <p:spPr>
          <a:xfrm>
            <a:off x="0" y="1600200"/>
            <a:ext cx="9144000" cy="4997450"/>
          </a:xfrm>
        </p:spPr>
        <p:txBody>
          <a:bodyPr/>
          <a:lstStyle/>
          <a:p>
            <a:r>
              <a:rPr lang="ru-RU"/>
              <a:t>Менее горячий травмирующий агент может привести к более глубокому поражению при значительной экспозиции </a:t>
            </a:r>
          </a:p>
          <a:p>
            <a:r>
              <a:rPr lang="ru-RU"/>
              <a:t>Самые тяжелые ожоги возникают при сочетании длительной экспозиции и высокой температуры </a:t>
            </a:r>
          </a:p>
          <a:p>
            <a:r>
              <a:rPr lang="ru-RU"/>
              <a:t>Тяжесть повреждения определяется его площадью и локализацией</a:t>
            </a:r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Прямоуг.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4000">
                <a:solidFill>
                  <a:srgbClr val="FFFF00"/>
                </a:solidFill>
                <a:latin typeface="Arial Black" pitchFamily="34" charset="0"/>
              </a:rPr>
              <a:t>ОПРЕДЕЛЕНИЕ ПЛОЩАДИ ОЖОГА</a:t>
            </a:r>
          </a:p>
        </p:txBody>
      </p:sp>
      <p:sp>
        <p:nvSpPr>
          <p:cNvPr id="92163" name="Прямоуг. 3"/>
          <p:cNvSpPr>
            <a:spLocks noGrp="1" noChangeArrowheads="1"/>
          </p:cNvSpPr>
          <p:nvPr>
            <p:ph type="body" idx="1"/>
          </p:nvPr>
        </p:nvSpPr>
        <p:spPr>
          <a:xfrm>
            <a:off x="0" y="2205038"/>
            <a:ext cx="9144000" cy="3925887"/>
          </a:xfrm>
        </p:spPr>
        <p:txBody>
          <a:bodyPr/>
          <a:lstStyle/>
          <a:p>
            <a:pPr>
              <a:buFontTx/>
              <a:buNone/>
            </a:pPr>
            <a:r>
              <a:rPr lang="ru-RU"/>
              <a:t>	Среди множества методов определения</a:t>
            </a:r>
            <a:r>
              <a:rPr lang="ru-RU" b="1"/>
              <a:t> площади поражения</a:t>
            </a:r>
            <a:r>
              <a:rPr lang="ru-RU"/>
              <a:t> в неблагоприятных условиях катастрофы наиболее приемлемы:</a:t>
            </a:r>
          </a:p>
          <a:p>
            <a:pPr>
              <a:buFontTx/>
              <a:buChar char="-"/>
            </a:pPr>
            <a:r>
              <a:rPr lang="ru-RU"/>
              <a:t>правило девяток</a:t>
            </a:r>
          </a:p>
          <a:p>
            <a:pPr>
              <a:buFontTx/>
              <a:buChar char="-"/>
            </a:pPr>
            <a:r>
              <a:rPr lang="ru-RU"/>
              <a:t>метод ладони </a:t>
            </a:r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Прямоуг.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4000">
                <a:solidFill>
                  <a:srgbClr val="FFFF00"/>
                </a:solidFill>
                <a:latin typeface="Arial Black" pitchFamily="34" charset="0"/>
              </a:rPr>
              <a:t>ПРАВИЛО ДЕВЯТОК</a:t>
            </a:r>
          </a:p>
        </p:txBody>
      </p:sp>
      <p:sp>
        <p:nvSpPr>
          <p:cNvPr id="93187" name="Прямоуг. 3"/>
          <p:cNvSpPr>
            <a:spLocks noGrp="1" noChangeArrowheads="1"/>
          </p:cNvSpPr>
          <p:nvPr>
            <p:ph type="body" idx="1"/>
          </p:nvPr>
        </p:nvSpPr>
        <p:spPr>
          <a:xfrm>
            <a:off x="0" y="1600200"/>
            <a:ext cx="9144000" cy="5257800"/>
          </a:xfrm>
        </p:spPr>
        <p:txBody>
          <a:bodyPr/>
          <a:lstStyle/>
          <a:p>
            <a:pPr>
              <a:buFontTx/>
              <a:buNone/>
            </a:pPr>
            <a:r>
              <a:rPr lang="ru-RU" sz="2800"/>
              <a:t>	состоит в том, что относительная площадь отдельных участков тела примерно равна величине, кратной 9. Согласно этому правилу, площадь головы и шеи равна примерно 9%, руки — 9%, передней (как и задней) поверхности туловища — 2 раза по 9%, ноги — 2 раза по 9%. Правило девяток как самостоятельный метод более всего подходит для определения площади ограниченных сливных поражений: вся рука, голень и стопа и т. д. </a:t>
            </a:r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210" name="Рисунок 2" descr="Ожоги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7313"/>
            <a:ext cx="9144000" cy="66817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Прямоуг. 2"/>
          <p:cNvSpPr>
            <a:spLocks noGrp="1" noChangeArrowheads="1"/>
          </p:cNvSpPr>
          <p:nvPr>
            <p:ph type="title"/>
          </p:nvPr>
        </p:nvSpPr>
        <p:spPr>
          <a:xfrm>
            <a:off x="457200" y="1268413"/>
            <a:ext cx="8229600" cy="3960812"/>
          </a:xfrm>
        </p:spPr>
        <p:txBody>
          <a:bodyPr/>
          <a:lstStyle/>
          <a:p>
            <a:pPr algn="ctr"/>
            <a:r>
              <a:rPr lang="ru-RU" b="1">
                <a:solidFill>
                  <a:srgbClr val="FFFF00"/>
                </a:solidFill>
                <a:latin typeface="Arial Black" pitchFamily="34" charset="0"/>
              </a:rPr>
              <a:t>ПРАВИЛО ДЕВЯТОК СПРАВЕДЛИВО ТОЛЬКО ДЛЯ ВЗРОСЛЫХ ПАЦИЕНТОВ</a:t>
            </a:r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Прямоуг.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>
                <a:solidFill>
                  <a:srgbClr val="FFFF00"/>
                </a:solidFill>
                <a:latin typeface="Arial Black" pitchFamily="34" charset="0"/>
              </a:rPr>
              <a:t>МЕТОД ЛАДОНИ</a:t>
            </a:r>
          </a:p>
        </p:txBody>
      </p:sp>
      <p:sp>
        <p:nvSpPr>
          <p:cNvPr id="96259" name="Прямоуг. 3"/>
          <p:cNvSpPr>
            <a:spLocks noGrp="1" noChangeArrowheads="1"/>
          </p:cNvSpPr>
          <p:nvPr>
            <p:ph type="body" idx="1"/>
          </p:nvPr>
        </p:nvSpPr>
        <p:spPr>
          <a:xfrm>
            <a:off x="0" y="2060575"/>
            <a:ext cx="9144000" cy="4070350"/>
          </a:xfrm>
        </p:spPr>
        <p:txBody>
          <a:bodyPr/>
          <a:lstStyle/>
          <a:p>
            <a:r>
              <a:rPr lang="ru-RU"/>
              <a:t>предусматривает, что площадь ладони взрослого человека составляет около 1% всей площади его тела</a:t>
            </a:r>
          </a:p>
          <a:p>
            <a:r>
              <a:rPr lang="ru-RU"/>
              <a:t>определяют площадь неповрежденных участков в процентах и вычитают эти цифры из 100.</a:t>
            </a:r>
          </a:p>
          <a:p>
            <a:endParaRPr lang="ru-RU"/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Прямоуг. 2"/>
          <p:cNvSpPr>
            <a:spLocks noGrp="1" noChangeArrowheads="1"/>
          </p:cNvSpPr>
          <p:nvPr>
            <p:ph type="title"/>
          </p:nvPr>
        </p:nvSpPr>
        <p:spPr>
          <a:xfrm>
            <a:off x="0" y="277813"/>
            <a:ext cx="9144000" cy="6319837"/>
          </a:xfrm>
        </p:spPr>
        <p:txBody>
          <a:bodyPr/>
          <a:lstStyle/>
          <a:p>
            <a:pPr algn="ctr"/>
            <a:r>
              <a:rPr lang="ru-RU" sz="5400" b="1">
                <a:solidFill>
                  <a:srgbClr val="FFFF00"/>
                </a:solidFill>
                <a:latin typeface="Arial Black" pitchFamily="34" charset="0"/>
              </a:rPr>
              <a:t>ОЖОГ ДЫХАТЕЛЬНЫХ ПУТЕЙ </a:t>
            </a:r>
            <a:br>
              <a:rPr lang="ru-RU" sz="5400" b="1">
                <a:solidFill>
                  <a:srgbClr val="FFFF00"/>
                </a:solidFill>
                <a:latin typeface="Arial Black" pitchFamily="34" charset="0"/>
              </a:rPr>
            </a:br>
            <a:r>
              <a:rPr lang="ru-RU" b="1">
                <a:latin typeface="Arial Black" pitchFamily="34" charset="0"/>
              </a:rPr>
              <a:t>ОКАЗЫВАЕТ ТАКОЕ ЖЕ ВОЗДЕЙСТВИЕ  КАК ГЛУБОКИЙ ОЖОГ КОЖИ ПДЛОЩАДЬЮ 10-15%</a:t>
            </a:r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Прямоуг.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4000" b="1">
                <a:solidFill>
                  <a:srgbClr val="FFFF00"/>
                </a:solidFill>
                <a:latin typeface="Arial Black" pitchFamily="34" charset="0"/>
              </a:rPr>
              <a:t>ОБЩИЕ ИЗМЕНЕНИЯ ПРИ ОЖОГАХ</a:t>
            </a:r>
          </a:p>
        </p:txBody>
      </p:sp>
      <p:sp>
        <p:nvSpPr>
          <p:cNvPr id="98307" name="Прямоуг. 3"/>
          <p:cNvSpPr>
            <a:spLocks noGrp="1" noChangeArrowheads="1"/>
          </p:cNvSpPr>
          <p:nvPr>
            <p:ph type="body" idx="1"/>
          </p:nvPr>
        </p:nvSpPr>
        <p:spPr>
          <a:xfrm>
            <a:off x="0" y="1600200"/>
            <a:ext cx="9144000" cy="4997450"/>
          </a:xfrm>
        </p:spPr>
        <p:txBody>
          <a:bodyPr/>
          <a:lstStyle/>
          <a:p>
            <a:pPr>
              <a:buFontTx/>
              <a:buNone/>
            </a:pPr>
            <a:r>
              <a:rPr lang="ru-RU"/>
              <a:t>	Совокупность общих изменений при ожогах называется </a:t>
            </a:r>
            <a:r>
              <a:rPr lang="ru-RU" b="1">
                <a:solidFill>
                  <a:srgbClr val="FFFF00"/>
                </a:solidFill>
              </a:rPr>
              <a:t>ожоговой болезнью</a:t>
            </a:r>
            <a:r>
              <a:rPr lang="ru-RU"/>
              <a:t>, в которой различают 4 фазы (периода):</a:t>
            </a:r>
          </a:p>
          <a:p>
            <a:pPr>
              <a:buFontTx/>
              <a:buNone/>
            </a:pPr>
            <a:r>
              <a:rPr lang="ru-RU"/>
              <a:t>- </a:t>
            </a:r>
            <a:r>
              <a:rPr lang="ru-RU" b="1">
                <a:solidFill>
                  <a:srgbClr val="FFFF00"/>
                </a:solidFill>
              </a:rPr>
              <a:t>I фаза</a:t>
            </a:r>
            <a:r>
              <a:rPr lang="ru-RU"/>
              <a:t> — ожоговый шок; </a:t>
            </a:r>
          </a:p>
          <a:p>
            <a:pPr>
              <a:buFontTx/>
              <a:buNone/>
            </a:pPr>
            <a:r>
              <a:rPr lang="ru-RU"/>
              <a:t>- </a:t>
            </a:r>
            <a:r>
              <a:rPr lang="ru-RU" b="1">
                <a:solidFill>
                  <a:srgbClr val="FFFF00"/>
                </a:solidFill>
              </a:rPr>
              <a:t>II фаза</a:t>
            </a:r>
            <a:r>
              <a:rPr lang="ru-RU"/>
              <a:t> — острая ожоговая токсемия; </a:t>
            </a:r>
          </a:p>
          <a:p>
            <a:pPr>
              <a:buFontTx/>
              <a:buNone/>
            </a:pPr>
            <a:r>
              <a:rPr lang="ru-RU"/>
              <a:t>- </a:t>
            </a:r>
            <a:r>
              <a:rPr lang="en-US" b="1">
                <a:solidFill>
                  <a:srgbClr val="FFFF00"/>
                </a:solidFill>
              </a:rPr>
              <a:t>III</a:t>
            </a:r>
            <a:r>
              <a:rPr lang="ru-RU" b="1">
                <a:solidFill>
                  <a:srgbClr val="FFFF00"/>
                </a:solidFill>
              </a:rPr>
              <a:t> фаза</a:t>
            </a:r>
            <a:r>
              <a:rPr lang="ru-RU"/>
              <a:t> — септикотоксемия; </a:t>
            </a:r>
          </a:p>
          <a:p>
            <a:pPr>
              <a:buFontTx/>
              <a:buNone/>
            </a:pPr>
            <a:r>
              <a:rPr lang="ru-RU"/>
              <a:t>- </a:t>
            </a:r>
            <a:r>
              <a:rPr lang="ru-RU" b="1">
                <a:solidFill>
                  <a:srgbClr val="FFFF00"/>
                </a:solidFill>
              </a:rPr>
              <a:t>IV фаза</a:t>
            </a:r>
            <a:r>
              <a:rPr lang="ru-RU"/>
              <a:t> — реконвалесценция.</a:t>
            </a:r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Прямоуг.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b="1">
                <a:solidFill>
                  <a:srgbClr val="FFFF00"/>
                </a:solidFill>
                <a:latin typeface="Arial Black" pitchFamily="34" charset="0"/>
              </a:rPr>
              <a:t>ОЖОГОВЫЙ ШОК</a:t>
            </a:r>
          </a:p>
        </p:txBody>
      </p:sp>
      <p:sp>
        <p:nvSpPr>
          <p:cNvPr id="99331" name="Прямоуг.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ru-RU"/>
              <a:t>Острое патологическое состояние, обусловленное термическим воздействием на обширную поверхность кожи и подлежащие ткани</a:t>
            </a:r>
          </a:p>
          <a:p>
            <a:pPr>
              <a:lnSpc>
                <a:spcPct val="90000"/>
              </a:lnSpc>
            </a:pPr>
            <a:r>
              <a:rPr lang="ru-RU"/>
              <a:t>В отлитие от травматического шока уровень артериального давления не может считаться адекватным критерием тяжести ожогового шока </a:t>
            </a:r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Прямоуг. 2"/>
          <p:cNvSpPr>
            <a:spLocks noGrp="1" noChangeArrowheads="1"/>
          </p:cNvSpPr>
          <p:nvPr>
            <p:ph type="title"/>
          </p:nvPr>
        </p:nvSpPr>
        <p:spPr>
          <a:xfrm>
            <a:off x="0" y="277813"/>
            <a:ext cx="9144000" cy="1139825"/>
          </a:xfrm>
        </p:spPr>
        <p:txBody>
          <a:bodyPr/>
          <a:lstStyle/>
          <a:p>
            <a:pPr algn="ctr"/>
            <a:r>
              <a:rPr lang="ru-RU" sz="3600">
                <a:solidFill>
                  <a:srgbClr val="FFFF00"/>
                </a:solidFill>
                <a:latin typeface="Arial Black" pitchFamily="34" charset="0"/>
              </a:rPr>
              <a:t>ЛЕГКОВЫЯВЛЯЕМЫЕ СИМПТОМЫ ОЖОГОВОГО ШОКА</a:t>
            </a:r>
          </a:p>
        </p:txBody>
      </p:sp>
      <p:sp>
        <p:nvSpPr>
          <p:cNvPr id="100355" name="Прямоуг. 3"/>
          <p:cNvSpPr>
            <a:spLocks noGrp="1" noChangeArrowheads="1"/>
          </p:cNvSpPr>
          <p:nvPr>
            <p:ph type="body" idx="1"/>
          </p:nvPr>
        </p:nvSpPr>
        <p:spPr>
          <a:xfrm>
            <a:off x="0" y="1600200"/>
            <a:ext cx="9144000" cy="4530725"/>
          </a:xfrm>
        </p:spPr>
        <p:txBody>
          <a:bodyPr/>
          <a:lstStyle/>
          <a:p>
            <a:pPr marL="609600" indent="-609600">
              <a:lnSpc>
                <a:spcPct val="90000"/>
              </a:lnSpc>
              <a:buFontTx/>
              <a:buNone/>
            </a:pPr>
            <a:r>
              <a:rPr lang="ru-RU" b="1">
                <a:solidFill>
                  <a:srgbClr val="FFFF00"/>
                </a:solidFill>
              </a:rPr>
              <a:t>1.</a:t>
            </a:r>
            <a:r>
              <a:rPr lang="ru-RU"/>
              <a:t> Возбужденное или заторможенное состояние. В тяжелых случаях сознание спутано, реже — отсутствует</a:t>
            </a:r>
          </a:p>
          <a:p>
            <a:pPr marL="609600" indent="-609600">
              <a:lnSpc>
                <a:spcPct val="90000"/>
              </a:lnSpc>
              <a:buFontTx/>
              <a:buNone/>
            </a:pPr>
            <a:r>
              <a:rPr lang="ru-RU" b="1">
                <a:solidFill>
                  <a:srgbClr val="FFFF00"/>
                </a:solidFill>
              </a:rPr>
              <a:t>2.</a:t>
            </a:r>
            <a:r>
              <a:rPr lang="ru-RU"/>
              <a:t> Тахикардия, одышка, уменьшение наполнения пульса. Отмечаются жажда, чувство голода, озноб или мышечная дрожь </a:t>
            </a:r>
          </a:p>
          <a:p>
            <a:pPr marL="609600" indent="-609600">
              <a:lnSpc>
                <a:spcPct val="90000"/>
              </a:lnSpc>
              <a:buFontTx/>
              <a:buNone/>
            </a:pPr>
            <a:r>
              <a:rPr lang="ru-RU" b="1">
                <a:solidFill>
                  <a:srgbClr val="FFFF00"/>
                </a:solidFill>
              </a:rPr>
              <a:t>3.</a:t>
            </a:r>
            <a:r>
              <a:rPr lang="ru-RU"/>
              <a:t> Неповрежденная кожа бледная, холодная на ощупь </a:t>
            </a:r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Прямоуг. 2"/>
          <p:cNvSpPr>
            <a:spLocks noGrp="1" noChangeArrowheads="1"/>
          </p:cNvSpPr>
          <p:nvPr>
            <p:ph type="title"/>
          </p:nvPr>
        </p:nvSpPr>
        <p:spPr>
          <a:xfrm>
            <a:off x="0" y="277813"/>
            <a:ext cx="9144000" cy="5815012"/>
          </a:xfrm>
        </p:spPr>
        <p:txBody>
          <a:bodyPr/>
          <a:lstStyle/>
          <a:p>
            <a:pPr marL="762000" indent="-762000"/>
            <a:r>
              <a:rPr lang="ru-RU" sz="3200">
                <a:latin typeface="Verdana" pitchFamily="34" charset="0"/>
              </a:rPr>
              <a:t>     </a:t>
            </a:r>
            <a:r>
              <a:rPr lang="ru-RU" sz="3200" b="1">
                <a:solidFill>
                  <a:srgbClr val="FFFF00"/>
                </a:solidFill>
                <a:latin typeface="Verdana" pitchFamily="34" charset="0"/>
              </a:rPr>
              <a:t>4.</a:t>
            </a:r>
            <a:r>
              <a:rPr lang="ru-RU" sz="3200">
                <a:latin typeface="Verdana" pitchFamily="34" charset="0"/>
              </a:rPr>
              <a:t> Признаки гипоксии: подергивание мышц, мраморность кожи рук и ног, акроцианоз</a:t>
            </a:r>
            <a:br>
              <a:rPr lang="ru-RU" sz="3200">
                <a:latin typeface="Verdana" pitchFamily="34" charset="0"/>
              </a:rPr>
            </a:br>
            <a:r>
              <a:rPr lang="ru-RU" sz="3200" b="1">
                <a:solidFill>
                  <a:srgbClr val="FFFF00"/>
                </a:solidFill>
                <a:latin typeface="Verdana" pitchFamily="34" charset="0"/>
              </a:rPr>
              <a:t>5.</a:t>
            </a:r>
            <a:r>
              <a:rPr lang="ru-RU" sz="3200">
                <a:latin typeface="Verdana" pitchFamily="34" charset="0"/>
              </a:rPr>
              <a:t> Моча насыщенная, темная, бурого или черного цвета (проявление олигурии); может приобретать запах гари.</a:t>
            </a:r>
            <a:br>
              <a:rPr lang="ru-RU" sz="3200">
                <a:latin typeface="Verdana" pitchFamily="34" charset="0"/>
              </a:rPr>
            </a:br>
            <a:r>
              <a:rPr lang="ru-RU" sz="3200" b="1">
                <a:solidFill>
                  <a:srgbClr val="FFFF00"/>
                </a:solidFill>
                <a:latin typeface="Verdana" pitchFamily="34" charset="0"/>
              </a:rPr>
              <a:t>6.</a:t>
            </a:r>
            <a:r>
              <a:rPr lang="ru-RU" sz="3200">
                <a:latin typeface="Verdana" pitchFamily="34" charset="0"/>
              </a:rPr>
              <a:t> Рвота, метеоризм, задержка стула как признаки атонии пищеварительного тракта</a:t>
            </a:r>
            <a:r>
              <a:rPr lang="ru-RU" sz="4000"/>
              <a:t> </a:t>
            </a:r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Прямоуг. 2"/>
          <p:cNvSpPr>
            <a:spLocks noGrp="1" noChangeArrowheads="1"/>
          </p:cNvSpPr>
          <p:nvPr>
            <p:ph type="title"/>
          </p:nvPr>
        </p:nvSpPr>
        <p:spPr>
          <a:xfrm>
            <a:off x="0" y="277813"/>
            <a:ext cx="9144000" cy="1139825"/>
          </a:xfrm>
        </p:spPr>
        <p:txBody>
          <a:bodyPr/>
          <a:lstStyle/>
          <a:p>
            <a:pPr algn="ctr"/>
            <a:r>
              <a:rPr lang="ru-RU" sz="3200" b="1">
                <a:solidFill>
                  <a:srgbClr val="FFFF00"/>
                </a:solidFill>
                <a:latin typeface="Arial Black" pitchFamily="34" charset="0"/>
              </a:rPr>
              <a:t>ОКАЗАНИЕ ПОМОЩИ ПОРАЖЁННЫМ ПРИ ТЕРМИЧЕСКИХ ОЖОГАХ</a:t>
            </a:r>
          </a:p>
        </p:txBody>
      </p:sp>
      <p:sp>
        <p:nvSpPr>
          <p:cNvPr id="102403" name="Прямоуг. 3"/>
          <p:cNvSpPr>
            <a:spLocks noGrp="1" noChangeArrowheads="1"/>
          </p:cNvSpPr>
          <p:nvPr>
            <p:ph type="body" idx="1"/>
          </p:nvPr>
        </p:nvSpPr>
        <p:spPr>
          <a:xfrm>
            <a:off x="0" y="1600200"/>
            <a:ext cx="9144000" cy="4924425"/>
          </a:xfrm>
        </p:spPr>
        <p:txBody>
          <a:bodyPr/>
          <a:lstStyle/>
          <a:p>
            <a:pPr>
              <a:buFontTx/>
              <a:buNone/>
            </a:pPr>
            <a:r>
              <a:rPr lang="ru-RU"/>
              <a:t>ПЕРВАЯ И ДОВРАЧЕБНАЯ ПОМОЩЬ призвана решить </a:t>
            </a:r>
            <a:r>
              <a:rPr lang="ru-RU" b="1" u="sng">
                <a:solidFill>
                  <a:srgbClr val="FFFF00"/>
                </a:solidFill>
                <a:effectLst/>
              </a:rPr>
              <a:t>3 основные задачи</a:t>
            </a:r>
            <a:r>
              <a:rPr lang="ru-RU"/>
              <a:t>:</a:t>
            </a:r>
            <a:br>
              <a:rPr lang="ru-RU"/>
            </a:br>
            <a:endParaRPr lang="ru-RU"/>
          </a:p>
          <a:p>
            <a:pPr>
              <a:buFontTx/>
              <a:buNone/>
            </a:pPr>
            <a:r>
              <a:rPr lang="ru-RU" b="1">
                <a:solidFill>
                  <a:srgbClr val="FFFF00"/>
                </a:solidFill>
              </a:rPr>
              <a:t>1-я.</a:t>
            </a:r>
            <a:r>
              <a:rPr lang="ru-RU"/>
              <a:t> Прекращение действия травмирующего агента</a:t>
            </a:r>
          </a:p>
          <a:p>
            <a:pPr>
              <a:buFontTx/>
              <a:buNone/>
            </a:pPr>
            <a:r>
              <a:rPr lang="ru-RU" b="1">
                <a:solidFill>
                  <a:srgbClr val="FFFF00"/>
                </a:solidFill>
              </a:rPr>
              <a:t>2-я.</a:t>
            </a:r>
            <a:r>
              <a:rPr lang="ru-RU"/>
              <a:t> Профилактика вторичного инфицирования ожоговой раны</a:t>
            </a:r>
          </a:p>
          <a:p>
            <a:pPr>
              <a:buFontTx/>
              <a:buNone/>
            </a:pPr>
            <a:r>
              <a:rPr lang="ru-RU" b="1">
                <a:solidFill>
                  <a:srgbClr val="FFFF00"/>
                </a:solidFill>
              </a:rPr>
              <a:t>3-я.</a:t>
            </a:r>
            <a:r>
              <a:rPr lang="ru-RU"/>
              <a:t> Профилактика ожогового шока</a:t>
            </a:r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Прямоуг.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3600" b="1">
                <a:solidFill>
                  <a:srgbClr val="FFFF00"/>
                </a:solidFill>
                <a:effectLst/>
                <a:latin typeface="Arial Black" pitchFamily="34" charset="0"/>
              </a:rPr>
              <a:t>ПРЕКРАЩЕНИЕ ДЕЙСТВИЯ ТРАВМИРУЮЩЕГО АГЕНТА</a:t>
            </a:r>
          </a:p>
        </p:txBody>
      </p:sp>
      <p:sp>
        <p:nvSpPr>
          <p:cNvPr id="103427" name="Прямоуг.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ru-RU"/>
              <a:t>ПОТУШИТЬ ГОРЯЩУЮ ОДЕЖДУ И ОЧАГИ ГОРЕНИЯ НА ПОСТРАДАВШЕМ</a:t>
            </a:r>
          </a:p>
          <a:p>
            <a:r>
              <a:rPr lang="ru-RU"/>
              <a:t>ВЫНЕСТИ ПОСТРАДАВШЕГО ИЗ ОЧАГА ГОРЕНИЯ</a:t>
            </a:r>
          </a:p>
          <a:p>
            <a:r>
              <a:rPr lang="ru-RU"/>
              <a:t>ПРИНЯТЬ МЕРЫ ПРОФИЛАКТИКИ СОБСТВЕННОГО ПОРАЖЕНИЯ</a:t>
            </a:r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Прямоуг.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>
                <a:solidFill>
                  <a:srgbClr val="FFFF00"/>
                </a:solidFill>
                <a:latin typeface="Arial Black" pitchFamily="34" charset="0"/>
              </a:rPr>
              <a:t>ОБРАТИ ВНИМАНИЕ!</a:t>
            </a:r>
          </a:p>
        </p:txBody>
      </p:sp>
      <p:sp>
        <p:nvSpPr>
          <p:cNvPr id="104451" name="Прямоуг.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ru-RU"/>
              <a:t>При тушении пламени накрывать человека </a:t>
            </a:r>
            <a:r>
              <a:rPr lang="ru-RU" i="1"/>
              <a:t>с </a:t>
            </a:r>
            <a:r>
              <a:rPr lang="ru-RU"/>
              <a:t>головой нельзя из-за угрозы дополнительного ожога дыхательных путей и отравления продуктами горения</a:t>
            </a:r>
          </a:p>
          <a:p>
            <a:r>
              <a:rPr lang="ru-RU"/>
              <a:t>При поражении напалмом тушение водой абсолютно противопоказано </a:t>
            </a:r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Прямоуг.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3200" b="1">
                <a:solidFill>
                  <a:srgbClr val="FFFF00"/>
                </a:solidFill>
                <a:latin typeface="Arial Black" pitchFamily="34" charset="0"/>
              </a:rPr>
              <a:t>ПРЕДУПРЕЖДЕНИЕ ВТОРИЧНОГО МИКРОБНОГО ЗАГРЯЗНЕНИЯ ОЖОГОВОЙ РАНЫ</a:t>
            </a:r>
          </a:p>
        </p:txBody>
      </p:sp>
      <p:sp>
        <p:nvSpPr>
          <p:cNvPr id="105475" name="Прямоуг. 3"/>
          <p:cNvSpPr>
            <a:spLocks noGrp="1" noChangeArrowheads="1"/>
          </p:cNvSpPr>
          <p:nvPr>
            <p:ph type="body" idx="1"/>
          </p:nvPr>
        </p:nvSpPr>
        <p:spPr>
          <a:xfrm>
            <a:off x="0" y="1600200"/>
            <a:ext cx="9144000" cy="5257800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ru-RU" sz="2800"/>
              <a:t>Любой ожог является первично инфицированным </a:t>
            </a:r>
          </a:p>
          <a:p>
            <a:pPr>
              <a:lnSpc>
                <a:spcPct val="80000"/>
              </a:lnSpc>
            </a:pPr>
            <a:r>
              <a:rPr lang="ru-RU" sz="2800"/>
              <a:t>Для предупреждения вторичного микробного загрязнения ожоговой раны используют защитную повязку </a:t>
            </a:r>
          </a:p>
          <a:p>
            <a:pPr>
              <a:lnSpc>
                <a:spcPct val="80000"/>
              </a:lnSpc>
            </a:pPr>
            <a:r>
              <a:rPr lang="ru-RU" sz="2800"/>
              <a:t>Повязку накладывают после снятия одежды </a:t>
            </a:r>
          </a:p>
          <a:p>
            <a:pPr>
              <a:lnSpc>
                <a:spcPct val="80000"/>
              </a:lnSpc>
            </a:pPr>
            <a:r>
              <a:rPr lang="ru-RU" sz="2800"/>
              <a:t>Прилипшие к обожженной поверхности кусочки одежды не удаляют</a:t>
            </a:r>
          </a:p>
          <a:p>
            <a:pPr>
              <a:lnSpc>
                <a:spcPct val="80000"/>
              </a:lnSpc>
            </a:pPr>
            <a:r>
              <a:rPr lang="ru-RU" sz="2800"/>
              <a:t>Туалет раны при этом не производят, мази не применяют </a:t>
            </a:r>
          </a:p>
          <a:p>
            <a:pPr>
              <a:lnSpc>
                <a:spcPct val="80000"/>
              </a:lnSpc>
            </a:pPr>
            <a:r>
              <a:rPr lang="ru-RU" sz="2800"/>
              <a:t>Оптимальным вариантом в этих условиях является наложение неприлипающей силуэтной контурной повязки </a:t>
            </a:r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Прямоуг. 2"/>
          <p:cNvSpPr>
            <a:spLocks noGrp="1" noChangeArrowheads="1"/>
          </p:cNvSpPr>
          <p:nvPr>
            <p:ph type="title"/>
          </p:nvPr>
        </p:nvSpPr>
        <p:spPr>
          <a:xfrm>
            <a:off x="0" y="277813"/>
            <a:ext cx="9144000" cy="1139825"/>
          </a:xfrm>
        </p:spPr>
        <p:txBody>
          <a:bodyPr/>
          <a:lstStyle/>
          <a:p>
            <a:pPr algn="ctr"/>
            <a:r>
              <a:rPr lang="ru-RU" sz="3600" b="1">
                <a:solidFill>
                  <a:srgbClr val="FFFF00"/>
                </a:solidFill>
                <a:latin typeface="Arial Black" pitchFamily="34" charset="0"/>
              </a:rPr>
              <a:t>ПРОФИЛАКТИКА ОЖОГОВОГО ШОКА</a:t>
            </a:r>
          </a:p>
        </p:txBody>
      </p:sp>
      <p:sp>
        <p:nvSpPr>
          <p:cNvPr id="106499" name="Прямоуг. 3"/>
          <p:cNvSpPr>
            <a:spLocks noGrp="1" noChangeArrowheads="1"/>
          </p:cNvSpPr>
          <p:nvPr>
            <p:ph type="body" idx="1"/>
          </p:nvPr>
        </p:nvSpPr>
        <p:spPr>
          <a:xfrm>
            <a:off x="0" y="1600200"/>
            <a:ext cx="9144000" cy="5257800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ru-RU" sz="2800"/>
              <a:t>заключается прежде всего в правильности и рациональности оказания первой и доврачебной помощи</a:t>
            </a:r>
          </a:p>
          <a:p>
            <a:pPr>
              <a:lnSpc>
                <a:spcPct val="80000"/>
              </a:lnSpc>
            </a:pPr>
            <a:r>
              <a:rPr lang="ru-RU" sz="2800"/>
              <a:t>Необходимо произвести иммобилизацию </a:t>
            </a:r>
          </a:p>
          <a:p>
            <a:pPr>
              <a:lnSpc>
                <a:spcPct val="80000"/>
              </a:lnSpc>
            </a:pPr>
            <a:r>
              <a:rPr lang="ru-RU" sz="2800"/>
              <a:t>При обширных ожогах пострадавшего укладывают на носилки </a:t>
            </a:r>
          </a:p>
          <a:p>
            <a:pPr>
              <a:lnSpc>
                <a:spcPct val="80000"/>
              </a:lnSpc>
            </a:pPr>
            <a:r>
              <a:rPr lang="ru-RU" sz="2800"/>
              <a:t>В холодное время пострадавшего тепло укутывают </a:t>
            </a:r>
          </a:p>
          <a:p>
            <a:pPr>
              <a:lnSpc>
                <a:spcPct val="80000"/>
              </a:lnSpc>
            </a:pPr>
            <a:r>
              <a:rPr lang="ru-RU" sz="2800"/>
              <a:t>По возможности внутримышечно или подкожно вводят анальгетики </a:t>
            </a:r>
          </a:p>
          <a:p>
            <a:pPr>
              <a:lnSpc>
                <a:spcPct val="80000"/>
              </a:lnSpc>
            </a:pPr>
            <a:r>
              <a:rPr lang="ru-RU" sz="2800"/>
              <a:t>Обеспечить пострадавших обильным питьем: подсоленной водой или (лучше) соляно-щелочной смесью </a:t>
            </a:r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1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Прямоуг. 2"/>
          <p:cNvSpPr>
            <a:spLocks noGrp="1" noChangeArrowheads="1"/>
          </p:cNvSpPr>
          <p:nvPr>
            <p:ph type="title"/>
          </p:nvPr>
        </p:nvSpPr>
        <p:spPr>
          <a:xfrm>
            <a:off x="457200" y="292100"/>
            <a:ext cx="8229600" cy="1116013"/>
          </a:xfrm>
        </p:spPr>
        <p:txBody>
          <a:bodyPr/>
          <a:lstStyle/>
          <a:p>
            <a:pPr algn="ctr"/>
            <a:r>
              <a:rPr lang="ru-RU" sz="4000">
                <a:solidFill>
                  <a:srgbClr val="FFFF00"/>
                </a:solidFill>
                <a:latin typeface="Arial Black" pitchFamily="34" charset="0"/>
              </a:rPr>
              <a:t>ОБРАТИ ВНИМАНИЕ!</a:t>
            </a:r>
          </a:p>
        </p:txBody>
      </p:sp>
      <p:sp>
        <p:nvSpPr>
          <p:cNvPr id="107523" name="Прямоуг. 3"/>
          <p:cNvSpPr>
            <a:spLocks noGrp="1" noChangeArrowheads="1"/>
          </p:cNvSpPr>
          <p:nvPr>
            <p:ph type="body" idx="1"/>
          </p:nvPr>
        </p:nvSpPr>
        <p:spPr>
          <a:xfrm>
            <a:off x="0" y="1600200"/>
            <a:ext cx="9144000" cy="4997450"/>
          </a:xfrm>
        </p:spPr>
        <p:txBody>
          <a:bodyPr/>
          <a:lstStyle/>
          <a:p>
            <a:r>
              <a:rPr lang="ru-RU" sz="2800"/>
              <a:t>При определении очередности эвакуации предпочтение должно быть отдано тяжело обожженным детям </a:t>
            </a:r>
          </a:p>
          <a:p>
            <a:r>
              <a:rPr lang="ru-RU" sz="2800"/>
              <a:t>В первую очередь из очага эвакуируются пораженные с нарушениями дыхания при ожоге верхних дыхательных путей и сопутствующими повреждениями сосудов с наружным артериальным (наложен жгут) или продолжающимся внутренним кровотечением</a:t>
            </a:r>
          </a:p>
          <a:p>
            <a:r>
              <a:rPr lang="ru-RU" sz="2800"/>
              <a:t>Затем эвакуируют пораженных в тяжелом состоянии с обширными ожогами.  </a:t>
            </a:r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1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Прямоуг.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>
                <a:solidFill>
                  <a:srgbClr val="FFFF00"/>
                </a:solidFill>
                <a:latin typeface="Arial Black" pitchFamily="34" charset="0"/>
              </a:rPr>
              <a:t>ЗАПОМНИ!</a:t>
            </a:r>
          </a:p>
        </p:txBody>
      </p:sp>
      <p:sp>
        <p:nvSpPr>
          <p:cNvPr id="108547" name="Прямоуг. 3"/>
          <p:cNvSpPr>
            <a:spLocks noGrp="1" noChangeArrowheads="1"/>
          </p:cNvSpPr>
          <p:nvPr>
            <p:ph type="body" idx="1"/>
          </p:nvPr>
        </p:nvSpPr>
        <p:spPr>
          <a:xfrm>
            <a:off x="0" y="1600200"/>
            <a:ext cx="9144000" cy="52578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ru-RU"/>
              <a:t>Противопоказаний к эвакуации из очага поражения нет</a:t>
            </a:r>
          </a:p>
          <a:p>
            <a:pPr>
              <a:lnSpc>
                <a:spcPct val="90000"/>
              </a:lnSpc>
            </a:pPr>
            <a:r>
              <a:rPr lang="ru-RU"/>
              <a:t>Пораженные с небольшими ожогами выходят из очага самостоятельно или эвакуируются транспортом в положении сидя</a:t>
            </a:r>
          </a:p>
          <a:p>
            <a:pPr>
              <a:lnSpc>
                <a:spcPct val="90000"/>
              </a:lnSpc>
            </a:pPr>
            <a:r>
              <a:rPr lang="ru-RU"/>
              <a:t>Пораженных, находящихся в тяжелом состоянии, вывозят на приспособленном или санитарном транспорте в положении лежа на носилках.</a:t>
            </a:r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1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Прямоуг. 2"/>
          <p:cNvSpPr>
            <a:spLocks noGrp="1" noChangeArrowheads="1"/>
          </p:cNvSpPr>
          <p:nvPr>
            <p:ph type="ctrTitle"/>
          </p:nvPr>
        </p:nvSpPr>
        <p:spPr>
          <a:xfrm>
            <a:off x="323850" y="2205038"/>
            <a:ext cx="8280400" cy="1871662"/>
          </a:xfrm>
        </p:spPr>
        <p:txBody>
          <a:bodyPr/>
          <a:lstStyle/>
          <a:p>
            <a:r>
              <a:rPr lang="ru-RU" b="1">
                <a:solidFill>
                  <a:srgbClr val="FF0000"/>
                </a:solidFill>
              </a:rPr>
              <a:t>ПЕРВАЯ И ДОВРАЧЕБНАЯ ПОМОЩЬ ПРИ РАНЕНИЯХ</a:t>
            </a:r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1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Прямоуг. 2"/>
          <p:cNvSpPr>
            <a:spLocks noGrp="1" noChangeArrowheads="1"/>
          </p:cNvSpPr>
          <p:nvPr>
            <p:ph type="body" idx="1"/>
          </p:nvPr>
        </p:nvSpPr>
        <p:spPr>
          <a:xfrm>
            <a:off x="250825" y="620713"/>
            <a:ext cx="8569325" cy="5475287"/>
          </a:xfrm>
        </p:spPr>
        <p:txBody>
          <a:bodyPr/>
          <a:lstStyle/>
          <a:p>
            <a:pPr>
              <a:buFontTx/>
              <a:buNone/>
            </a:pPr>
            <a:r>
              <a:rPr lang="ru-RU" sz="4000" b="1">
                <a:latin typeface="Times New Roman" pitchFamily="18" charset="0"/>
              </a:rPr>
              <a:t>  Актуальность задач по лечению ран обусловлена возросшим числом несчастных случаев и массовых поражений в результате стихийных бедствий, промышленных аварий и катастроф, а также локальных военных конфликтов</a:t>
            </a:r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1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Прямоуг. 2"/>
          <p:cNvSpPr>
            <a:spLocks noGrp="1" noChangeArrowheads="1"/>
          </p:cNvSpPr>
          <p:nvPr>
            <p:ph type="title"/>
          </p:nvPr>
        </p:nvSpPr>
        <p:spPr>
          <a:xfrm>
            <a:off x="250825" y="260350"/>
            <a:ext cx="8893175" cy="3168650"/>
          </a:xfrm>
        </p:spPr>
        <p:txBody>
          <a:bodyPr/>
          <a:lstStyle/>
          <a:p>
            <a:pPr algn="ctr"/>
            <a:r>
              <a:rPr lang="ru-RU" sz="4000" b="1">
                <a:solidFill>
                  <a:srgbClr val="FF0000"/>
                </a:solidFill>
              </a:rPr>
              <a:t>РАНА – </a:t>
            </a:r>
            <a:br>
              <a:rPr lang="ru-RU" sz="4000" b="1">
                <a:solidFill>
                  <a:srgbClr val="FF0000"/>
                </a:solidFill>
              </a:rPr>
            </a:br>
            <a:r>
              <a:rPr lang="ru-RU" sz="2800" b="1">
                <a:solidFill>
                  <a:srgbClr val="FF0000"/>
                </a:solidFill>
              </a:rPr>
              <a:t>ПОВРЕЖДЕНИЕ ТКАНЕЙ ОРГАНИЗМА ВСЛЕДСТВИЕ МЕХАНИЧЕСКОГО ВОЗДЕЙСТВИЯ, СОПРОВОЖДАЮЩЕЕСЯ НАРУШЕНИЕМ ЦЕЛОСТИ КОЖИ ИЛИ СЛИЗИСТЫХ ОБОЛОЧЕК</a:t>
            </a:r>
          </a:p>
        </p:txBody>
      </p:sp>
      <p:sp>
        <p:nvSpPr>
          <p:cNvPr id="111619" name="Прямоуг. 3"/>
          <p:cNvSpPr>
            <a:spLocks noGrp="1" noChangeArrowheads="1"/>
          </p:cNvSpPr>
          <p:nvPr>
            <p:ph type="body" sz="half" idx="1"/>
          </p:nvPr>
        </p:nvSpPr>
        <p:spPr>
          <a:xfrm>
            <a:off x="250825" y="3357563"/>
            <a:ext cx="4244975" cy="3240087"/>
          </a:xfrm>
        </p:spPr>
        <p:txBody>
          <a:bodyPr/>
          <a:lstStyle/>
          <a:p>
            <a:r>
              <a:rPr lang="ru-RU">
                <a:solidFill>
                  <a:schemeClr val="hlink"/>
                </a:solidFill>
              </a:rPr>
              <a:t>КОЛОТАЯ</a:t>
            </a:r>
          </a:p>
          <a:p>
            <a:r>
              <a:rPr lang="ru-RU">
                <a:solidFill>
                  <a:schemeClr val="hlink"/>
                </a:solidFill>
              </a:rPr>
              <a:t>РЕЗАНАЯ</a:t>
            </a:r>
          </a:p>
          <a:p>
            <a:r>
              <a:rPr lang="ru-RU">
                <a:solidFill>
                  <a:schemeClr val="hlink"/>
                </a:solidFill>
              </a:rPr>
              <a:t>УШИБЛЕННАЯ</a:t>
            </a:r>
          </a:p>
          <a:p>
            <a:r>
              <a:rPr lang="ru-RU">
                <a:solidFill>
                  <a:schemeClr val="hlink"/>
                </a:solidFill>
              </a:rPr>
              <a:t>РВАНАЯ</a:t>
            </a:r>
          </a:p>
          <a:p>
            <a:r>
              <a:rPr lang="ru-RU">
                <a:solidFill>
                  <a:schemeClr val="hlink"/>
                </a:solidFill>
              </a:rPr>
              <a:t>ОГНЕСТРЕЛЬНАЯ</a:t>
            </a:r>
          </a:p>
        </p:txBody>
      </p:sp>
      <p:sp>
        <p:nvSpPr>
          <p:cNvPr id="111620" name="Прямоуг. 4"/>
          <p:cNvSpPr>
            <a:spLocks noGrp="1" noChangeArrowheads="1"/>
          </p:cNvSpPr>
          <p:nvPr>
            <p:ph type="body" sz="half" idx="2"/>
          </p:nvPr>
        </p:nvSpPr>
        <p:spPr>
          <a:xfrm>
            <a:off x="4716463" y="3284538"/>
            <a:ext cx="4097337" cy="2738437"/>
          </a:xfrm>
        </p:spPr>
        <p:txBody>
          <a:bodyPr/>
          <a:lstStyle/>
          <a:p>
            <a:r>
              <a:rPr lang="ru-RU">
                <a:solidFill>
                  <a:schemeClr val="hlink"/>
                </a:solidFill>
              </a:rPr>
              <a:t>СКАЛЬПИРОВАННАЯ</a:t>
            </a:r>
          </a:p>
          <a:p>
            <a:r>
              <a:rPr lang="ru-RU">
                <a:solidFill>
                  <a:schemeClr val="hlink"/>
                </a:solidFill>
              </a:rPr>
              <a:t>УКУШЕННАЯ</a:t>
            </a:r>
          </a:p>
          <a:p>
            <a:r>
              <a:rPr lang="ru-RU">
                <a:solidFill>
                  <a:schemeClr val="hlink"/>
                </a:solidFill>
              </a:rPr>
              <a:t>РАЗМОЗЖЁННАЯ</a:t>
            </a:r>
          </a:p>
          <a:p>
            <a:pPr>
              <a:buFontTx/>
              <a:buNone/>
            </a:pPr>
            <a:endParaRPr lang="ru-RU">
              <a:solidFill>
                <a:schemeClr val="hlink"/>
              </a:solidFill>
            </a:endParaRPr>
          </a:p>
          <a:p>
            <a:endParaRPr lang="ru-RU">
              <a:solidFill>
                <a:schemeClr val="hlink"/>
              </a:solidFill>
            </a:endParaRPr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1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Поле 2"/>
          <p:cNvSpPr txBox="1">
            <a:spLocks noChangeArrowheads="1"/>
          </p:cNvSpPr>
          <p:nvPr/>
        </p:nvSpPr>
        <p:spPr bwMode="auto">
          <a:xfrm>
            <a:off x="1619250" y="260350"/>
            <a:ext cx="5903913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3200" b="1">
                <a:solidFill>
                  <a:srgbClr val="FFFF00"/>
                </a:solidFill>
                <a:latin typeface="Verdana" pitchFamily="34" charset="0"/>
              </a:rPr>
              <a:t>ОГНЕСТРЕЛЬНАЯ РАНА</a:t>
            </a:r>
          </a:p>
        </p:txBody>
      </p:sp>
      <p:sp>
        <p:nvSpPr>
          <p:cNvPr id="112643" name="Поле 3"/>
          <p:cNvSpPr txBox="1">
            <a:spLocks noChangeArrowheads="1"/>
          </p:cNvSpPr>
          <p:nvPr/>
        </p:nvSpPr>
        <p:spPr bwMode="auto">
          <a:xfrm>
            <a:off x="323850" y="1196975"/>
            <a:ext cx="4608513" cy="1217613"/>
          </a:xfrm>
          <a:prstGeom prst="rect">
            <a:avLst/>
          </a:prstGeom>
          <a:solidFill>
            <a:schemeClr val="tx2">
              <a:alpha val="60001"/>
            </a:schemeClr>
          </a:solidFill>
          <a:ln w="254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1800" b="1">
                <a:solidFill>
                  <a:srgbClr val="0000CC"/>
                </a:solidFill>
                <a:latin typeface="Verdana" pitchFamily="34" charset="0"/>
              </a:rPr>
              <a:t>ПО ВИДУ РАНЯЩЕГО СНАРЯДА:</a:t>
            </a:r>
          </a:p>
          <a:p>
            <a:pPr>
              <a:spcBef>
                <a:spcPct val="50000"/>
              </a:spcBef>
              <a:buFontTx/>
              <a:buChar char="-"/>
            </a:pPr>
            <a:r>
              <a:rPr lang="ru-RU" sz="1800">
                <a:solidFill>
                  <a:schemeClr val="bg1"/>
                </a:solidFill>
                <a:latin typeface="Verdana" pitchFamily="34" charset="0"/>
              </a:rPr>
              <a:t>ПУЛЕВАЯ</a:t>
            </a:r>
          </a:p>
          <a:p>
            <a:pPr>
              <a:spcBef>
                <a:spcPct val="50000"/>
              </a:spcBef>
              <a:buFontTx/>
              <a:buChar char="-"/>
            </a:pPr>
            <a:r>
              <a:rPr lang="ru-RU" sz="1800">
                <a:solidFill>
                  <a:schemeClr val="bg1"/>
                </a:solidFill>
                <a:latin typeface="Verdana" pitchFamily="34" charset="0"/>
              </a:rPr>
              <a:t>ОСКОЛОЧНАЯ</a:t>
            </a:r>
          </a:p>
        </p:txBody>
      </p:sp>
      <p:sp>
        <p:nvSpPr>
          <p:cNvPr id="112644" name="Поле 4"/>
          <p:cNvSpPr txBox="1">
            <a:spLocks noChangeArrowheads="1"/>
          </p:cNvSpPr>
          <p:nvPr/>
        </p:nvSpPr>
        <p:spPr bwMode="auto">
          <a:xfrm>
            <a:off x="5435600" y="1412875"/>
            <a:ext cx="3384550" cy="2317750"/>
          </a:xfrm>
          <a:prstGeom prst="rect">
            <a:avLst/>
          </a:prstGeom>
          <a:solidFill>
            <a:srgbClr val="CCFFFF">
              <a:alpha val="60001"/>
            </a:srgbClr>
          </a:solidFill>
          <a:ln w="254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1800" b="1">
                <a:solidFill>
                  <a:srgbClr val="FF0000"/>
                </a:solidFill>
                <a:latin typeface="Verdana" pitchFamily="34" charset="0"/>
              </a:rPr>
              <a:t>ПО АНАТОМИЧЕСКОЙ ЛОКАЛИЗАЦИИ:</a:t>
            </a:r>
          </a:p>
          <a:p>
            <a:pPr>
              <a:spcBef>
                <a:spcPct val="50000"/>
              </a:spcBef>
              <a:buFontTx/>
              <a:buChar char="-"/>
            </a:pPr>
            <a:r>
              <a:rPr lang="ru-RU" sz="1800">
                <a:solidFill>
                  <a:srgbClr val="0000CC"/>
                </a:solidFill>
                <a:latin typeface="Verdana" pitchFamily="34" charset="0"/>
              </a:rPr>
              <a:t>ГОЛОВА</a:t>
            </a:r>
          </a:p>
          <a:p>
            <a:pPr>
              <a:spcBef>
                <a:spcPct val="50000"/>
              </a:spcBef>
              <a:buFontTx/>
              <a:buChar char="-"/>
            </a:pPr>
            <a:r>
              <a:rPr lang="ru-RU" sz="1800">
                <a:solidFill>
                  <a:srgbClr val="0000CC"/>
                </a:solidFill>
                <a:latin typeface="Verdana" pitchFamily="34" charset="0"/>
              </a:rPr>
              <a:t>ГРУДЬ</a:t>
            </a:r>
          </a:p>
          <a:p>
            <a:pPr>
              <a:spcBef>
                <a:spcPct val="50000"/>
              </a:spcBef>
              <a:buFontTx/>
              <a:buChar char="-"/>
            </a:pPr>
            <a:r>
              <a:rPr lang="ru-RU" sz="1800">
                <a:solidFill>
                  <a:srgbClr val="0000CC"/>
                </a:solidFill>
                <a:latin typeface="Verdana" pitchFamily="34" charset="0"/>
              </a:rPr>
              <a:t>ЖИВОТ</a:t>
            </a:r>
          </a:p>
          <a:p>
            <a:pPr>
              <a:spcBef>
                <a:spcPct val="50000"/>
              </a:spcBef>
              <a:buFontTx/>
              <a:buChar char="-"/>
            </a:pPr>
            <a:r>
              <a:rPr lang="ru-RU" sz="1800">
                <a:solidFill>
                  <a:srgbClr val="0000CC"/>
                </a:solidFill>
                <a:latin typeface="Verdana" pitchFamily="34" charset="0"/>
              </a:rPr>
              <a:t>КОНЕЧНОСТИ</a:t>
            </a:r>
          </a:p>
        </p:txBody>
      </p:sp>
      <p:sp>
        <p:nvSpPr>
          <p:cNvPr id="112645" name="Поле 5"/>
          <p:cNvSpPr txBox="1">
            <a:spLocks noChangeArrowheads="1"/>
          </p:cNvSpPr>
          <p:nvPr/>
        </p:nvSpPr>
        <p:spPr bwMode="auto">
          <a:xfrm>
            <a:off x="5364163" y="4508500"/>
            <a:ext cx="3240087" cy="1905000"/>
          </a:xfrm>
          <a:prstGeom prst="rect">
            <a:avLst/>
          </a:prstGeom>
          <a:solidFill>
            <a:schemeClr val="tx1"/>
          </a:solidFill>
          <a:ln w="254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1800" b="1">
                <a:solidFill>
                  <a:schemeClr val="bg1"/>
                </a:solidFill>
                <a:latin typeface="Verdana" pitchFamily="34" charset="0"/>
              </a:rPr>
              <a:t>ПО ХАРАКТЕРУ РАНЕВОГО КАНАЛА:</a:t>
            </a:r>
          </a:p>
          <a:p>
            <a:pPr>
              <a:spcBef>
                <a:spcPct val="50000"/>
              </a:spcBef>
              <a:buFontTx/>
              <a:buChar char="-"/>
            </a:pPr>
            <a:r>
              <a:rPr lang="ru-RU" sz="1800">
                <a:solidFill>
                  <a:srgbClr val="FF00FF"/>
                </a:solidFill>
                <a:latin typeface="Verdana" pitchFamily="34" charset="0"/>
              </a:rPr>
              <a:t>СКВОЗНАЯ</a:t>
            </a:r>
          </a:p>
          <a:p>
            <a:pPr>
              <a:spcBef>
                <a:spcPct val="50000"/>
              </a:spcBef>
              <a:buFontTx/>
              <a:buChar char="-"/>
            </a:pPr>
            <a:r>
              <a:rPr lang="ru-RU" sz="1800">
                <a:solidFill>
                  <a:srgbClr val="FF00FF"/>
                </a:solidFill>
                <a:latin typeface="Verdana" pitchFamily="34" charset="0"/>
              </a:rPr>
              <a:t>СЛЕПАЯ</a:t>
            </a:r>
          </a:p>
          <a:p>
            <a:pPr>
              <a:spcBef>
                <a:spcPct val="50000"/>
              </a:spcBef>
              <a:buFontTx/>
              <a:buChar char="-"/>
            </a:pPr>
            <a:r>
              <a:rPr lang="ru-RU" sz="1800">
                <a:solidFill>
                  <a:srgbClr val="FF00FF"/>
                </a:solidFill>
                <a:latin typeface="Verdana" pitchFamily="34" charset="0"/>
              </a:rPr>
              <a:t>КАСАТЕЛЬНАЯ</a:t>
            </a:r>
          </a:p>
        </p:txBody>
      </p:sp>
      <p:sp>
        <p:nvSpPr>
          <p:cNvPr id="112646" name="Поле 6"/>
          <p:cNvSpPr txBox="1">
            <a:spLocks noChangeArrowheads="1"/>
          </p:cNvSpPr>
          <p:nvPr/>
        </p:nvSpPr>
        <p:spPr bwMode="auto">
          <a:xfrm>
            <a:off x="250825" y="3141663"/>
            <a:ext cx="4752975" cy="3279775"/>
          </a:xfrm>
          <a:prstGeom prst="rect">
            <a:avLst/>
          </a:prstGeom>
          <a:solidFill>
            <a:srgbClr val="FFFF99"/>
          </a:solidFill>
          <a:ln w="254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1800" b="1">
                <a:solidFill>
                  <a:srgbClr val="FF6600"/>
                </a:solidFill>
                <a:latin typeface="Verdana" pitchFamily="34" charset="0"/>
              </a:rPr>
              <a:t>ПО ОТНОШЕНИЮ К ПОЛОСТЯМ:</a:t>
            </a:r>
          </a:p>
          <a:p>
            <a:pPr>
              <a:spcBef>
                <a:spcPct val="50000"/>
              </a:spcBef>
              <a:buFontTx/>
              <a:buChar char="-"/>
            </a:pPr>
            <a:r>
              <a:rPr lang="ru-RU" sz="1800">
                <a:solidFill>
                  <a:srgbClr val="009900"/>
                </a:solidFill>
                <a:latin typeface="Verdana" pitchFamily="34" charset="0"/>
              </a:rPr>
              <a:t>НЕПРОНИКАЮЩАЯ</a:t>
            </a:r>
          </a:p>
          <a:p>
            <a:pPr>
              <a:spcBef>
                <a:spcPct val="50000"/>
              </a:spcBef>
              <a:buFontTx/>
              <a:buChar char="-"/>
            </a:pPr>
            <a:r>
              <a:rPr lang="ru-RU" sz="1800">
                <a:solidFill>
                  <a:srgbClr val="009900"/>
                </a:solidFill>
                <a:latin typeface="Verdana" pitchFamily="34" charset="0"/>
              </a:rPr>
              <a:t>ПРОНИКАЮЩАЯ В ГРУДНУЮ ПОЛОСТЬ</a:t>
            </a:r>
          </a:p>
          <a:p>
            <a:pPr>
              <a:spcBef>
                <a:spcPct val="50000"/>
              </a:spcBef>
              <a:buFontTx/>
              <a:buChar char="-"/>
            </a:pPr>
            <a:r>
              <a:rPr lang="ru-RU" sz="1800">
                <a:solidFill>
                  <a:srgbClr val="009900"/>
                </a:solidFill>
                <a:latin typeface="Verdana" pitchFamily="34" charset="0"/>
              </a:rPr>
              <a:t>ПРОНИКАЮЩАЯ В БРЮШНУЮ ПОЛОСТЬ</a:t>
            </a:r>
          </a:p>
          <a:p>
            <a:pPr>
              <a:spcBef>
                <a:spcPct val="50000"/>
              </a:spcBef>
              <a:buFontTx/>
              <a:buChar char="-"/>
            </a:pPr>
            <a:r>
              <a:rPr lang="ru-RU" sz="1800">
                <a:solidFill>
                  <a:srgbClr val="009900"/>
                </a:solidFill>
                <a:latin typeface="Verdana" pitchFamily="34" charset="0"/>
              </a:rPr>
              <a:t>ПРОНИКАЮЩАЯ В ПОЛОСТЬ ЧЕРЕПА</a:t>
            </a:r>
          </a:p>
          <a:p>
            <a:pPr>
              <a:spcBef>
                <a:spcPct val="50000"/>
              </a:spcBef>
              <a:buFontTx/>
              <a:buChar char="-"/>
            </a:pPr>
            <a:r>
              <a:rPr lang="ru-RU" sz="1800">
                <a:solidFill>
                  <a:srgbClr val="009900"/>
                </a:solidFill>
                <a:latin typeface="Verdana" pitchFamily="34" charset="0"/>
              </a:rPr>
              <a:t>ПРОНИКАЮЩАЯ В ПОЛОСТЬ СУСТАВА</a:t>
            </a:r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1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6" name="Прямоуг.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3200">
                <a:solidFill>
                  <a:srgbClr val="FFFF00"/>
                </a:solidFill>
              </a:rPr>
              <a:t>ОСНОВНЫЕ КЛИНИЧЕСКИЕ СИМПТОМЫ РАНЫ</a:t>
            </a:r>
          </a:p>
        </p:txBody>
      </p:sp>
      <p:sp>
        <p:nvSpPr>
          <p:cNvPr id="113667" name="Прямоуг.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905000"/>
            <a:ext cx="4033838" cy="4114800"/>
          </a:xfrm>
        </p:spPr>
        <p:txBody>
          <a:bodyPr/>
          <a:lstStyle/>
          <a:p>
            <a:pPr algn="ctr">
              <a:buFontTx/>
              <a:buNone/>
            </a:pPr>
            <a:r>
              <a:rPr lang="ru-RU">
                <a:solidFill>
                  <a:srgbClr val="00FF00"/>
                </a:solidFill>
              </a:rPr>
              <a:t>МЕСТНЫЕ</a:t>
            </a:r>
          </a:p>
          <a:p>
            <a:pPr algn="ctr">
              <a:buFontTx/>
              <a:buNone/>
            </a:pPr>
            <a:r>
              <a:rPr lang="ru-RU">
                <a:solidFill>
                  <a:srgbClr val="00FF00"/>
                </a:solidFill>
              </a:rPr>
              <a:t>СИМПТОМЫ</a:t>
            </a:r>
          </a:p>
          <a:p>
            <a:pPr>
              <a:buFontTx/>
              <a:buChar char="-"/>
            </a:pPr>
            <a:r>
              <a:rPr lang="ru-RU"/>
              <a:t>Боль</a:t>
            </a:r>
          </a:p>
          <a:p>
            <a:pPr>
              <a:buFontTx/>
              <a:buChar char="-"/>
            </a:pPr>
            <a:r>
              <a:rPr lang="ru-RU"/>
              <a:t>Кровотечение</a:t>
            </a:r>
          </a:p>
          <a:p>
            <a:pPr>
              <a:buFontTx/>
              <a:buChar char="-"/>
            </a:pPr>
            <a:r>
              <a:rPr lang="ru-RU"/>
              <a:t>Нарушение функции</a:t>
            </a:r>
          </a:p>
          <a:p>
            <a:endParaRPr lang="ru-RU"/>
          </a:p>
        </p:txBody>
      </p:sp>
      <p:sp>
        <p:nvSpPr>
          <p:cNvPr id="113668" name="Прямоуг. 4"/>
          <p:cNvSpPr>
            <a:spLocks noGrp="1" noChangeArrowheads="1"/>
          </p:cNvSpPr>
          <p:nvPr>
            <p:ph type="body" sz="half" idx="2"/>
          </p:nvPr>
        </p:nvSpPr>
        <p:spPr>
          <a:xfrm>
            <a:off x="4652963" y="1905000"/>
            <a:ext cx="4033837" cy="4114800"/>
          </a:xfrm>
        </p:spPr>
        <p:txBody>
          <a:bodyPr/>
          <a:lstStyle/>
          <a:p>
            <a:pPr algn="ctr">
              <a:buFontTx/>
              <a:buNone/>
            </a:pPr>
            <a:r>
              <a:rPr lang="ru-RU">
                <a:solidFill>
                  <a:srgbClr val="00FF00"/>
                </a:solidFill>
              </a:rPr>
              <a:t>ОБЩИЕ</a:t>
            </a:r>
          </a:p>
          <a:p>
            <a:pPr algn="ctr">
              <a:buFontTx/>
              <a:buNone/>
            </a:pPr>
            <a:r>
              <a:rPr lang="ru-RU">
                <a:solidFill>
                  <a:srgbClr val="00FF00"/>
                </a:solidFill>
              </a:rPr>
              <a:t>СИМПТОМЫ</a:t>
            </a:r>
          </a:p>
          <a:p>
            <a:pPr>
              <a:buFontTx/>
              <a:buChar char="-"/>
            </a:pPr>
            <a:r>
              <a:rPr lang="ru-RU"/>
              <a:t>Острая анемия</a:t>
            </a:r>
          </a:p>
          <a:p>
            <a:pPr>
              <a:buFontTx/>
              <a:buChar char="-"/>
            </a:pPr>
            <a:r>
              <a:rPr lang="ru-RU"/>
              <a:t>Шок</a:t>
            </a:r>
          </a:p>
          <a:p>
            <a:pPr>
              <a:buFontTx/>
              <a:buChar char="-"/>
            </a:pPr>
            <a:r>
              <a:rPr lang="ru-RU"/>
              <a:t>Сепсис</a:t>
            </a:r>
          </a:p>
          <a:p>
            <a:pPr>
              <a:buFontTx/>
              <a:buChar char="-"/>
            </a:pPr>
            <a:r>
              <a:rPr lang="ru-RU"/>
              <a:t>Интоксикация</a:t>
            </a:r>
          </a:p>
          <a:p>
            <a:pPr>
              <a:buFontTx/>
              <a:buChar char="-"/>
            </a:pPr>
            <a:r>
              <a:rPr lang="ru-RU"/>
              <a:t>Клиническая смерть</a:t>
            </a:r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1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Прямоуг.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4000">
                <a:solidFill>
                  <a:srgbClr val="FFFF00"/>
                </a:solidFill>
              </a:rPr>
              <a:t>ОСЛОЖНЕНИЯ РАНЫ</a:t>
            </a:r>
          </a:p>
        </p:txBody>
      </p:sp>
      <p:sp>
        <p:nvSpPr>
          <p:cNvPr id="114691" name="Прямоуг.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905000"/>
            <a:ext cx="4033838" cy="4114800"/>
          </a:xfrm>
        </p:spPr>
        <p:txBody>
          <a:bodyPr/>
          <a:lstStyle/>
          <a:p>
            <a:pPr algn="ctr">
              <a:buFontTx/>
              <a:buNone/>
            </a:pPr>
            <a:r>
              <a:rPr lang="ru-RU">
                <a:solidFill>
                  <a:schemeClr val="hlink"/>
                </a:solidFill>
              </a:rPr>
              <a:t>ОСЛОЖНЕНИЯ</a:t>
            </a:r>
          </a:p>
          <a:p>
            <a:pPr algn="ctr">
              <a:buFontTx/>
              <a:buNone/>
            </a:pPr>
            <a:r>
              <a:rPr lang="ru-RU">
                <a:solidFill>
                  <a:schemeClr val="hlink"/>
                </a:solidFill>
              </a:rPr>
              <a:t>РАННЕГО</a:t>
            </a:r>
          </a:p>
          <a:p>
            <a:pPr algn="ctr">
              <a:buFontTx/>
              <a:buNone/>
            </a:pPr>
            <a:r>
              <a:rPr lang="ru-RU">
                <a:solidFill>
                  <a:schemeClr val="hlink"/>
                </a:solidFill>
              </a:rPr>
              <a:t>ПЕРИОДА</a:t>
            </a:r>
          </a:p>
          <a:p>
            <a:pPr>
              <a:buFontTx/>
              <a:buNone/>
            </a:pPr>
            <a:endParaRPr lang="ru-RU">
              <a:solidFill>
                <a:schemeClr val="hlink"/>
              </a:solidFill>
            </a:endParaRPr>
          </a:p>
          <a:p>
            <a:pPr>
              <a:buFontTx/>
              <a:buChar char="-"/>
            </a:pPr>
            <a:r>
              <a:rPr lang="ru-RU" sz="2400"/>
              <a:t>ШОК</a:t>
            </a:r>
          </a:p>
          <a:p>
            <a:pPr>
              <a:buFontTx/>
              <a:buChar char="-"/>
            </a:pPr>
            <a:r>
              <a:rPr lang="ru-RU" sz="2400"/>
              <a:t>ОСТРАЯ КРОВОПОТЕРЯ</a:t>
            </a:r>
          </a:p>
          <a:p>
            <a:pPr>
              <a:buFontTx/>
              <a:buChar char="-"/>
            </a:pPr>
            <a:r>
              <a:rPr lang="ru-RU" sz="2400"/>
              <a:t>АНЕМИЯ</a:t>
            </a:r>
          </a:p>
        </p:txBody>
      </p:sp>
      <p:sp>
        <p:nvSpPr>
          <p:cNvPr id="114692" name="Прямоуг. 4"/>
          <p:cNvSpPr>
            <a:spLocks noGrp="1" noChangeArrowheads="1"/>
          </p:cNvSpPr>
          <p:nvPr>
            <p:ph type="body" sz="half" idx="2"/>
          </p:nvPr>
        </p:nvSpPr>
        <p:spPr>
          <a:xfrm>
            <a:off x="4652963" y="1905000"/>
            <a:ext cx="4033837" cy="4114800"/>
          </a:xfrm>
        </p:spPr>
        <p:txBody>
          <a:bodyPr/>
          <a:lstStyle/>
          <a:p>
            <a:pPr algn="ctr">
              <a:buFontTx/>
              <a:buNone/>
            </a:pPr>
            <a:r>
              <a:rPr lang="ru-RU">
                <a:solidFill>
                  <a:schemeClr val="hlink"/>
                </a:solidFill>
              </a:rPr>
              <a:t>ПОЗДНИЕ</a:t>
            </a:r>
          </a:p>
          <a:p>
            <a:pPr algn="ctr">
              <a:buFontTx/>
              <a:buNone/>
            </a:pPr>
            <a:r>
              <a:rPr lang="ru-RU">
                <a:solidFill>
                  <a:schemeClr val="hlink"/>
                </a:solidFill>
              </a:rPr>
              <a:t>ОСЛОЖНЕНИЯ</a:t>
            </a:r>
            <a:br>
              <a:rPr lang="ru-RU">
                <a:solidFill>
                  <a:schemeClr val="hlink"/>
                </a:solidFill>
              </a:rPr>
            </a:br>
            <a:r>
              <a:rPr lang="ru-RU"/>
              <a:t/>
            </a:r>
            <a:br>
              <a:rPr lang="ru-RU"/>
            </a:br>
            <a:endParaRPr lang="ru-RU"/>
          </a:p>
          <a:p>
            <a:pPr>
              <a:buFontTx/>
              <a:buChar char="-"/>
            </a:pPr>
            <a:r>
              <a:rPr lang="ru-RU" sz="2400"/>
              <a:t>ВТОРИЧНЫЕ КРОВОТЕЧЕНИЯ</a:t>
            </a:r>
          </a:p>
          <a:p>
            <a:pPr>
              <a:buFontTx/>
              <a:buChar char="-"/>
            </a:pPr>
            <a:r>
              <a:rPr lang="ru-RU" sz="2400"/>
              <a:t>НАГНОЕНИЕ РАН</a:t>
            </a:r>
          </a:p>
          <a:p>
            <a:pPr>
              <a:buFontTx/>
              <a:buChar char="-"/>
            </a:pPr>
            <a:r>
              <a:rPr lang="ru-RU" sz="2400"/>
              <a:t>СЕПСИС</a:t>
            </a:r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1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Прямоуг. 2"/>
          <p:cNvSpPr>
            <a:spLocks noGrp="1" noChangeArrowheads="1"/>
          </p:cNvSpPr>
          <p:nvPr>
            <p:ph type="title"/>
          </p:nvPr>
        </p:nvSpPr>
        <p:spPr>
          <a:xfrm>
            <a:off x="0" y="301625"/>
            <a:ext cx="9144000" cy="5648325"/>
          </a:xfrm>
        </p:spPr>
        <p:txBody>
          <a:bodyPr/>
          <a:lstStyle/>
          <a:p>
            <a:r>
              <a:rPr lang="ru-RU" sz="3200"/>
              <a:t>	   </a:t>
            </a:r>
            <a:r>
              <a:rPr lang="ru-RU" sz="3200">
                <a:solidFill>
                  <a:srgbClr val="00FF00"/>
                </a:solidFill>
              </a:rPr>
              <a:t>МЕДИЦИНСКАЯ СЕСТРА </a:t>
            </a:r>
            <a:br>
              <a:rPr lang="ru-RU" sz="3200">
                <a:solidFill>
                  <a:srgbClr val="00FF00"/>
                </a:solidFill>
              </a:rPr>
            </a:br>
            <a:r>
              <a:rPr lang="ru-RU" sz="3200">
                <a:solidFill>
                  <a:srgbClr val="00FF00"/>
                </a:solidFill>
              </a:rPr>
              <a:t>	      должна определить:</a:t>
            </a:r>
            <a:br>
              <a:rPr lang="ru-RU" sz="3200">
                <a:solidFill>
                  <a:srgbClr val="00FF00"/>
                </a:solidFill>
              </a:rPr>
            </a:br>
            <a:r>
              <a:rPr lang="ru-RU" sz="3200">
                <a:solidFill>
                  <a:srgbClr val="FFFF99"/>
                </a:solidFill>
              </a:rPr>
              <a:t>- локализацию, размер и глубину раны;</a:t>
            </a:r>
            <a:br>
              <a:rPr lang="ru-RU" sz="3200">
                <a:solidFill>
                  <a:srgbClr val="FFFF99"/>
                </a:solidFill>
              </a:rPr>
            </a:br>
            <a:r>
              <a:rPr lang="ru-RU" sz="3200">
                <a:solidFill>
                  <a:srgbClr val="FFFF99"/>
                </a:solidFill>
              </a:rPr>
              <a:t>- имеется ли повреждение жизненно важных структур(магистральные сосуды, нервы, органы груди, живота, трахея, пищевод, головной мозг, спинной мозг, уретра, прямая кишка)</a:t>
            </a:r>
            <a:br>
              <a:rPr lang="ru-RU" sz="3200">
                <a:solidFill>
                  <a:srgbClr val="FFFF99"/>
                </a:solidFill>
              </a:rPr>
            </a:br>
            <a:r>
              <a:rPr lang="ru-RU" sz="3200">
                <a:solidFill>
                  <a:srgbClr val="FFFF99"/>
                </a:solidFill>
              </a:rPr>
              <a:t>- характер кровотечения из раны</a:t>
            </a:r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1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8" name="Прямоуг.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3600">
                <a:solidFill>
                  <a:srgbClr val="FF0066"/>
                </a:solidFill>
              </a:rPr>
              <a:t>ПРИНЦИПЫ НЕОТЛОЖНОЙ ПОМОЩИ ПРИ РАНЕНИЯХ</a:t>
            </a:r>
          </a:p>
        </p:txBody>
      </p:sp>
      <p:sp>
        <p:nvSpPr>
          <p:cNvPr id="116739" name="Прямоуг.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ru-RU"/>
              <a:t>Временная остановка кровотечения</a:t>
            </a:r>
          </a:p>
          <a:p>
            <a:r>
              <a:rPr lang="ru-RU"/>
              <a:t>Борьба с острой кровопотерей</a:t>
            </a:r>
          </a:p>
          <a:p>
            <a:r>
              <a:rPr lang="ru-RU"/>
              <a:t>Противошоковые мероприятия</a:t>
            </a:r>
          </a:p>
          <a:p>
            <a:r>
              <a:rPr lang="ru-RU"/>
              <a:t>Обработка раны и наложение повязки</a:t>
            </a:r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1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Прямоуг.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4000">
                <a:solidFill>
                  <a:srgbClr val="00FF00"/>
                </a:solidFill>
              </a:rPr>
              <a:t>ПРИЁМЫ ВРЕМЕННОЙ ОСТАНОВКИ КРОВОТЕЧЕНИЯ</a:t>
            </a:r>
          </a:p>
        </p:txBody>
      </p:sp>
      <p:sp>
        <p:nvSpPr>
          <p:cNvPr id="117763" name="Прямоуг. 3"/>
          <p:cNvSpPr>
            <a:spLocks noGrp="1" noChangeArrowheads="1"/>
          </p:cNvSpPr>
          <p:nvPr>
            <p:ph type="body" idx="1"/>
          </p:nvPr>
        </p:nvSpPr>
        <p:spPr>
          <a:xfrm>
            <a:off x="685800" y="1981200"/>
            <a:ext cx="7772400" cy="4876800"/>
          </a:xfrm>
        </p:spPr>
        <p:txBody>
          <a:bodyPr/>
          <a:lstStyle/>
          <a:p>
            <a:r>
              <a:rPr lang="ru-RU" sz="2800"/>
              <a:t>Придание кровоточащей области возвышенного положения</a:t>
            </a:r>
          </a:p>
          <a:p>
            <a:r>
              <a:rPr lang="ru-RU" sz="2800"/>
              <a:t>Пальцевое прижатие артерии на протяжении</a:t>
            </a:r>
          </a:p>
          <a:p>
            <a:r>
              <a:rPr lang="ru-RU" sz="2800"/>
              <a:t>Фиксация конечности в максимальном сгибании</a:t>
            </a:r>
          </a:p>
          <a:p>
            <a:r>
              <a:rPr lang="ru-RU" sz="2800"/>
              <a:t>Наложение жгута-закрутки</a:t>
            </a:r>
          </a:p>
          <a:p>
            <a:r>
              <a:rPr lang="ru-RU" sz="2800"/>
              <a:t>Наложение резинового кровоостанавливающего жгута</a:t>
            </a:r>
          </a:p>
          <a:p>
            <a:r>
              <a:rPr lang="ru-RU" sz="2800"/>
              <a:t>Наложение давящей повязки</a:t>
            </a:r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1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Прямоуг. 2"/>
          <p:cNvSpPr>
            <a:spLocks noGrp="1" noChangeArrowheads="1"/>
          </p:cNvSpPr>
          <p:nvPr>
            <p:ph type="title"/>
          </p:nvPr>
        </p:nvSpPr>
        <p:spPr>
          <a:xfrm>
            <a:off x="0" y="301625"/>
            <a:ext cx="9144000" cy="1182688"/>
          </a:xfrm>
        </p:spPr>
        <p:txBody>
          <a:bodyPr/>
          <a:lstStyle/>
          <a:p>
            <a:pPr algn="ctr"/>
            <a:r>
              <a:rPr lang="ru-RU" sz="2800">
                <a:solidFill>
                  <a:srgbClr val="FF3300"/>
                </a:solidFill>
              </a:rPr>
              <a:t>ПРАВИЛА НАЛОЖЕНИЯ РЕЗИНОВОГО КРОВООСТАНАВЛИВАЮЩЕГО ЖГУТА</a:t>
            </a:r>
          </a:p>
        </p:txBody>
      </p:sp>
      <p:sp>
        <p:nvSpPr>
          <p:cNvPr id="118787" name="Прямоуг. 3"/>
          <p:cNvSpPr>
            <a:spLocks noGrp="1" noChangeArrowheads="1"/>
          </p:cNvSpPr>
          <p:nvPr>
            <p:ph type="body" idx="1"/>
          </p:nvPr>
        </p:nvSpPr>
        <p:spPr>
          <a:xfrm>
            <a:off x="0" y="1981200"/>
            <a:ext cx="9144000" cy="4616450"/>
          </a:xfrm>
        </p:spPr>
        <p:txBody>
          <a:bodyPr/>
          <a:lstStyle/>
          <a:p>
            <a:r>
              <a:rPr lang="ru-RU" sz="2800"/>
              <a:t>Не накладывается на обнажённую кожу</a:t>
            </a:r>
          </a:p>
          <a:p>
            <a:r>
              <a:rPr lang="ru-RU" sz="2800"/>
              <a:t>Жгут затягивается до пережатия артерии</a:t>
            </a:r>
          </a:p>
          <a:p>
            <a:r>
              <a:rPr lang="ru-RU" sz="2800"/>
              <a:t>Жгут накладывается выше раны  и как можно ближе к ней</a:t>
            </a:r>
          </a:p>
          <a:p>
            <a:r>
              <a:rPr lang="ru-RU" sz="2800"/>
              <a:t>Туры жгута накладываются по принципу наложения спиральной повязки от периферии к центру</a:t>
            </a:r>
          </a:p>
          <a:p>
            <a:r>
              <a:rPr lang="ru-RU" sz="2800"/>
              <a:t>Жгут не закрывается одеждой, повязкой</a:t>
            </a:r>
          </a:p>
          <a:p>
            <a:endParaRPr lang="ru-RU" sz="2800"/>
          </a:p>
          <a:p>
            <a:endParaRPr lang="ru-RU" sz="2800"/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1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0" name="Прямоуг. 2"/>
          <p:cNvSpPr>
            <a:spLocks noGrp="1" noChangeArrowheads="1"/>
          </p:cNvSpPr>
          <p:nvPr>
            <p:ph type="title"/>
          </p:nvPr>
        </p:nvSpPr>
        <p:spPr>
          <a:xfrm>
            <a:off x="0" y="301625"/>
            <a:ext cx="9144000" cy="1111250"/>
          </a:xfrm>
        </p:spPr>
        <p:txBody>
          <a:bodyPr/>
          <a:lstStyle/>
          <a:p>
            <a:pPr algn="ctr"/>
            <a:r>
              <a:rPr lang="ru-RU" sz="3200">
                <a:solidFill>
                  <a:srgbClr val="FF3300"/>
                </a:solidFill>
              </a:rPr>
              <a:t>ПРАВИЛА НАЛОЖЕНИЯ РЕЗИНОВОГО КРОВООСТАНАВЛИВАЮЩЕГО ЖГУТА</a:t>
            </a:r>
          </a:p>
        </p:txBody>
      </p:sp>
      <p:sp>
        <p:nvSpPr>
          <p:cNvPr id="119811" name="Прямоуг. 3"/>
          <p:cNvSpPr>
            <a:spLocks noGrp="1" noChangeArrowheads="1"/>
          </p:cNvSpPr>
          <p:nvPr>
            <p:ph type="body" idx="1"/>
          </p:nvPr>
        </p:nvSpPr>
        <p:spPr>
          <a:xfrm>
            <a:off x="0" y="1981200"/>
            <a:ext cx="9144000" cy="4876800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ru-RU" sz="2800"/>
              <a:t>Продолжительность использования жгута ограничена летом – 1,5 часа; зимой – 30-40 минутами</a:t>
            </a:r>
          </a:p>
          <a:p>
            <a:pPr>
              <a:lnSpc>
                <a:spcPct val="80000"/>
              </a:lnSpc>
            </a:pPr>
            <a:r>
              <a:rPr lang="ru-RU" sz="2800"/>
              <a:t>По истечению предельного времени жгут ослабляют на 5-8 минут и вновь затягивают</a:t>
            </a:r>
          </a:p>
          <a:p>
            <a:pPr>
              <a:lnSpc>
                <a:spcPct val="80000"/>
              </a:lnSpc>
            </a:pPr>
            <a:r>
              <a:rPr lang="ru-RU" sz="2800"/>
              <a:t>Повторные ослабления жгута каждые 20-30 минут</a:t>
            </a:r>
          </a:p>
          <a:p>
            <a:pPr>
              <a:lnSpc>
                <a:spcPct val="80000"/>
              </a:lnSpc>
            </a:pPr>
            <a:r>
              <a:rPr lang="ru-RU" sz="2800"/>
              <a:t>Информация о времени наложения жгута на видном месте</a:t>
            </a:r>
          </a:p>
          <a:p>
            <a:pPr>
              <a:lnSpc>
                <a:spcPct val="80000"/>
              </a:lnSpc>
            </a:pPr>
            <a:r>
              <a:rPr lang="ru-RU" sz="2800"/>
              <a:t>Раненые с наложенным жгутом находятся под постоянным наблюдением и эвакуируются в первую очередь</a:t>
            </a:r>
          </a:p>
          <a:p>
            <a:pPr>
              <a:lnSpc>
                <a:spcPct val="80000"/>
              </a:lnSpc>
            </a:pPr>
            <a:endParaRPr lang="ru-RU" sz="2800"/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1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4" name="Прямоуг.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3600" b="1">
                <a:solidFill>
                  <a:schemeClr val="hlink"/>
                </a:solidFill>
              </a:rPr>
              <a:t>ОСОБЕННОСТИ ОКАЗАНИЯ НЕОТЛОЖНОЙ ПОМОЩИ ПРИ РАНЕНИЯХ ЛИЦА</a:t>
            </a:r>
          </a:p>
        </p:txBody>
      </p:sp>
      <p:sp>
        <p:nvSpPr>
          <p:cNvPr id="120835" name="Прямоуг.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ctr">
              <a:buFontTx/>
              <a:buNone/>
            </a:pPr>
            <a:r>
              <a:rPr lang="ru-RU">
                <a:solidFill>
                  <a:schemeClr val="tx2"/>
                </a:solidFill>
              </a:rPr>
              <a:t>ОСТАНОВКУ КРОВОТЕЧЕНИЯ ИЗ СОСУДОВ СИСТЕМЫ СОННЫХ АРТЕРИЙ ПРОИЗВОДЯТ:</a:t>
            </a:r>
          </a:p>
          <a:p>
            <a:pPr>
              <a:buFontTx/>
              <a:buChar char="-"/>
            </a:pPr>
            <a:r>
              <a:rPr lang="ru-RU"/>
              <a:t>Пальцевым прижатием сосуда</a:t>
            </a:r>
          </a:p>
          <a:p>
            <a:pPr>
              <a:buFontTx/>
              <a:buChar char="-"/>
            </a:pPr>
            <a:r>
              <a:rPr lang="ru-RU"/>
              <a:t>Методом Каплана</a:t>
            </a:r>
          </a:p>
          <a:p>
            <a:pPr>
              <a:buFontTx/>
              <a:buChar char="-"/>
            </a:pPr>
            <a:r>
              <a:rPr lang="ru-RU"/>
              <a:t>Устройством Аржанцева</a:t>
            </a:r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1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8" name="Прямоуг.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3600" b="1">
                <a:solidFill>
                  <a:schemeClr val="hlink"/>
                </a:solidFill>
              </a:rPr>
              <a:t>ОСОБЕННОСТИ ОКАЗАНИЯ НЕОТЛОЖНОЙ ПОМОЩИ ПРИ РАНЕНИЯХ ЛИЦА</a:t>
            </a:r>
          </a:p>
        </p:txBody>
      </p:sp>
      <p:sp>
        <p:nvSpPr>
          <p:cNvPr id="121859" name="Прямоуг. 3"/>
          <p:cNvSpPr>
            <a:spLocks noGrp="1" noChangeArrowheads="1"/>
          </p:cNvSpPr>
          <p:nvPr>
            <p:ph type="body" idx="1"/>
          </p:nvPr>
        </p:nvSpPr>
        <p:spPr>
          <a:xfrm>
            <a:off x="457200" y="2416175"/>
            <a:ext cx="8229600" cy="3603625"/>
          </a:xfrm>
        </p:spPr>
        <p:txBody>
          <a:bodyPr/>
          <a:lstStyle/>
          <a:p>
            <a:pPr algn="ctr">
              <a:buFontTx/>
              <a:buNone/>
            </a:pPr>
            <a:r>
              <a:rPr lang="ru-RU"/>
              <a:t>С ЦЕЛЬЮ ПРЕДУПРЕЖДЕНИЯ АСФИКСИИ РАНЕНОГО ПРИ ТРАНСПОРТИРОВКЕ УКЛАДЫВАЮТ ЛИЦОМ ВНИЗ ИЛИ С ПОВЁРНУТОЙ НАБОК ГОЛОВОЙ</a:t>
            </a:r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1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2" name="Прямоуг. 2"/>
          <p:cNvSpPr>
            <a:spLocks noGrp="1" noChangeArrowheads="1"/>
          </p:cNvSpPr>
          <p:nvPr>
            <p:ph type="title"/>
          </p:nvPr>
        </p:nvSpPr>
        <p:spPr>
          <a:xfrm>
            <a:off x="685800" y="301625"/>
            <a:ext cx="7772400" cy="2119313"/>
          </a:xfrm>
        </p:spPr>
        <p:txBody>
          <a:bodyPr/>
          <a:lstStyle/>
          <a:p>
            <a:pPr algn="ctr"/>
            <a:r>
              <a:rPr lang="ru-RU">
                <a:solidFill>
                  <a:srgbClr val="FFFF00"/>
                </a:solidFill>
              </a:rPr>
              <a:t>УКЛАДКА ПОСТРАДАВШЕГО ПРИ РАНЕНИЯХ ЛИЦА</a:t>
            </a:r>
          </a:p>
        </p:txBody>
      </p:sp>
      <p:pic>
        <p:nvPicPr>
          <p:cNvPr id="122883" name="Рисунок 3" descr="Трансп 1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83" r="5902" b="10640"/>
          <a:stretch>
            <a:fillRect/>
          </a:stretch>
        </p:blipFill>
        <p:spPr>
          <a:xfrm>
            <a:off x="0" y="3216275"/>
            <a:ext cx="9144000" cy="27400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1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Прямоуг. 2"/>
          <p:cNvSpPr>
            <a:spLocks noGrp="1" noChangeArrowheads="1"/>
          </p:cNvSpPr>
          <p:nvPr>
            <p:ph type="title"/>
          </p:nvPr>
        </p:nvSpPr>
        <p:spPr>
          <a:xfrm>
            <a:off x="457200" y="292100"/>
            <a:ext cx="8229600" cy="1052513"/>
          </a:xfrm>
        </p:spPr>
        <p:txBody>
          <a:bodyPr/>
          <a:lstStyle/>
          <a:p>
            <a:pPr algn="ctr"/>
            <a:r>
              <a:rPr lang="ru-RU" sz="4000"/>
              <a:t>РАНЕНИЯ ГРУДНОЙ КЛЕТКИ</a:t>
            </a:r>
          </a:p>
        </p:txBody>
      </p:sp>
      <p:sp>
        <p:nvSpPr>
          <p:cNvPr id="123907" name="Прямоуг.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ru-RU"/>
              <a:t>Любые повреждения грудной клетки и её органов нарушают важнейший физиологический акт – дыхание.</a:t>
            </a:r>
          </a:p>
          <a:p>
            <a:r>
              <a:rPr lang="ru-RU"/>
              <a:t>Самое грозное осложнение ранения грудной клетки – острая дыхательная недостаточность</a:t>
            </a:r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1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30" name="Прямоуг.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3200" b="1"/>
              <a:t>ОПАСНЫЕ ДЛЯ ЖИЗНИ СОСТОЯНИЯ ПРИ ТРАВМЕ ГРУДНОЙ КЛЕТКИ</a:t>
            </a:r>
          </a:p>
        </p:txBody>
      </p:sp>
      <p:sp>
        <p:nvSpPr>
          <p:cNvPr id="124931" name="Прямоуг. 3"/>
          <p:cNvSpPr>
            <a:spLocks noGrp="1" noChangeArrowheads="1"/>
          </p:cNvSpPr>
          <p:nvPr>
            <p:ph type="body" idx="1"/>
          </p:nvPr>
        </p:nvSpPr>
        <p:spPr>
          <a:xfrm>
            <a:off x="323850" y="1981200"/>
            <a:ext cx="8569325" cy="4114800"/>
          </a:xfrm>
        </p:spPr>
        <p:txBody>
          <a:bodyPr/>
          <a:lstStyle/>
          <a:p>
            <a:r>
              <a:rPr lang="ru-RU"/>
              <a:t>Обструкция дыхательных путей</a:t>
            </a:r>
          </a:p>
          <a:p>
            <a:r>
              <a:rPr lang="ru-RU"/>
              <a:t>Открытый пневмоторакс</a:t>
            </a:r>
          </a:p>
          <a:p>
            <a:r>
              <a:rPr lang="ru-RU"/>
              <a:t>Напряжённый пневмоторакс</a:t>
            </a:r>
          </a:p>
          <a:p>
            <a:r>
              <a:rPr lang="ru-RU"/>
              <a:t>Гемоторакс</a:t>
            </a:r>
          </a:p>
          <a:p>
            <a:r>
              <a:rPr lang="ru-RU"/>
              <a:t>Ранение сердца</a:t>
            </a:r>
          </a:p>
          <a:p>
            <a:r>
              <a:rPr lang="ru-RU"/>
              <a:t>Нарастающая эмфизема средостения</a:t>
            </a:r>
          </a:p>
          <a:p>
            <a:endParaRPr lang="ru-RU"/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1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4" name="Прямоуг.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6000" b="1">
                <a:solidFill>
                  <a:srgbClr val="FFFF00"/>
                </a:solidFill>
              </a:rPr>
              <a:t>ПНЕВМОТОРАКС</a:t>
            </a:r>
          </a:p>
        </p:txBody>
      </p:sp>
      <p:sp>
        <p:nvSpPr>
          <p:cNvPr id="125955" name="Прямоуг. 3"/>
          <p:cNvSpPr>
            <a:spLocks noGrp="1" noChangeArrowheads="1"/>
          </p:cNvSpPr>
          <p:nvPr>
            <p:ph type="body" idx="1"/>
          </p:nvPr>
        </p:nvSpPr>
        <p:spPr>
          <a:xfrm>
            <a:off x="323850" y="2852738"/>
            <a:ext cx="8820150" cy="3455987"/>
          </a:xfrm>
        </p:spPr>
        <p:txBody>
          <a:bodyPr/>
          <a:lstStyle/>
          <a:p>
            <a:pPr algn="ctr">
              <a:buFontTx/>
              <a:buNone/>
            </a:pPr>
            <a:r>
              <a:rPr lang="ru-RU" sz="4800"/>
              <a:t>ПОСТУПЛЕНИЕ ВОЗДУХА В</a:t>
            </a:r>
          </a:p>
          <a:p>
            <a:pPr algn="ctr">
              <a:buFontTx/>
              <a:buNone/>
            </a:pPr>
            <a:r>
              <a:rPr lang="ru-RU" sz="4800"/>
              <a:t>ПЛЕВРАЛЬНУЮ ПОЛОСТЬ</a:t>
            </a:r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1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78" name="Прямоуг. 2"/>
          <p:cNvSpPr>
            <a:spLocks noGrp="1" noChangeArrowheads="1"/>
          </p:cNvSpPr>
          <p:nvPr>
            <p:ph type="title"/>
          </p:nvPr>
        </p:nvSpPr>
        <p:spPr>
          <a:xfrm>
            <a:off x="457200" y="292100"/>
            <a:ext cx="8229600" cy="779463"/>
          </a:xfrm>
        </p:spPr>
        <p:txBody>
          <a:bodyPr/>
          <a:lstStyle/>
          <a:p>
            <a:pPr algn="ctr"/>
            <a:r>
              <a:rPr lang="ru-RU" sz="3600"/>
              <a:t>ОТКРЫТЫЙ ПНЕВМОТОРАКС</a:t>
            </a:r>
          </a:p>
        </p:txBody>
      </p:sp>
      <p:sp>
        <p:nvSpPr>
          <p:cNvPr id="126979" name="Прямоуг. 3"/>
          <p:cNvSpPr>
            <a:spLocks noGrp="1" noChangeArrowheads="1"/>
          </p:cNvSpPr>
          <p:nvPr>
            <p:ph type="body" idx="1"/>
          </p:nvPr>
        </p:nvSpPr>
        <p:spPr>
          <a:xfrm>
            <a:off x="250825" y="1412875"/>
            <a:ext cx="8642350" cy="5184775"/>
          </a:xfrm>
        </p:spPr>
        <p:txBody>
          <a:bodyPr/>
          <a:lstStyle/>
          <a:p>
            <a:pPr algn="ctr">
              <a:buFontTx/>
              <a:buNone/>
            </a:pPr>
            <a:r>
              <a:rPr lang="ru-RU" sz="2400"/>
              <a:t>ПРОНИКАЮЩЕЕ РАНЕНИЕ ГРУДНОЙ КЛЕТКИ С</a:t>
            </a:r>
          </a:p>
          <a:p>
            <a:pPr algn="ctr">
              <a:buFontTx/>
              <a:buNone/>
            </a:pPr>
            <a:r>
              <a:rPr lang="ru-RU" sz="2400"/>
              <a:t>ПОВРЕЖДЕНИЕМ ПАРИЕТАЛЬНОЙ ПЛЕВРЫ  И</a:t>
            </a:r>
          </a:p>
          <a:p>
            <a:pPr algn="ctr">
              <a:buFontTx/>
              <a:buNone/>
            </a:pPr>
            <a:r>
              <a:rPr lang="ru-RU" sz="2400"/>
              <a:t>СООБЩЕНИЕМ ПЛЕВРАЛЬНОЙ ПОЛОСТИ С</a:t>
            </a:r>
          </a:p>
          <a:p>
            <a:pPr algn="ctr">
              <a:buFontTx/>
              <a:buNone/>
            </a:pPr>
            <a:r>
              <a:rPr lang="ru-RU" sz="2400"/>
              <a:t>ВНЕШНЕЙ СРЕДОЙ. ВОЗДУХ ПОСТУПАЕТ В</a:t>
            </a:r>
          </a:p>
          <a:p>
            <a:pPr algn="ctr">
              <a:buFontTx/>
              <a:buNone/>
            </a:pPr>
            <a:r>
              <a:rPr lang="ru-RU" sz="2400"/>
              <a:t>ПЛЕВРАЛЬНУЮ ПОЛОСТЬ ПРИ ВДОХЕ И</a:t>
            </a:r>
          </a:p>
          <a:p>
            <a:pPr algn="ctr">
              <a:buFontTx/>
              <a:buNone/>
            </a:pPr>
            <a:r>
              <a:rPr lang="ru-RU" sz="2400"/>
              <a:t>ВЫХОДИТ ОБРАТНО ПРИ ВЫДОХЕ.</a:t>
            </a:r>
          </a:p>
          <a:p>
            <a:pPr algn="ctr">
              <a:buFontTx/>
              <a:buNone/>
            </a:pPr>
            <a:r>
              <a:rPr lang="ru-RU">
                <a:solidFill>
                  <a:srgbClr val="00FF00"/>
                </a:solidFill>
              </a:rPr>
              <a:t>НЕОТЛОЖНАЯ ПОМОЩЬ</a:t>
            </a:r>
          </a:p>
          <a:p>
            <a:pPr>
              <a:buFontTx/>
              <a:buChar char="-"/>
            </a:pPr>
            <a:r>
              <a:rPr lang="ru-RU" sz="2400"/>
              <a:t>Окклюзионная повязка</a:t>
            </a:r>
          </a:p>
          <a:p>
            <a:pPr>
              <a:buFontTx/>
              <a:buChar char="-"/>
            </a:pPr>
            <a:r>
              <a:rPr lang="ru-RU" sz="2400"/>
              <a:t>Возвышенное положение туловища </a:t>
            </a:r>
          </a:p>
          <a:p>
            <a:pPr>
              <a:buFontTx/>
              <a:buChar char="-"/>
            </a:pPr>
            <a:r>
              <a:rPr lang="ru-RU" sz="2400"/>
              <a:t>Обезболивание</a:t>
            </a:r>
          </a:p>
          <a:p>
            <a:pPr>
              <a:buFontTx/>
              <a:buChar char="-"/>
            </a:pPr>
            <a:r>
              <a:rPr lang="ru-RU" sz="2400"/>
              <a:t>Ингаляция кислорода</a:t>
            </a:r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1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2" name="Прямоуг. 2"/>
          <p:cNvSpPr>
            <a:spLocks noGrp="1" noChangeArrowheads="1"/>
          </p:cNvSpPr>
          <p:nvPr>
            <p:ph type="title"/>
          </p:nvPr>
        </p:nvSpPr>
        <p:spPr>
          <a:xfrm>
            <a:off x="250825" y="301625"/>
            <a:ext cx="8893175" cy="1462088"/>
          </a:xfrm>
        </p:spPr>
        <p:txBody>
          <a:bodyPr/>
          <a:lstStyle/>
          <a:p>
            <a:pPr algn="ctr"/>
            <a:r>
              <a:rPr lang="ru-RU" sz="4000"/>
              <a:t>ОСЛОЖНЕНИЯ ОТКРЫТОГО ПНЕВМОТОРАКСА</a:t>
            </a:r>
          </a:p>
        </p:txBody>
      </p:sp>
      <p:sp>
        <p:nvSpPr>
          <p:cNvPr id="128003" name="Прямоуг. 3"/>
          <p:cNvSpPr>
            <a:spLocks noGrp="1" noChangeArrowheads="1"/>
          </p:cNvSpPr>
          <p:nvPr>
            <p:ph type="body" idx="1"/>
          </p:nvPr>
        </p:nvSpPr>
        <p:spPr>
          <a:xfrm>
            <a:off x="0" y="1981200"/>
            <a:ext cx="9144000" cy="4543425"/>
          </a:xfrm>
        </p:spPr>
        <p:txBody>
          <a:bodyPr/>
          <a:lstStyle/>
          <a:p>
            <a:r>
              <a:rPr lang="ru-RU" sz="2800">
                <a:solidFill>
                  <a:schemeClr val="tx2"/>
                </a:solidFill>
              </a:rPr>
              <a:t>КЛАПАННЫЙ ПНЕВМОТОРАКС</a:t>
            </a:r>
            <a:r>
              <a:rPr lang="ru-RU" sz="2800"/>
              <a:t> – при вдохе воздух поступает в плевральную полость, а при выдохе не может её покинуть</a:t>
            </a:r>
          </a:p>
          <a:p>
            <a:r>
              <a:rPr lang="ru-RU" sz="2800">
                <a:solidFill>
                  <a:schemeClr val="tx2"/>
                </a:solidFill>
              </a:rPr>
              <a:t>НАПРЯЖЁННЫЙ ПНЕВМОТОРАКС</a:t>
            </a:r>
            <a:r>
              <a:rPr lang="ru-RU" sz="2800"/>
              <a:t> – выраженная степень клапанного пневмоторакса при котором давление воздуха в плевральной полости значительно превышает атмосферное. Сопровождается смещением средостения в неповреждённую сторону</a:t>
            </a:r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1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026" name="Прямоуг. 2"/>
          <p:cNvSpPr>
            <a:spLocks noGrp="1" noChangeArrowheads="1"/>
          </p:cNvSpPr>
          <p:nvPr>
            <p:ph type="title"/>
          </p:nvPr>
        </p:nvSpPr>
        <p:spPr>
          <a:xfrm>
            <a:off x="323850" y="301625"/>
            <a:ext cx="8820150" cy="1039813"/>
          </a:xfrm>
        </p:spPr>
        <p:txBody>
          <a:bodyPr/>
          <a:lstStyle/>
          <a:p>
            <a:pPr algn="ctr"/>
            <a:r>
              <a:rPr lang="ru-RU" sz="4000"/>
              <a:t>ЗАКРЫТЫЙ ПНЕВМОТОРАКС</a:t>
            </a:r>
          </a:p>
        </p:txBody>
      </p:sp>
      <p:sp>
        <p:nvSpPr>
          <p:cNvPr id="129027" name="Прямоуг. 3"/>
          <p:cNvSpPr>
            <a:spLocks noGrp="1" noChangeArrowheads="1"/>
          </p:cNvSpPr>
          <p:nvPr>
            <p:ph type="body" idx="1"/>
          </p:nvPr>
        </p:nvSpPr>
        <p:spPr>
          <a:xfrm>
            <a:off x="323850" y="1981200"/>
            <a:ext cx="8569325" cy="4543425"/>
          </a:xfrm>
        </p:spPr>
        <p:txBody>
          <a:bodyPr/>
          <a:lstStyle/>
          <a:p>
            <a:pPr algn="ctr">
              <a:buFontTx/>
              <a:buNone/>
            </a:pPr>
            <a:r>
              <a:rPr lang="ru-RU" sz="2800"/>
              <a:t>ПОСТУПЛЕНИЕ ВОЗДУХА В</a:t>
            </a:r>
          </a:p>
          <a:p>
            <a:pPr algn="ctr">
              <a:buFontTx/>
              <a:buNone/>
            </a:pPr>
            <a:r>
              <a:rPr lang="ru-RU" sz="2800"/>
              <a:t>ПЛЕВРАЛЬНУЮ ПОЛОСТЬ</a:t>
            </a:r>
          </a:p>
          <a:p>
            <a:pPr algn="ctr">
              <a:buFontTx/>
              <a:buNone/>
            </a:pPr>
            <a:r>
              <a:rPr lang="ru-RU" sz="2800"/>
              <a:t>ВСЛЕДСТВИЕ НАРУШЕНИЯ</a:t>
            </a:r>
          </a:p>
          <a:p>
            <a:pPr algn="ctr">
              <a:buFontTx/>
              <a:buNone/>
            </a:pPr>
            <a:r>
              <a:rPr lang="ru-RU" sz="2800"/>
              <a:t>ЦЕЛОСТНОСТИ ЛЁГКОГО</a:t>
            </a:r>
            <a:br>
              <a:rPr lang="ru-RU" sz="2800"/>
            </a:br>
            <a:endParaRPr lang="ru-RU" sz="2800"/>
          </a:p>
          <a:p>
            <a:pPr algn="ctr">
              <a:buFontTx/>
              <a:buNone/>
            </a:pPr>
            <a:r>
              <a:rPr lang="ru-RU" sz="2800"/>
              <a:t>ПЛЕВРАЛЬНАЯ ПОЛОСТЬ</a:t>
            </a:r>
          </a:p>
          <a:p>
            <a:pPr algn="ctr">
              <a:buFontTx/>
              <a:buNone/>
            </a:pPr>
            <a:r>
              <a:rPr lang="ru-RU" sz="2800"/>
              <a:t>СООБЩАЕТСЯ С АТМОСФЕРОЙ</a:t>
            </a:r>
          </a:p>
          <a:p>
            <a:pPr algn="ctr">
              <a:buFontTx/>
              <a:buNone/>
            </a:pPr>
            <a:r>
              <a:rPr lang="ru-RU" sz="2800"/>
              <a:t>ЧЕРЕЗ ДЕФЕКТЫ В ЛЕГОЧНОЙ ТКАНИ</a:t>
            </a:r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1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50" name="Прямоуг. 2"/>
          <p:cNvSpPr>
            <a:spLocks noGrp="1" noChangeArrowheads="1"/>
          </p:cNvSpPr>
          <p:nvPr>
            <p:ph type="title"/>
          </p:nvPr>
        </p:nvSpPr>
        <p:spPr>
          <a:xfrm>
            <a:off x="0" y="301625"/>
            <a:ext cx="9144000" cy="1462088"/>
          </a:xfrm>
        </p:spPr>
        <p:txBody>
          <a:bodyPr/>
          <a:lstStyle/>
          <a:p>
            <a:pPr algn="ctr"/>
            <a:r>
              <a:rPr lang="ru-RU" sz="3200" b="1">
                <a:solidFill>
                  <a:srgbClr val="FFFF00"/>
                </a:solidFill>
              </a:rPr>
              <a:t>РАСПРОСТРАНЁННАЯ ПОДКОЖНАЯ ЭМФИЗЕМАВ ПРИ НАПРЯЖЁННОМ ПНЕВМОТОРАКСЕ</a:t>
            </a:r>
          </a:p>
        </p:txBody>
      </p:sp>
      <p:pic>
        <p:nvPicPr>
          <p:cNvPr id="130051" name="Рисунок 3" descr="Эмфизема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88" r="21114" b="2708"/>
          <a:stretch>
            <a:fillRect/>
          </a:stretch>
        </p:blipFill>
        <p:spPr>
          <a:xfrm>
            <a:off x="2339975" y="2079625"/>
            <a:ext cx="5040313" cy="477837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1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074" name="Прямоуг. 2"/>
          <p:cNvSpPr>
            <a:spLocks noGrp="1" noChangeArrowheads="1"/>
          </p:cNvSpPr>
          <p:nvPr>
            <p:ph type="title"/>
          </p:nvPr>
        </p:nvSpPr>
        <p:spPr>
          <a:xfrm>
            <a:off x="685800" y="301625"/>
            <a:ext cx="7772400" cy="1758950"/>
          </a:xfrm>
        </p:spPr>
        <p:txBody>
          <a:bodyPr/>
          <a:lstStyle/>
          <a:p>
            <a:pPr algn="ctr"/>
            <a:r>
              <a:rPr lang="ru-RU" sz="4000"/>
              <a:t>НЕОТЛОЖНАЯ ПОМОЩЬ ПРИ НАПРЯЖЁННОМ ПНЕВМОТОРАКСЕ</a:t>
            </a:r>
          </a:p>
        </p:txBody>
      </p:sp>
      <p:sp>
        <p:nvSpPr>
          <p:cNvPr id="131075" name="Прямоуг. 3"/>
          <p:cNvSpPr>
            <a:spLocks noGrp="1" noChangeArrowheads="1"/>
          </p:cNvSpPr>
          <p:nvPr>
            <p:ph type="body" idx="1"/>
          </p:nvPr>
        </p:nvSpPr>
        <p:spPr>
          <a:xfrm>
            <a:off x="250825" y="2420938"/>
            <a:ext cx="8642350" cy="4103687"/>
          </a:xfrm>
        </p:spPr>
        <p:txBody>
          <a:bodyPr/>
          <a:lstStyle/>
          <a:p>
            <a:pPr algn="ctr">
              <a:buFontTx/>
              <a:buNone/>
            </a:pPr>
            <a:r>
              <a:rPr lang="ru-RU" sz="2800">
                <a:solidFill>
                  <a:schemeClr val="tx2"/>
                </a:solidFill>
              </a:rPr>
              <a:t>ПЕРЕВЕСТИ НАПРЯЖЁННЫЙ</a:t>
            </a:r>
          </a:p>
          <a:p>
            <a:pPr algn="ctr">
              <a:buFontTx/>
              <a:buNone/>
            </a:pPr>
            <a:r>
              <a:rPr lang="ru-RU" sz="2800">
                <a:solidFill>
                  <a:schemeClr val="tx2"/>
                </a:solidFill>
              </a:rPr>
              <a:t>ПНЕВМОТОРАКС В ОТКРЫТЫЙ</a:t>
            </a:r>
          </a:p>
          <a:p>
            <a:pPr algn="ctr">
              <a:buFontTx/>
              <a:buNone/>
            </a:pPr>
            <a:r>
              <a:rPr lang="ru-RU" sz="2800"/>
              <a:t>При нарастании дыхательной</a:t>
            </a:r>
          </a:p>
          <a:p>
            <a:pPr algn="ctr">
              <a:buFontTx/>
              <a:buNone/>
            </a:pPr>
            <a:r>
              <a:rPr lang="ru-RU" sz="2800"/>
              <a:t>недостаточности (цианоз,</a:t>
            </a:r>
          </a:p>
          <a:p>
            <a:pPr algn="ctr">
              <a:buFontTx/>
              <a:buNone/>
            </a:pPr>
            <a:r>
              <a:rPr lang="ru-RU" sz="2800"/>
              <a:t>прогрессирующая одышка) немедленно</a:t>
            </a:r>
          </a:p>
          <a:p>
            <a:pPr algn="ctr">
              <a:buFontTx/>
              <a:buNone/>
            </a:pPr>
            <a:r>
              <a:rPr lang="ru-RU" sz="2800"/>
              <a:t>толстой иглой сделать пункцию</a:t>
            </a:r>
          </a:p>
          <a:p>
            <a:pPr algn="ctr">
              <a:buFontTx/>
              <a:buNone/>
            </a:pPr>
            <a:r>
              <a:rPr lang="ru-RU" sz="2800"/>
              <a:t>плевральной полости во </a:t>
            </a:r>
            <a:r>
              <a:rPr lang="ru-RU" sz="2800" b="1">
                <a:ea typeface="Arial Unicode MS" pitchFamily="34" charset="-128"/>
                <a:cs typeface="Arial Unicode MS" pitchFamily="34" charset="-128"/>
              </a:rPr>
              <a:t>Ⅱ-Ⅲ </a:t>
            </a:r>
            <a:r>
              <a:rPr lang="ru-RU" sz="2800"/>
              <a:t>межреберье по среднеключичной линии</a:t>
            </a:r>
            <a:endParaRPr lang="ru-RU" sz="2800" b="1">
              <a:ea typeface="Arial Unicode MS" pitchFamily="34" charset="-128"/>
              <a:cs typeface="Arial Unicode MS" pitchFamily="34" charset="-128"/>
            </a:endParaRPr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1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8" name="Прямоуг.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/>
              <a:t>ЭВАКУАЦИЯ РАНЕНОГО В ГРУДЬ</a:t>
            </a:r>
          </a:p>
        </p:txBody>
      </p:sp>
      <p:sp>
        <p:nvSpPr>
          <p:cNvPr id="132099" name="Прямоуг. 3"/>
          <p:cNvSpPr>
            <a:spLocks noGrp="1" noChangeArrowheads="1"/>
          </p:cNvSpPr>
          <p:nvPr>
            <p:ph type="body" idx="1"/>
          </p:nvPr>
        </p:nvSpPr>
        <p:spPr>
          <a:xfrm>
            <a:off x="250825" y="1981200"/>
            <a:ext cx="8642350" cy="4543425"/>
          </a:xfrm>
        </p:spPr>
        <p:txBody>
          <a:bodyPr/>
          <a:lstStyle/>
          <a:p>
            <a:pPr algn="ctr">
              <a:buFontTx/>
              <a:buNone/>
            </a:pPr>
            <a:r>
              <a:rPr lang="ru-RU" sz="4000"/>
              <a:t>Пострадавшие с повреждением груди транспортируются на носилках в положении полусидя с постоянным контролем за глубиной и частотой дыхания</a:t>
            </a:r>
          </a:p>
        </p:txBody>
      </p:sp>
    </p:spTree>
  </p:cSld>
  <p:clrMapOvr>
    <a:masterClrMapping/>
  </p:clrMapOvr>
  <p:transition>
    <p:push dir="r"/>
  </p:transition>
</p:sld>
</file>

<file path=ppt/slides/slide1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Прямоуг. 2"/>
          <p:cNvSpPr>
            <a:spLocks noGrp="1" noChangeArrowheads="1"/>
          </p:cNvSpPr>
          <p:nvPr>
            <p:ph type="title"/>
          </p:nvPr>
        </p:nvSpPr>
        <p:spPr>
          <a:xfrm>
            <a:off x="0" y="301625"/>
            <a:ext cx="9144000" cy="1462088"/>
          </a:xfrm>
        </p:spPr>
        <p:txBody>
          <a:bodyPr/>
          <a:lstStyle/>
          <a:p>
            <a:pPr algn="ctr"/>
            <a:r>
              <a:rPr lang="ru-RU"/>
              <a:t>ЭВАКУАЦИЯ РАНЕНОГО В ГРУДЬ</a:t>
            </a:r>
          </a:p>
        </p:txBody>
      </p:sp>
      <p:pic>
        <p:nvPicPr>
          <p:cNvPr id="133123" name="Рисунок 3" descr="Эвакуация 1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542" t="20894" r="9856" b="28580"/>
          <a:stretch>
            <a:fillRect/>
          </a:stretch>
        </p:blipFill>
        <p:spPr>
          <a:xfrm>
            <a:off x="1619250" y="1928813"/>
            <a:ext cx="6121400" cy="4935537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push dir="r"/>
  </p:transition>
</p:sld>
</file>

<file path=ppt/slides/slide1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6" name="Прямоуг.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/>
              <a:t>ЭВАКУАЦИЯ РАНЕНОГО В ЖИВОТ</a:t>
            </a:r>
          </a:p>
        </p:txBody>
      </p:sp>
      <p:sp>
        <p:nvSpPr>
          <p:cNvPr id="134147" name="Прямоуг. 3"/>
          <p:cNvSpPr>
            <a:spLocks noGrp="1" noChangeArrowheads="1"/>
          </p:cNvSpPr>
          <p:nvPr>
            <p:ph type="body" idx="1"/>
          </p:nvPr>
        </p:nvSpPr>
        <p:spPr>
          <a:xfrm>
            <a:off x="0" y="2349500"/>
            <a:ext cx="9144000" cy="4175125"/>
          </a:xfrm>
        </p:spPr>
        <p:txBody>
          <a:bodyPr/>
          <a:lstStyle/>
          <a:p>
            <a:pPr algn="ctr">
              <a:buFontTx/>
              <a:buNone/>
            </a:pPr>
            <a:r>
              <a:rPr lang="ru-RU"/>
              <a:t>	</a:t>
            </a:r>
            <a:r>
              <a:rPr lang="ru-RU" sz="4400"/>
              <a:t>Раненый укладывается на носилки на спину со слегка согнутыми ногами и немного опускается головной конец носилок</a:t>
            </a:r>
          </a:p>
        </p:txBody>
      </p:sp>
    </p:spTree>
  </p:cSld>
  <p:clrMapOvr>
    <a:masterClrMapping/>
  </p:clrMapOvr>
  <p:transition>
    <p:push dir="r"/>
  </p:transition>
</p:sld>
</file>

<file path=ppt/slides/slide1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170" name="Прямоуг. 2"/>
          <p:cNvSpPr>
            <a:spLocks noGrp="1" noChangeArrowheads="1"/>
          </p:cNvSpPr>
          <p:nvPr>
            <p:ph type="title"/>
          </p:nvPr>
        </p:nvSpPr>
        <p:spPr>
          <a:xfrm>
            <a:off x="0" y="301625"/>
            <a:ext cx="9144000" cy="1462088"/>
          </a:xfrm>
        </p:spPr>
        <p:txBody>
          <a:bodyPr/>
          <a:lstStyle/>
          <a:p>
            <a:pPr algn="ctr"/>
            <a:r>
              <a:rPr lang="ru-RU"/>
              <a:t>ТРАНСПОРТИРОВКА РАНЕННОГО В ЖИВОТ</a:t>
            </a:r>
          </a:p>
        </p:txBody>
      </p:sp>
      <p:pic>
        <p:nvPicPr>
          <p:cNvPr id="135171" name="Рисунок 3" descr="Эвак живот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08"/>
          <a:stretch>
            <a:fillRect/>
          </a:stretch>
        </p:blipFill>
        <p:spPr>
          <a:xfrm rot="21426964">
            <a:off x="250825" y="2781300"/>
            <a:ext cx="8569325" cy="296386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push dir="r"/>
  </p:transition>
</p:sld>
</file>

<file path=ppt/slides/slide1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Прямоуг. 2"/>
          <p:cNvSpPr>
            <a:spLocks noGrp="1" noChangeArrowheads="1"/>
          </p:cNvSpPr>
          <p:nvPr>
            <p:ph type="title"/>
          </p:nvPr>
        </p:nvSpPr>
        <p:spPr>
          <a:xfrm>
            <a:off x="0" y="301625"/>
            <a:ext cx="9144000" cy="1831975"/>
          </a:xfrm>
        </p:spPr>
        <p:txBody>
          <a:bodyPr/>
          <a:lstStyle/>
          <a:p>
            <a:pPr algn="ctr"/>
            <a:r>
              <a:rPr lang="ru-RU" sz="4000"/>
              <a:t>ШОК – ЗНАЧИТЕЛЬНАЯ ОПАСНОСТЬ ДЛЯ ЖИЗНИ ПОСТРАДАВШЕГО  </a:t>
            </a:r>
          </a:p>
        </p:txBody>
      </p:sp>
      <p:sp>
        <p:nvSpPr>
          <p:cNvPr id="136195" name="Прямоуг. 3"/>
          <p:cNvSpPr>
            <a:spLocks noGrp="1" noChangeArrowheads="1"/>
          </p:cNvSpPr>
          <p:nvPr>
            <p:ph type="body" idx="1"/>
          </p:nvPr>
        </p:nvSpPr>
        <p:spPr>
          <a:xfrm>
            <a:off x="250825" y="2492375"/>
            <a:ext cx="8893175" cy="4105275"/>
          </a:xfrm>
        </p:spPr>
        <p:txBody>
          <a:bodyPr/>
          <a:lstStyle/>
          <a:p>
            <a:pPr algn="ctr">
              <a:buFontTx/>
              <a:buNone/>
            </a:pPr>
            <a:r>
              <a:rPr lang="ru-RU" sz="2800"/>
              <a:t>	</a:t>
            </a:r>
            <a:r>
              <a:rPr lang="ru-RU" sz="3600"/>
              <a:t>ПРИ ШОКОГЕННОЙ ТРАВМЕ АКТИВНАЯ ПРОТИВОШОКОВАЯ ТЕРАПИЯ ДОЛЖНА БЫТЬ НАЧАТА ДАЖЕ ПРИ ОТСУТСТВИИ ВЫРАЖЕННЫХ КЛИНИЧЕСКИХ ПРОЯВЛЕНИЙ ШОКА</a:t>
            </a:r>
            <a:r>
              <a:rPr lang="ru-RU"/>
              <a:t> </a:t>
            </a:r>
          </a:p>
        </p:txBody>
      </p:sp>
    </p:spTree>
  </p:cSld>
  <p:clrMapOvr>
    <a:masterClrMapping/>
  </p:clrMapOvr>
  <p:transition>
    <p:push dir="r"/>
  </p:transition>
</p:sld>
</file>

<file path=ppt/slides/slide1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Прямоуг. 2"/>
          <p:cNvSpPr>
            <a:spLocks noGrp="1" noChangeArrowheads="1"/>
          </p:cNvSpPr>
          <p:nvPr>
            <p:ph type="title"/>
          </p:nvPr>
        </p:nvSpPr>
        <p:spPr>
          <a:xfrm>
            <a:off x="0" y="301625"/>
            <a:ext cx="9144000" cy="1255713"/>
          </a:xfrm>
        </p:spPr>
        <p:txBody>
          <a:bodyPr/>
          <a:lstStyle/>
          <a:p>
            <a:pPr algn="ctr"/>
            <a:r>
              <a:rPr lang="ru-RU" sz="4800"/>
              <a:t>«ШОКОГЕННАЯ ТРАВМА»</a:t>
            </a:r>
          </a:p>
        </p:txBody>
      </p:sp>
      <p:sp>
        <p:nvSpPr>
          <p:cNvPr id="137219" name="Прямоуг. 3"/>
          <p:cNvSpPr>
            <a:spLocks noGrp="1" noChangeArrowheads="1"/>
          </p:cNvSpPr>
          <p:nvPr>
            <p:ph type="body" idx="1"/>
          </p:nvPr>
        </p:nvSpPr>
        <p:spPr>
          <a:xfrm>
            <a:off x="0" y="1981200"/>
            <a:ext cx="9144000" cy="4616450"/>
          </a:xfrm>
        </p:spPr>
        <p:txBody>
          <a:bodyPr/>
          <a:lstStyle/>
          <a:p>
            <a:pPr algn="ctr">
              <a:lnSpc>
                <a:spcPct val="90000"/>
              </a:lnSpc>
              <a:buFontTx/>
              <a:buNone/>
            </a:pPr>
            <a:r>
              <a:rPr lang="ru-RU" sz="2400"/>
              <a:t>	</a:t>
            </a:r>
            <a:r>
              <a:rPr lang="ru-RU" sz="2800" u="sng"/>
              <a:t>повреждения, с большой вероятностью приводящие к шоку:</a:t>
            </a:r>
            <a:br>
              <a:rPr lang="ru-RU" sz="2800" u="sng"/>
            </a:br>
            <a:endParaRPr lang="ru-RU" sz="2800" u="sng"/>
          </a:p>
          <a:p>
            <a:pPr>
              <a:lnSpc>
                <a:spcPct val="90000"/>
              </a:lnSpc>
              <a:buFontTx/>
              <a:buChar char="-"/>
            </a:pPr>
            <a:r>
              <a:rPr lang="ru-RU" sz="2400"/>
              <a:t>огнестрельные ранения;</a:t>
            </a:r>
          </a:p>
          <a:p>
            <a:pPr>
              <a:lnSpc>
                <a:spcPct val="90000"/>
              </a:lnSpc>
              <a:buFontTx/>
              <a:buChar char="-"/>
            </a:pPr>
            <a:r>
              <a:rPr lang="ru-RU" sz="2400"/>
              <a:t>открытые и закрытые повреждения бедра, таза; </a:t>
            </a:r>
          </a:p>
          <a:p>
            <a:pPr>
              <a:lnSpc>
                <a:spcPct val="90000"/>
              </a:lnSpc>
              <a:buFontTx/>
              <a:buChar char="-"/>
            </a:pPr>
            <a:r>
              <a:rPr lang="ru-RU" sz="2400"/>
              <a:t>множественные и сочетанные повреждения;</a:t>
            </a:r>
          </a:p>
          <a:p>
            <a:pPr>
              <a:lnSpc>
                <a:spcPct val="90000"/>
              </a:lnSpc>
              <a:buFontTx/>
              <a:buChar char="-"/>
            </a:pPr>
            <a:r>
              <a:rPr lang="ru-RU" sz="2400"/>
              <a:t>раны, проникающие в грудную и брюшную полости;</a:t>
            </a:r>
          </a:p>
          <a:p>
            <a:pPr>
              <a:lnSpc>
                <a:spcPct val="90000"/>
              </a:lnSpc>
              <a:buFontTx/>
              <a:buChar char="-"/>
            </a:pPr>
            <a:r>
              <a:rPr lang="ru-RU" sz="2400"/>
              <a:t>продолжающееся кровотечение, массивная кровопотеря; </a:t>
            </a:r>
          </a:p>
          <a:p>
            <a:pPr>
              <a:lnSpc>
                <a:spcPct val="90000"/>
              </a:lnSpc>
              <a:buFontTx/>
              <a:buChar char="-"/>
            </a:pPr>
            <a:r>
              <a:rPr lang="ru-RU" sz="2400"/>
              <a:t>обширные ожоги.</a:t>
            </a:r>
          </a:p>
        </p:txBody>
      </p:sp>
    </p:spTree>
  </p:cSld>
  <p:clrMapOvr>
    <a:masterClrMapping/>
  </p:clrMapOvr>
  <p:transition>
    <p:push dir="r"/>
  </p:transition>
</p:sld>
</file>

<file path=ppt/slides/slide1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242" name="Прямоуг.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1763713"/>
          </a:xfrm>
        </p:spPr>
        <p:txBody>
          <a:bodyPr/>
          <a:lstStyle/>
          <a:p>
            <a:pPr algn="ctr"/>
            <a:r>
              <a:rPr lang="ru-RU"/>
              <a:t>КОМПЛЕКС ПРОТИВОШОКОВЫХ МЕРОПРИЯТИЙ</a:t>
            </a:r>
          </a:p>
        </p:txBody>
      </p:sp>
      <p:sp>
        <p:nvSpPr>
          <p:cNvPr id="138243" name="Прямоуг. 3"/>
          <p:cNvSpPr>
            <a:spLocks noGrp="1" noChangeArrowheads="1"/>
          </p:cNvSpPr>
          <p:nvPr>
            <p:ph type="body" idx="1"/>
          </p:nvPr>
        </p:nvSpPr>
        <p:spPr>
          <a:xfrm>
            <a:off x="0" y="2133600"/>
            <a:ext cx="9144000" cy="4464050"/>
          </a:xfrm>
        </p:spPr>
        <p:txBody>
          <a:bodyPr/>
          <a:lstStyle/>
          <a:p>
            <a:r>
              <a:rPr lang="ru-RU" sz="2800"/>
              <a:t>Устранение непосредственного воздействия шокогенного фактора </a:t>
            </a:r>
          </a:p>
          <a:p>
            <a:r>
              <a:rPr lang="ru-RU" sz="2800"/>
              <a:t>Остановка кровотечения </a:t>
            </a:r>
          </a:p>
          <a:p>
            <a:r>
              <a:rPr lang="ru-RU" sz="2800"/>
              <a:t>Обезболивание </a:t>
            </a:r>
          </a:p>
          <a:p>
            <a:r>
              <a:rPr lang="ru-RU" sz="2800"/>
              <a:t>Иммобилизация  повреждений </a:t>
            </a:r>
          </a:p>
          <a:p>
            <a:r>
              <a:rPr lang="ru-RU" sz="2800"/>
              <a:t>Поддержание функции дыхания и сердечной деятельности </a:t>
            </a:r>
          </a:p>
          <a:p>
            <a:r>
              <a:rPr lang="ru-RU" sz="2800"/>
              <a:t>Нормализация ОЦК и коррекция нарушений метаболизма </a:t>
            </a:r>
          </a:p>
        </p:txBody>
      </p:sp>
    </p:spTree>
  </p:cSld>
  <p:clrMapOvr>
    <a:masterClrMapping/>
  </p:clrMapOvr>
  <p:transition>
    <p:push dir="r"/>
  </p:transition>
</p:sld>
</file>

<file path=ppt/slides/slide1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266" name="Прямоуг. 2"/>
          <p:cNvSpPr>
            <a:spLocks noGrp="1" noChangeArrowheads="1"/>
          </p:cNvSpPr>
          <p:nvPr>
            <p:ph type="title"/>
          </p:nvPr>
        </p:nvSpPr>
        <p:spPr>
          <a:xfrm>
            <a:off x="0" y="301625"/>
            <a:ext cx="9144000" cy="2335213"/>
          </a:xfrm>
        </p:spPr>
        <p:txBody>
          <a:bodyPr/>
          <a:lstStyle/>
          <a:p>
            <a:pPr algn="ctr"/>
            <a:r>
              <a:rPr lang="ru-RU" sz="4000"/>
              <a:t>УСТРАНЕНИЕ НЕПОСРЕДСТВЕННОГО ВОЗДЕЙСТВИЯ ШОКОГЕННОГО ФАКТОРА</a:t>
            </a:r>
          </a:p>
        </p:txBody>
      </p:sp>
      <p:sp>
        <p:nvSpPr>
          <p:cNvPr id="139267" name="Прямоуг. 3"/>
          <p:cNvSpPr>
            <a:spLocks noGrp="1" noChangeArrowheads="1"/>
          </p:cNvSpPr>
          <p:nvPr>
            <p:ph type="body" idx="1"/>
          </p:nvPr>
        </p:nvSpPr>
        <p:spPr>
          <a:xfrm>
            <a:off x="0" y="3284538"/>
            <a:ext cx="9144000" cy="3573462"/>
          </a:xfrm>
        </p:spPr>
        <p:txBody>
          <a:bodyPr/>
          <a:lstStyle/>
          <a:p>
            <a:pPr>
              <a:buFontTx/>
              <a:buNone/>
            </a:pPr>
            <a:r>
              <a:rPr lang="ru-RU"/>
              <a:t>	</a:t>
            </a:r>
            <a:r>
              <a:rPr lang="ru-RU" sz="4000"/>
              <a:t>освобождение пострадавших из-под завалов, тушение пламени, прекращение воздействия электрического тока и прочие действия </a:t>
            </a:r>
          </a:p>
        </p:txBody>
      </p:sp>
    </p:spTree>
  </p:cSld>
  <p:clrMapOvr>
    <a:masterClrMapping/>
  </p:clrMapOvr>
  <p:transition>
    <p:push dir="r"/>
  </p:transition>
</p:sld>
</file>

<file path=ppt/slides/slide1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290" name="Прямоуг. 2"/>
          <p:cNvSpPr>
            <a:spLocks noGrp="1" noChangeArrowheads="1"/>
          </p:cNvSpPr>
          <p:nvPr>
            <p:ph type="title"/>
          </p:nvPr>
        </p:nvSpPr>
        <p:spPr>
          <a:xfrm>
            <a:off x="0" y="301625"/>
            <a:ext cx="9144000" cy="1462088"/>
          </a:xfrm>
        </p:spPr>
        <p:txBody>
          <a:bodyPr/>
          <a:lstStyle/>
          <a:p>
            <a:pPr algn="ctr"/>
            <a:r>
              <a:rPr lang="ru-RU" sz="4800"/>
              <a:t>ОСТАНОВКА КРОВОТЕЧЕНИЯ</a:t>
            </a:r>
          </a:p>
        </p:txBody>
      </p:sp>
      <p:sp>
        <p:nvSpPr>
          <p:cNvPr id="140291" name="Прямоуг. 3"/>
          <p:cNvSpPr>
            <a:spLocks noGrp="1" noChangeArrowheads="1"/>
          </p:cNvSpPr>
          <p:nvPr>
            <p:ph type="body" idx="1"/>
          </p:nvPr>
        </p:nvSpPr>
        <p:spPr>
          <a:xfrm>
            <a:off x="0" y="1981200"/>
            <a:ext cx="9144000" cy="4616450"/>
          </a:xfrm>
        </p:spPr>
        <p:txBody>
          <a:bodyPr/>
          <a:lstStyle/>
          <a:p>
            <a:r>
              <a:rPr lang="ru-RU"/>
              <a:t>Гемостатические мероприятия должны быть выполнены максимально быстро и полноценно, без чего вся противошоковая терапия не может быть эффективной </a:t>
            </a:r>
          </a:p>
          <a:p>
            <a:r>
              <a:rPr lang="ru-RU"/>
              <a:t>На этапе первой и доврачебной помощи ставится задача временной остановки наружного кровотечения </a:t>
            </a:r>
          </a:p>
        </p:txBody>
      </p:sp>
    </p:spTree>
  </p:cSld>
  <p:clrMapOvr>
    <a:masterClrMapping/>
  </p:clrMapOvr>
  <p:transition>
    <p:push dir="r"/>
  </p:transition>
</p:sld>
</file>

<file path=ppt/slides/slide1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314" name="Прямоуг.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5400"/>
              <a:t>ОБЕЗБОЛИВАНИЕ</a:t>
            </a:r>
          </a:p>
        </p:txBody>
      </p:sp>
      <p:sp>
        <p:nvSpPr>
          <p:cNvPr id="141315" name="Прямоуг. 3"/>
          <p:cNvSpPr>
            <a:spLocks noGrp="1" noChangeArrowheads="1"/>
          </p:cNvSpPr>
          <p:nvPr>
            <p:ph type="body" idx="1"/>
          </p:nvPr>
        </p:nvSpPr>
        <p:spPr>
          <a:xfrm>
            <a:off x="0" y="1981200"/>
            <a:ext cx="9144000" cy="4876800"/>
          </a:xfrm>
        </p:spPr>
        <p:txBody>
          <a:bodyPr/>
          <a:lstStyle/>
          <a:p>
            <a:pPr>
              <a:lnSpc>
                <a:spcPct val="90000"/>
              </a:lnSpc>
              <a:buFontTx/>
              <a:buNone/>
            </a:pPr>
            <a:r>
              <a:rPr lang="ru-RU"/>
              <a:t>	</a:t>
            </a:r>
            <a:r>
              <a:rPr lang="ru-RU" sz="3600"/>
              <a:t>Адекватное обезболивание, устраняя одну из главных причин шока, создает предпосылки для успешной коррекции гомеостаза при развившемся шоке, а выполненное в ранние сроки после повреждения — для его профилактики. </a:t>
            </a:r>
          </a:p>
        </p:txBody>
      </p:sp>
    </p:spTree>
  </p:cSld>
  <p:clrMapOvr>
    <a:masterClrMapping/>
  </p:clrMapOvr>
  <p:transition>
    <p:push dir="r"/>
  </p:transition>
</p:sld>
</file>

<file path=ppt/slides/slide1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338" name="Прямоуг. 2"/>
          <p:cNvSpPr>
            <a:spLocks noGrp="1" noChangeArrowheads="1"/>
          </p:cNvSpPr>
          <p:nvPr>
            <p:ph type="title"/>
          </p:nvPr>
        </p:nvSpPr>
        <p:spPr>
          <a:xfrm>
            <a:off x="0" y="765175"/>
            <a:ext cx="9144000" cy="5543550"/>
          </a:xfrm>
        </p:spPr>
        <p:txBody>
          <a:bodyPr/>
          <a:lstStyle/>
          <a:p>
            <a:pPr algn="ctr"/>
            <a:r>
              <a:rPr lang="ru-RU" sz="5400">
                <a:solidFill>
                  <a:srgbClr val="FFFF00"/>
                </a:solidFill>
              </a:rPr>
              <a:t>Медикаментозное обезболивание на догоспитальном этапе, как правило, ограничивается введением наркотических анальгетиков</a:t>
            </a:r>
            <a:r>
              <a:rPr lang="ru-RU" sz="4000"/>
              <a:t> </a:t>
            </a:r>
          </a:p>
        </p:txBody>
      </p:sp>
    </p:spTree>
  </p:cSld>
  <p:clrMapOvr>
    <a:masterClrMapping/>
  </p:clrMapOvr>
  <p:transition>
    <p:push dir="r"/>
  </p:transition>
</p:sld>
</file>

<file path=ppt/slides/slide1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62" name="Прямоуг. 2"/>
          <p:cNvSpPr>
            <a:spLocks noGrp="1" noChangeArrowheads="1"/>
          </p:cNvSpPr>
          <p:nvPr>
            <p:ph type="title"/>
          </p:nvPr>
        </p:nvSpPr>
        <p:spPr>
          <a:xfrm>
            <a:off x="0" y="301625"/>
            <a:ext cx="9144000" cy="1462088"/>
          </a:xfrm>
        </p:spPr>
        <p:txBody>
          <a:bodyPr/>
          <a:lstStyle/>
          <a:p>
            <a:pPr algn="ctr"/>
            <a:r>
              <a:rPr lang="ru-RU"/>
              <a:t>ИММОБИЛИЗАЦИЯ ПОВРЕЖДЕНИЙ</a:t>
            </a:r>
          </a:p>
        </p:txBody>
      </p:sp>
      <p:sp>
        <p:nvSpPr>
          <p:cNvPr id="143363" name="Прямоуг. 3"/>
          <p:cNvSpPr>
            <a:spLocks noGrp="1" noChangeArrowheads="1"/>
          </p:cNvSpPr>
          <p:nvPr>
            <p:ph type="body" idx="1"/>
          </p:nvPr>
        </p:nvSpPr>
        <p:spPr>
          <a:xfrm>
            <a:off x="0" y="2349500"/>
            <a:ext cx="9144000" cy="4508500"/>
          </a:xfrm>
        </p:spPr>
        <p:txBody>
          <a:bodyPr/>
          <a:lstStyle/>
          <a:p>
            <a:pPr>
              <a:buFontTx/>
              <a:buNone/>
            </a:pPr>
            <a:r>
              <a:rPr lang="ru-RU"/>
              <a:t>	</a:t>
            </a:r>
            <a:r>
              <a:rPr lang="ru-RU" sz="3600"/>
              <a:t>Подвижность в области повреждений приводит к усилению как болевого синдрома, так и кровотечения из поврежденных тканей, что безусловно способно вызвать шок или усугубить его</a:t>
            </a:r>
            <a:r>
              <a:rPr lang="ru-RU"/>
              <a:t> </a:t>
            </a:r>
          </a:p>
        </p:txBody>
      </p:sp>
    </p:spTree>
  </p:cSld>
  <p:clrMapOvr>
    <a:masterClrMapping/>
  </p:clrMapOvr>
  <p:transition>
    <p:push dir="r"/>
  </p:transition>
</p:sld>
</file>

<file path=ppt/slides/slide1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386" name="Прямоуг. 2"/>
          <p:cNvSpPr>
            <a:spLocks noGrp="1" noChangeArrowheads="1"/>
          </p:cNvSpPr>
          <p:nvPr>
            <p:ph type="title"/>
          </p:nvPr>
        </p:nvSpPr>
        <p:spPr>
          <a:xfrm>
            <a:off x="323850" y="301625"/>
            <a:ext cx="8820150" cy="1462088"/>
          </a:xfrm>
        </p:spPr>
        <p:txBody>
          <a:bodyPr/>
          <a:lstStyle/>
          <a:p>
            <a:pPr algn="ctr"/>
            <a:r>
              <a:rPr lang="ru-RU"/>
              <a:t>ТРАНСПОРТНАЯ ИММОБИЛИЗАЦИЯ</a:t>
            </a:r>
          </a:p>
        </p:txBody>
      </p:sp>
      <p:sp>
        <p:nvSpPr>
          <p:cNvPr id="144387" name="Прямоуг. 3"/>
          <p:cNvSpPr>
            <a:spLocks noGrp="1" noChangeArrowheads="1"/>
          </p:cNvSpPr>
          <p:nvPr>
            <p:ph type="body" idx="1"/>
          </p:nvPr>
        </p:nvSpPr>
        <p:spPr>
          <a:xfrm>
            <a:off x="0" y="1981200"/>
            <a:ext cx="9144000" cy="4876800"/>
          </a:xfrm>
        </p:spPr>
        <p:txBody>
          <a:bodyPr/>
          <a:lstStyle/>
          <a:p>
            <a:pPr>
              <a:buFontTx/>
              <a:buNone/>
            </a:pPr>
            <a:r>
              <a:rPr lang="ru-RU"/>
              <a:t>	</a:t>
            </a:r>
            <a:r>
              <a:rPr lang="ru-RU" sz="3600"/>
              <a:t>Обеспечивает бережную транспортировку при эвакуации пострадавших, является временной и осуществляется с помощью табельных транспортных шин, а при их отсутствии — с помощью подручных средств </a:t>
            </a:r>
          </a:p>
        </p:txBody>
      </p:sp>
    </p:spTree>
  </p:cSld>
  <p:clrMapOvr>
    <a:masterClrMapping/>
  </p:clrMapOvr>
  <p:transition>
    <p:push dir="r"/>
  </p:transition>
</p:sld>
</file>

<file path=ppt/slides/slide1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410" name="Прямоуг. 2"/>
          <p:cNvSpPr>
            <a:spLocks noGrp="1" noChangeArrowheads="1"/>
          </p:cNvSpPr>
          <p:nvPr>
            <p:ph type="title"/>
          </p:nvPr>
        </p:nvSpPr>
        <p:spPr>
          <a:xfrm>
            <a:off x="0" y="301625"/>
            <a:ext cx="9144000" cy="1462088"/>
          </a:xfrm>
        </p:spPr>
        <p:txBody>
          <a:bodyPr/>
          <a:lstStyle/>
          <a:p>
            <a:pPr algn="ctr"/>
            <a:r>
              <a:rPr lang="ru-RU"/>
              <a:t>ПОДДЕРЖАНИЕ ФУНКЦИИ ДЫХАНИЯ</a:t>
            </a:r>
          </a:p>
        </p:txBody>
      </p:sp>
      <p:sp>
        <p:nvSpPr>
          <p:cNvPr id="145411" name="Прямоуг. 3"/>
          <p:cNvSpPr>
            <a:spLocks noGrp="1" noChangeArrowheads="1"/>
          </p:cNvSpPr>
          <p:nvPr>
            <p:ph type="body" idx="1"/>
          </p:nvPr>
        </p:nvSpPr>
        <p:spPr>
          <a:xfrm>
            <a:off x="0" y="1981200"/>
            <a:ext cx="9144000" cy="4876800"/>
          </a:xfrm>
        </p:spPr>
        <p:txBody>
          <a:bodyPr/>
          <a:lstStyle/>
          <a:p>
            <a:r>
              <a:rPr lang="ru-RU" dirty="0"/>
              <a:t>Устранение стеснений одеждой</a:t>
            </a:r>
          </a:p>
          <a:p>
            <a:r>
              <a:rPr lang="ru-RU" dirty="0"/>
              <a:t>Доступ свежего воздуха</a:t>
            </a:r>
          </a:p>
          <a:p>
            <a:r>
              <a:rPr lang="ru-RU" dirty="0"/>
              <a:t>Дача кислорода</a:t>
            </a:r>
          </a:p>
          <a:p>
            <a:r>
              <a:rPr lang="ru-RU" dirty="0"/>
              <a:t>Наложение окклюзионной повязки</a:t>
            </a:r>
          </a:p>
          <a:p>
            <a:r>
              <a:rPr lang="ru-RU" dirty="0"/>
              <a:t>Предупреждение аспирации рвотными массами</a:t>
            </a:r>
          </a:p>
          <a:p>
            <a:r>
              <a:rPr lang="ru-RU" dirty="0"/>
              <a:t>Предупреждение асфиксии от западения языка</a:t>
            </a:r>
          </a:p>
        </p:txBody>
      </p:sp>
    </p:spTree>
  </p:cSld>
  <p:clrMapOvr>
    <a:masterClrMapping/>
  </p:clrMapOvr>
  <p:transition>
    <p:push dir="r"/>
  </p:transition>
</p:sld>
</file>

<file path=ppt/slides/slide1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434" name="Прямоуг.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/>
              <a:t>ВОСПОЛНЕНИЕ ОЦК</a:t>
            </a:r>
          </a:p>
        </p:txBody>
      </p:sp>
      <p:sp>
        <p:nvSpPr>
          <p:cNvPr id="146435" name="Прямоуг. 3"/>
          <p:cNvSpPr>
            <a:spLocks noGrp="1" noChangeArrowheads="1"/>
          </p:cNvSpPr>
          <p:nvPr>
            <p:ph type="body" idx="1"/>
          </p:nvPr>
        </p:nvSpPr>
        <p:spPr>
          <a:xfrm>
            <a:off x="0" y="1981200"/>
            <a:ext cx="9144000" cy="4876800"/>
          </a:xfrm>
        </p:spPr>
        <p:txBody>
          <a:bodyPr/>
          <a:lstStyle/>
          <a:p>
            <a:pPr>
              <a:buFontTx/>
              <a:buNone/>
            </a:pPr>
            <a:r>
              <a:rPr lang="ru-RU"/>
              <a:t>Возмещение ОЦК должно начинаться при оказании первой помощи</a:t>
            </a:r>
            <a:br>
              <a:rPr lang="ru-RU"/>
            </a:br>
            <a:endParaRPr lang="ru-RU"/>
          </a:p>
          <a:p>
            <a:pPr>
              <a:buFontTx/>
              <a:buNone/>
            </a:pPr>
            <a:r>
              <a:rPr lang="ru-RU"/>
              <a:t>Для восполнения ОЦК пострадавшему дают пить (если нет повреждения органов брюшной полости) тёплые соляно-щелочные растворы, минеральную воду, подслащённую воду</a:t>
            </a:r>
          </a:p>
        </p:txBody>
      </p:sp>
    </p:spTree>
  </p:cSld>
  <p:clrMapOvr>
    <a:masterClrMapping/>
  </p:clrMapOvr>
  <p:transition>
    <p:push dir="r"/>
  </p:transition>
</p:sld>
</file>

<file path=ppt/slides/slide1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58" name="Прямоуг. 2"/>
          <p:cNvSpPr>
            <a:spLocks noGrp="1" noChangeArrowheads="1"/>
          </p:cNvSpPr>
          <p:nvPr>
            <p:ph type="title"/>
          </p:nvPr>
        </p:nvSpPr>
        <p:spPr>
          <a:xfrm>
            <a:off x="0" y="301625"/>
            <a:ext cx="9144000" cy="6080125"/>
          </a:xfrm>
        </p:spPr>
        <p:txBody>
          <a:bodyPr/>
          <a:lstStyle/>
          <a:p>
            <a:pPr algn="ctr"/>
            <a:r>
              <a:rPr lang="ru-RU" sz="4800">
                <a:solidFill>
                  <a:srgbClr val="FFFF00"/>
                </a:solidFill>
              </a:rPr>
              <a:t>ОДНО ИЗ ВЕДУЩИХ ЗВЕНЬЕВ В ЛЕЧЕНИИ РАН – ИСПОЛЬЗОВАНИЕ ПЕРЕВЯЗОЧНЫХ СРЕДСТВ</a:t>
            </a:r>
          </a:p>
        </p:txBody>
      </p:sp>
    </p:spTree>
  </p:cSld>
  <p:clrMapOvr>
    <a:masterClrMapping/>
  </p:clrMapOvr>
  <p:transition>
    <p:push dir="r"/>
  </p:transition>
</p:sld>
</file>

<file path=ppt/slides/slide1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482" name="Прямоуг.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/>
              <a:t>ПОВЯЗКИ ПЕРВОЙ ПОМОЩИ</a:t>
            </a:r>
          </a:p>
        </p:txBody>
      </p:sp>
      <p:sp>
        <p:nvSpPr>
          <p:cNvPr id="148483" name="Прямоуг. 3"/>
          <p:cNvSpPr>
            <a:spLocks noGrp="1" noChangeArrowheads="1"/>
          </p:cNvSpPr>
          <p:nvPr>
            <p:ph type="body" idx="1"/>
          </p:nvPr>
        </p:nvSpPr>
        <p:spPr>
          <a:xfrm>
            <a:off x="0" y="1981200"/>
            <a:ext cx="9144000" cy="4616450"/>
          </a:xfrm>
        </p:spPr>
        <p:txBody>
          <a:bodyPr/>
          <a:lstStyle/>
          <a:p>
            <a:pPr algn="ctr">
              <a:buFontTx/>
              <a:buNone/>
            </a:pPr>
            <a:r>
              <a:rPr lang="ru-RU"/>
              <a:t>	</a:t>
            </a:r>
            <a:r>
              <a:rPr lang="ru-RU" sz="3600"/>
              <a:t>применяются на этапах эвакуации пострадавшего для защиты раны от неблагоприятного воздействия внешней среды, вторичного микробного загрязнения, обеспечения оттока раневого отделяемого </a:t>
            </a:r>
          </a:p>
        </p:txBody>
      </p:sp>
    </p:spTree>
  </p:cSld>
  <p:clrMapOvr>
    <a:masterClrMapping/>
  </p:clrMapOvr>
  <p:transition>
    <p:push dir="r"/>
  </p:transition>
</p:sld>
</file>

<file path=ppt/slides/slide1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07504" y="458956"/>
            <a:ext cx="8928992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cap="all" dirty="0" smtClean="0">
                <a:solidFill>
                  <a:srgbClr val="FFFF00"/>
                </a:solidFill>
                <a:latin typeface="Arial Black" pitchFamily="34" charset="0"/>
              </a:rPr>
              <a:t>Повязки:</a:t>
            </a:r>
          </a:p>
          <a:p>
            <a:pPr marL="342900" lvl="0" indent="-342900">
              <a:buFont typeface="Wingdings" pitchFamily="2" charset="2"/>
              <a:buChar char="Ø"/>
            </a:pPr>
            <a:r>
              <a:rPr lang="ru-RU" b="1" dirty="0" smtClean="0">
                <a:solidFill>
                  <a:srgbClr val="CCFF66"/>
                </a:solidFill>
              </a:rPr>
              <a:t>комплекс лечебных перевязочных средств, накладываемых на тело больного при различных повреждениях и заболеваниях;</a:t>
            </a:r>
          </a:p>
          <a:p>
            <a:pPr marL="342900" lvl="0" indent="-342900">
              <a:buFont typeface="Wingdings" pitchFamily="2" charset="2"/>
              <a:buChar char="Ø"/>
            </a:pPr>
            <a:r>
              <a:rPr lang="ru-RU" b="1" dirty="0" smtClean="0">
                <a:solidFill>
                  <a:srgbClr val="CCFF66"/>
                </a:solidFill>
              </a:rPr>
              <a:t>способ </a:t>
            </a:r>
            <a:r>
              <a:rPr lang="ru-RU" b="1" dirty="0">
                <a:solidFill>
                  <a:srgbClr val="CCFF66"/>
                </a:solidFill>
              </a:rPr>
              <a:t>закрытия раневой поверхности;</a:t>
            </a:r>
          </a:p>
          <a:p>
            <a:pPr marL="342900" lvl="0" indent="-342900">
              <a:buFont typeface="Wingdings" pitchFamily="2" charset="2"/>
              <a:buChar char="Ø"/>
            </a:pPr>
            <a:r>
              <a:rPr lang="ru-RU" b="1" dirty="0">
                <a:solidFill>
                  <a:srgbClr val="CCFF66"/>
                </a:solidFill>
              </a:rPr>
              <a:t>способ создания неподвижности или давления на ту или иную часть тела.</a:t>
            </a:r>
          </a:p>
          <a:p>
            <a:r>
              <a:rPr lang="ru-RU" dirty="0"/>
              <a:t> </a:t>
            </a:r>
          </a:p>
          <a:p>
            <a:r>
              <a:rPr lang="ru-RU" cap="all" dirty="0">
                <a:solidFill>
                  <a:srgbClr val="FFFF00"/>
                </a:solidFill>
                <a:latin typeface="Arial Black" pitchFamily="34" charset="0"/>
              </a:rPr>
              <a:t>Различают повязки:</a:t>
            </a:r>
          </a:p>
          <a:p>
            <a:r>
              <a:rPr lang="ru-RU" b="1" dirty="0">
                <a:solidFill>
                  <a:srgbClr val="66FF33"/>
                </a:solidFill>
              </a:rPr>
              <a:t>а) </a:t>
            </a:r>
            <a:r>
              <a:rPr lang="ru-RU" b="1" dirty="0">
                <a:solidFill>
                  <a:srgbClr val="FFFF66"/>
                </a:solidFill>
              </a:rPr>
              <a:t>по назначению:</a:t>
            </a:r>
          </a:p>
          <a:p>
            <a:pPr marL="342900" lvl="0" indent="-342900">
              <a:buFont typeface="Tahoma" pitchFamily="34" charset="0"/>
              <a:buChar char="-"/>
            </a:pPr>
            <a:r>
              <a:rPr lang="ru-RU" b="1" dirty="0">
                <a:solidFill>
                  <a:srgbClr val="66FF33"/>
                </a:solidFill>
              </a:rPr>
              <a:t>укрепляющие;</a:t>
            </a:r>
          </a:p>
          <a:p>
            <a:pPr marL="342900" lvl="0" indent="-342900">
              <a:buFont typeface="Tahoma" pitchFamily="34" charset="0"/>
              <a:buChar char="-"/>
            </a:pPr>
            <a:r>
              <a:rPr lang="ru-RU" b="1" dirty="0" smtClean="0">
                <a:solidFill>
                  <a:srgbClr val="66FF33"/>
                </a:solidFill>
              </a:rPr>
              <a:t>давящие;</a:t>
            </a:r>
          </a:p>
          <a:p>
            <a:pPr marL="342900" lvl="0" indent="-342900">
              <a:buFont typeface="Tahoma" pitchFamily="34" charset="0"/>
              <a:buChar char="-"/>
            </a:pPr>
            <a:r>
              <a:rPr lang="ru-RU" b="1" dirty="0" smtClean="0">
                <a:solidFill>
                  <a:srgbClr val="66FF33"/>
                </a:solidFill>
              </a:rPr>
              <a:t>обездвиживающие </a:t>
            </a:r>
            <a:r>
              <a:rPr lang="ru-RU" b="1" dirty="0">
                <a:solidFill>
                  <a:srgbClr val="66FF33"/>
                </a:solidFill>
              </a:rPr>
              <a:t>(иммобилизующие) повязки. </a:t>
            </a:r>
          </a:p>
          <a:p>
            <a:r>
              <a:rPr lang="ru-RU" b="1" dirty="0">
                <a:solidFill>
                  <a:srgbClr val="66FF33"/>
                </a:solidFill>
              </a:rPr>
              <a:t>б) </a:t>
            </a:r>
            <a:r>
              <a:rPr lang="ru-RU" b="1" dirty="0">
                <a:solidFill>
                  <a:srgbClr val="FFFF66"/>
                </a:solidFill>
              </a:rPr>
              <a:t>по срокам наложения:</a:t>
            </a:r>
          </a:p>
          <a:p>
            <a:pPr marL="342900" lvl="0" indent="-342900">
              <a:buFont typeface="Tahoma" pitchFamily="34" charset="0"/>
              <a:buChar char="-"/>
            </a:pPr>
            <a:r>
              <a:rPr lang="ru-RU" b="1" dirty="0">
                <a:solidFill>
                  <a:srgbClr val="66FF33"/>
                </a:solidFill>
              </a:rPr>
              <a:t>на длительный срок;</a:t>
            </a:r>
          </a:p>
          <a:p>
            <a:pPr marL="342900" lvl="0" indent="-342900">
              <a:buFont typeface="Tahoma" pitchFamily="34" charset="0"/>
              <a:buChar char="-"/>
            </a:pPr>
            <a:r>
              <a:rPr lang="ru-RU" b="1" dirty="0">
                <a:solidFill>
                  <a:srgbClr val="66FF33"/>
                </a:solidFill>
              </a:rPr>
              <a:t>временными. </a:t>
            </a:r>
          </a:p>
        </p:txBody>
      </p:sp>
    </p:spTree>
    <p:extLst>
      <p:ext uri="{BB962C8B-B14F-4D97-AF65-F5344CB8AC3E}">
        <p14:creationId xmlns:p14="http://schemas.microsoft.com/office/powerpoint/2010/main" val="1299417700"/>
      </p:ext>
    </p:extLst>
  </p:cSld>
  <p:clrMapOvr>
    <a:masterClrMapping/>
  </p:clrMapOvr>
  <p:transition>
    <p:push dir="r"/>
  </p:transition>
</p:sld>
</file>

<file path=ppt/slides/slide1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7504" y="305068"/>
            <a:ext cx="8928992" cy="58169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cap="all" dirty="0">
                <a:solidFill>
                  <a:srgbClr val="FFFF66"/>
                </a:solidFill>
                <a:latin typeface="Arial Black" pitchFamily="34" charset="0"/>
              </a:rPr>
              <a:t>Назначение повязок: </a:t>
            </a:r>
          </a:p>
          <a:p>
            <a:pPr marL="342900" lvl="0" indent="-342900">
              <a:buFont typeface="Arial" pitchFamily="34" charset="0"/>
              <a:buChar char="•"/>
            </a:pPr>
            <a:r>
              <a:rPr lang="ru-RU" b="1" dirty="0">
                <a:solidFill>
                  <a:srgbClr val="00FFFF"/>
                </a:solidFill>
              </a:rPr>
              <a:t>защита раны от загрязнения извне; </a:t>
            </a:r>
          </a:p>
          <a:p>
            <a:pPr marL="342900" lvl="0" indent="-342900">
              <a:buFont typeface="Arial" pitchFamily="34" charset="0"/>
              <a:buChar char="•"/>
            </a:pPr>
            <a:r>
              <a:rPr lang="ru-RU" b="1" dirty="0">
                <a:solidFill>
                  <a:srgbClr val="00FFFF"/>
                </a:solidFill>
              </a:rPr>
              <a:t>впитывание отделяемого из раны;</a:t>
            </a:r>
          </a:p>
          <a:p>
            <a:pPr marL="342900" lvl="0" indent="-342900">
              <a:buFont typeface="Arial" pitchFamily="34" charset="0"/>
              <a:buChar char="•"/>
            </a:pPr>
            <a:r>
              <a:rPr lang="ru-RU" b="1" dirty="0">
                <a:solidFill>
                  <a:srgbClr val="00FFFF"/>
                </a:solidFill>
              </a:rPr>
              <a:t>лечебное воздействие на рану за счет нанесенных на материал лекарственных препаратов: </a:t>
            </a:r>
          </a:p>
          <a:p>
            <a:pPr marL="342900" lvl="0" indent="-342900">
              <a:buFont typeface="Arial" pitchFamily="34" charset="0"/>
              <a:buChar char="•"/>
            </a:pPr>
            <a:r>
              <a:rPr lang="ru-RU" b="1" dirty="0">
                <a:solidFill>
                  <a:srgbClr val="00FFFF"/>
                </a:solidFill>
              </a:rPr>
              <a:t>подавляющих жизнедеятельность микроорганизмов в ране или </a:t>
            </a:r>
          </a:p>
          <a:p>
            <a:pPr marL="342900" lvl="0" indent="-342900">
              <a:buFont typeface="Arial" pitchFamily="34" charset="0"/>
              <a:buChar char="•"/>
            </a:pPr>
            <a:r>
              <a:rPr lang="ru-RU" b="1" dirty="0">
                <a:solidFill>
                  <a:srgbClr val="00FFFF"/>
                </a:solidFill>
              </a:rPr>
              <a:t>стимулирующих заживление.</a:t>
            </a:r>
          </a:p>
          <a:p>
            <a:r>
              <a:rPr lang="ru-RU" dirty="0"/>
              <a:t> </a:t>
            </a:r>
          </a:p>
          <a:p>
            <a:r>
              <a:rPr lang="ru-RU" sz="2400" dirty="0">
                <a:solidFill>
                  <a:srgbClr val="FFFF66"/>
                </a:solidFill>
                <a:latin typeface="Arial Black" pitchFamily="34" charset="0"/>
              </a:rPr>
              <a:t>Повязка, накладываемая на тело, как правило, состоит из двух частей: </a:t>
            </a:r>
          </a:p>
          <a:p>
            <a:pPr marL="342900" lvl="0" indent="-342900">
              <a:buFont typeface="Arial" pitchFamily="34" charset="0"/>
              <a:buChar char="•"/>
            </a:pPr>
            <a:r>
              <a:rPr lang="ru-RU" b="1" dirty="0">
                <a:solidFill>
                  <a:srgbClr val="00FFFF"/>
                </a:solidFill>
              </a:rPr>
              <a:t>материала, накладываемого на рану для получения лечебного </a:t>
            </a:r>
            <a:r>
              <a:rPr lang="ru-RU" b="1" dirty="0" smtClean="0">
                <a:solidFill>
                  <a:srgbClr val="00FFFF"/>
                </a:solidFill>
              </a:rPr>
              <a:t>эффекта; </a:t>
            </a:r>
            <a:endParaRPr lang="ru-RU" b="1" dirty="0">
              <a:solidFill>
                <a:srgbClr val="00FFFF"/>
              </a:solidFill>
            </a:endParaRPr>
          </a:p>
          <a:p>
            <a:pPr marL="342900" lvl="0" indent="-342900">
              <a:buFont typeface="Arial" pitchFamily="34" charset="0"/>
              <a:buChar char="•"/>
            </a:pPr>
            <a:r>
              <a:rPr lang="ru-RU" b="1" dirty="0">
                <a:solidFill>
                  <a:srgbClr val="00FFFF"/>
                </a:solidFill>
              </a:rPr>
              <a:t>фиксирующего перевязочного материала. </a:t>
            </a:r>
          </a:p>
          <a:p>
            <a:r>
              <a:rPr lang="ru-RU" dirty="0"/>
              <a:t> </a:t>
            </a:r>
          </a:p>
          <a:p>
            <a:pPr algn="ctr"/>
            <a:r>
              <a:rPr lang="ru-RU" sz="3200" cap="all" dirty="0">
                <a:solidFill>
                  <a:srgbClr val="FF00FF"/>
                </a:solidFill>
                <a:latin typeface="Arial Black" pitchFamily="34" charset="0"/>
              </a:rPr>
              <a:t>Повязка </a:t>
            </a:r>
            <a:endParaRPr lang="ru-RU" sz="3200" cap="all" dirty="0" smtClean="0">
              <a:solidFill>
                <a:srgbClr val="FF00FF"/>
              </a:solidFill>
              <a:latin typeface="Arial Black" pitchFamily="34" charset="0"/>
            </a:endParaRPr>
          </a:p>
          <a:p>
            <a:pPr algn="ctr"/>
            <a:r>
              <a:rPr lang="ru-RU" sz="3200" cap="all" dirty="0" smtClean="0">
                <a:solidFill>
                  <a:srgbClr val="FF00FF"/>
                </a:solidFill>
                <a:latin typeface="Arial Black" pitchFamily="34" charset="0"/>
              </a:rPr>
              <a:t>должна </a:t>
            </a:r>
            <a:r>
              <a:rPr lang="ru-RU" sz="3200" cap="all" dirty="0">
                <a:solidFill>
                  <a:srgbClr val="FF00FF"/>
                </a:solidFill>
                <a:latin typeface="Arial Black" pitchFamily="34" charset="0"/>
              </a:rPr>
              <a:t>содержаться в чистоте</a:t>
            </a:r>
          </a:p>
        </p:txBody>
      </p:sp>
    </p:spTree>
    <p:extLst>
      <p:ext uri="{BB962C8B-B14F-4D97-AF65-F5344CB8AC3E}">
        <p14:creationId xmlns:p14="http://schemas.microsoft.com/office/powerpoint/2010/main" val="2579157377"/>
      </p:ext>
    </p:extLst>
  </p:cSld>
  <p:clrMapOvr>
    <a:masterClrMapping/>
  </p:clrMapOvr>
  <p:transition>
    <p:push dir="r"/>
  </p:transition>
</p:sld>
</file>

<file path=ppt/slides/slide1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Рисунок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93" r="3201"/>
          <a:stretch/>
        </p:blipFill>
        <p:spPr bwMode="auto">
          <a:xfrm>
            <a:off x="-6354" y="18312"/>
            <a:ext cx="9150354" cy="68342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07504" y="116632"/>
            <a:ext cx="89289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>
                <a:solidFill>
                  <a:schemeClr val="bg1">
                    <a:lumMod val="60000"/>
                    <a:lumOff val="40000"/>
                  </a:schemeClr>
                </a:solidFill>
              </a:rPr>
              <a:t>Косыночная повязка на правую молочную железу (а), на голень (б), </a:t>
            </a:r>
            <a:endParaRPr lang="ru-RU" dirty="0" smtClean="0">
              <a:solidFill>
                <a:schemeClr val="bg1">
                  <a:lumMod val="60000"/>
                  <a:lumOff val="40000"/>
                </a:schemeClr>
              </a:solidFill>
            </a:endParaRPr>
          </a:p>
          <a:p>
            <a:pPr algn="ctr"/>
            <a:r>
              <a:rPr lang="ru-RU" dirty="0" smtClean="0">
                <a:solidFill>
                  <a:schemeClr val="bg1">
                    <a:lumMod val="60000"/>
                    <a:lumOff val="40000"/>
                  </a:schemeClr>
                </a:solidFill>
              </a:rPr>
              <a:t>для </a:t>
            </a:r>
            <a:r>
              <a:rPr lang="ru-RU" dirty="0">
                <a:solidFill>
                  <a:schemeClr val="bg1">
                    <a:lumMod val="60000"/>
                    <a:lumOff val="40000"/>
                  </a:schemeClr>
                </a:solidFill>
              </a:rPr>
              <a:t>поддержки руки (в).</a:t>
            </a:r>
          </a:p>
        </p:txBody>
      </p:sp>
    </p:spTree>
    <p:extLst>
      <p:ext uri="{BB962C8B-B14F-4D97-AF65-F5344CB8AC3E}">
        <p14:creationId xmlns:p14="http://schemas.microsoft.com/office/powerpoint/2010/main" val="2579157377"/>
      </p:ext>
    </p:extLst>
  </p:cSld>
  <p:clrMapOvr>
    <a:masterClrMapping/>
  </p:clrMapOvr>
  <p:transition>
    <p:push dir="r"/>
  </p:transition>
</p:sld>
</file>

<file path=ppt/slides/slide1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Рисунок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76" b="10997"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539552" y="3140968"/>
            <a:ext cx="7200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dirty="0" smtClean="0">
                <a:solidFill>
                  <a:schemeClr val="bg1">
                    <a:lumMod val="50000"/>
                  </a:schemeClr>
                </a:solidFill>
                <a:latin typeface="Arial Black" pitchFamily="34" charset="0"/>
              </a:rPr>
              <a:t>а</a:t>
            </a:r>
            <a:endParaRPr lang="ru-RU" sz="4000" dirty="0">
              <a:solidFill>
                <a:schemeClr val="bg1">
                  <a:lumMod val="50000"/>
                </a:schemeClr>
              </a:solidFill>
              <a:latin typeface="Arial Black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860032" y="3868670"/>
            <a:ext cx="7200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dirty="0" smtClean="0">
                <a:solidFill>
                  <a:schemeClr val="bg1">
                    <a:lumMod val="50000"/>
                  </a:schemeClr>
                </a:solidFill>
                <a:latin typeface="Arial Black" pitchFamily="34" charset="0"/>
              </a:rPr>
              <a:t>б</a:t>
            </a:r>
            <a:endParaRPr lang="ru-RU" sz="4000" dirty="0">
              <a:solidFill>
                <a:schemeClr val="bg1">
                  <a:lumMod val="50000"/>
                </a:schemeClr>
              </a:solidFill>
              <a:latin typeface="Arial Black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07504" y="260648"/>
            <a:ext cx="89289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rgbClr val="CC3300"/>
                </a:solidFill>
              </a:rPr>
              <a:t>П</a:t>
            </a:r>
            <a:r>
              <a:rPr lang="ru-RU" sz="2400" b="1" dirty="0" smtClean="0">
                <a:solidFill>
                  <a:srgbClr val="CC3300"/>
                </a:solidFill>
              </a:rPr>
              <a:t>овязки </a:t>
            </a:r>
            <a:r>
              <a:rPr lang="ru-RU" sz="2400" b="1" dirty="0">
                <a:solidFill>
                  <a:srgbClr val="CC3300"/>
                </a:solidFill>
              </a:rPr>
              <a:t>на голеностопный (а) и на коленный (б) суставы</a:t>
            </a:r>
          </a:p>
        </p:txBody>
      </p:sp>
    </p:spTree>
    <p:extLst>
      <p:ext uri="{BB962C8B-B14F-4D97-AF65-F5344CB8AC3E}">
        <p14:creationId xmlns:p14="http://schemas.microsoft.com/office/powerpoint/2010/main" val="2579157377"/>
      </p:ext>
    </p:extLst>
  </p:cSld>
  <p:clrMapOvr>
    <a:masterClrMapping/>
  </p:clrMapOvr>
  <p:transition>
    <p:push dir="r"/>
  </p:transition>
</p:sld>
</file>

<file path=ppt/slides/slide1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Рисунок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42" b="55063"/>
          <a:stretch/>
        </p:blipFill>
        <p:spPr bwMode="auto">
          <a:xfrm>
            <a:off x="0" y="0"/>
            <a:ext cx="9200214" cy="5239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95536" y="5229200"/>
            <a:ext cx="813690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/>
              <a:t>Бинтовые </a:t>
            </a:r>
            <a:r>
              <a:rPr lang="ru-RU" dirty="0" smtClean="0"/>
              <a:t>повязки:</a:t>
            </a:r>
          </a:p>
          <a:p>
            <a:r>
              <a:rPr lang="ru-RU" dirty="0" smtClean="0"/>
              <a:t>а)  </a:t>
            </a:r>
            <a:r>
              <a:rPr lang="ru-RU" dirty="0"/>
              <a:t>на кисть и лучезапястный сустав; </a:t>
            </a:r>
            <a:endParaRPr lang="ru-RU" dirty="0" smtClean="0"/>
          </a:p>
          <a:p>
            <a:r>
              <a:rPr lang="ru-RU" dirty="0" smtClean="0"/>
              <a:t>б)  на </a:t>
            </a:r>
            <a:r>
              <a:rPr lang="ru-RU" dirty="0"/>
              <a:t>II палец кисти; </a:t>
            </a:r>
            <a:endParaRPr lang="ru-RU" dirty="0" smtClean="0"/>
          </a:p>
          <a:p>
            <a:r>
              <a:rPr lang="ru-RU" dirty="0" smtClean="0"/>
              <a:t>в)  на </a:t>
            </a:r>
            <a:r>
              <a:rPr lang="ru-RU" dirty="0"/>
              <a:t>I палец </a:t>
            </a:r>
            <a:r>
              <a:rPr lang="ru-RU" dirty="0" smtClean="0"/>
              <a:t>стопы.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375016" y="332656"/>
            <a:ext cx="7200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dirty="0" smtClean="0">
                <a:solidFill>
                  <a:schemeClr val="bg1">
                    <a:lumMod val="50000"/>
                  </a:schemeClr>
                </a:solidFill>
                <a:latin typeface="Arial Black" pitchFamily="34" charset="0"/>
              </a:rPr>
              <a:t>а</a:t>
            </a:r>
            <a:endParaRPr lang="ru-RU" sz="4000" dirty="0">
              <a:solidFill>
                <a:schemeClr val="bg1">
                  <a:lumMod val="50000"/>
                </a:schemeClr>
              </a:solidFill>
              <a:latin typeface="Arial Black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131840" y="2433082"/>
            <a:ext cx="7200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dirty="0" smtClean="0">
                <a:solidFill>
                  <a:schemeClr val="bg1">
                    <a:lumMod val="50000"/>
                  </a:schemeClr>
                </a:solidFill>
                <a:latin typeface="Arial Black" pitchFamily="34" charset="0"/>
              </a:rPr>
              <a:t>б</a:t>
            </a:r>
            <a:endParaRPr lang="ru-RU" sz="4000" dirty="0">
              <a:solidFill>
                <a:schemeClr val="bg1">
                  <a:lumMod val="50000"/>
                </a:schemeClr>
              </a:solidFill>
              <a:latin typeface="Arial Black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300192" y="4149080"/>
            <a:ext cx="7200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dirty="0" smtClean="0">
                <a:solidFill>
                  <a:schemeClr val="bg1">
                    <a:lumMod val="50000"/>
                  </a:schemeClr>
                </a:solidFill>
                <a:latin typeface="Arial Black" pitchFamily="34" charset="0"/>
              </a:rPr>
              <a:t>в</a:t>
            </a:r>
            <a:endParaRPr lang="ru-RU" sz="4000" dirty="0">
              <a:solidFill>
                <a:schemeClr val="bg1">
                  <a:lumMod val="50000"/>
                </a:schemeClr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1565598"/>
      </p:ext>
    </p:extLst>
  </p:cSld>
  <p:clrMapOvr>
    <a:masterClrMapping/>
  </p:clrMapOvr>
  <p:transition>
    <p:push dir="r"/>
  </p:transition>
</p:sld>
</file>

<file path=ppt/slides/slide1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Рисунок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038" y="0"/>
            <a:ext cx="9145614" cy="5395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95536" y="5517232"/>
            <a:ext cx="842493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/>
              <a:t>Бинтовые </a:t>
            </a:r>
            <a:r>
              <a:rPr lang="ru-RU" dirty="0" smtClean="0"/>
              <a:t>повязки:</a:t>
            </a:r>
          </a:p>
          <a:p>
            <a:r>
              <a:rPr lang="ru-RU" dirty="0" smtClean="0"/>
              <a:t>а)  </a:t>
            </a:r>
            <a:r>
              <a:rPr lang="ru-RU" dirty="0"/>
              <a:t>на </a:t>
            </a:r>
            <a:r>
              <a:rPr lang="ru-RU" dirty="0" smtClean="0"/>
              <a:t>один глаз; </a:t>
            </a:r>
          </a:p>
          <a:p>
            <a:r>
              <a:rPr lang="ru-RU" dirty="0" smtClean="0"/>
              <a:t>б)  на оба глаза. </a:t>
            </a:r>
          </a:p>
        </p:txBody>
      </p:sp>
    </p:spTree>
    <p:extLst>
      <p:ext uri="{BB962C8B-B14F-4D97-AF65-F5344CB8AC3E}">
        <p14:creationId xmlns:p14="http://schemas.microsoft.com/office/powerpoint/2010/main" val="3851565598"/>
      </p:ext>
    </p:extLst>
  </p:cSld>
  <p:clrMapOvr>
    <a:masterClrMapping/>
  </p:clrMapOvr>
  <p:transition>
    <p:push dir="r"/>
  </p:transition>
</p:sld>
</file>

<file path=ppt/slides/slide1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Рисунок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426" t="3581" r="4465" b="6950"/>
          <a:stretch/>
        </p:blipFill>
        <p:spPr bwMode="auto">
          <a:xfrm>
            <a:off x="0" y="11440"/>
            <a:ext cx="6156176" cy="68494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6084168" y="548680"/>
            <a:ext cx="302433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latin typeface="Arial Black" pitchFamily="34" charset="0"/>
              </a:rPr>
              <a:t>Повязка на голову </a:t>
            </a:r>
          </a:p>
          <a:p>
            <a:pPr algn="ctr"/>
            <a:r>
              <a:rPr lang="ru-RU" sz="3200" dirty="0" smtClean="0">
                <a:latin typeface="Arial Black" pitchFamily="34" charset="0"/>
              </a:rPr>
              <a:t>«ЧЕПЕЦ»</a:t>
            </a:r>
            <a:endParaRPr lang="ru-RU" sz="3200" dirty="0"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1565598"/>
      </p:ext>
    </p:extLst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1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7504" y="1812880"/>
            <a:ext cx="892899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>
                <a:latin typeface="Arial Black" pitchFamily="34" charset="0"/>
              </a:rPr>
              <a:t>Окклюзионной</a:t>
            </a:r>
            <a:r>
              <a:rPr lang="ru-RU" sz="2400" dirty="0">
                <a:latin typeface="Arno Pro" pitchFamily="18" charset="0"/>
              </a:rPr>
              <a:t> называется тип повязки, обеспечивающий герметичную изоляцию пострадавшего участка тела для предотвращения контакта с водой и воздухом. Техника наложения окклюзионной повязки следующая: на раневую поверхность и окружающий ее участок кожи радиусом 5–10 см помещают водо– и воздухонепроницаемый материал, например синтетическую пленку или прорезиненную ткань, которую фиксируют обычным бинтом. Бинт можно заменить широкими полосами лейкопластыря. </a:t>
            </a:r>
          </a:p>
        </p:txBody>
      </p:sp>
    </p:spTree>
    <p:extLst>
      <p:ext uri="{BB962C8B-B14F-4D97-AF65-F5344CB8AC3E}">
        <p14:creationId xmlns:p14="http://schemas.microsoft.com/office/powerpoint/2010/main" val="3812385474"/>
      </p:ext>
    </p:extLst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1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7504" y="1568981"/>
            <a:ext cx="8928992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latin typeface="Arno Pro" pitchFamily="18" charset="0"/>
              </a:rPr>
              <a:t>Своевременное </a:t>
            </a:r>
            <a:r>
              <a:rPr lang="ru-RU" sz="2400" dirty="0">
                <a:latin typeface="Arno Pro" pitchFamily="18" charset="0"/>
              </a:rPr>
              <a:t>и надежное наложение окклюзионной повязки особенно важно при наличии проникающих ранений грудной клетки с развитием пневмоторакса. Данный тип повязки предупреждает сообщение плевральной полости с внешней средой. Для наложения </a:t>
            </a:r>
            <a:r>
              <a:rPr lang="ru-RU" sz="2400" dirty="0" err="1">
                <a:latin typeface="Arno Pro" pitchFamily="18" charset="0"/>
              </a:rPr>
              <a:t>окклюзионных</a:t>
            </a:r>
            <a:r>
              <a:rPr lang="ru-RU" sz="2400" dirty="0">
                <a:latin typeface="Arno Pro" pitchFamily="18" charset="0"/>
              </a:rPr>
              <a:t> повязок следует применять стерильные индивидуальные пакеты. При этом вначале на рану накладывается непроницаемая оболочка пакета (стерильной стороной!), а затем осуществляется плотное </a:t>
            </a:r>
            <a:r>
              <a:rPr lang="ru-RU" sz="2400" dirty="0" err="1">
                <a:latin typeface="Arno Pro" pitchFamily="18" charset="0"/>
              </a:rPr>
              <a:t>прибинтовывание</a:t>
            </a:r>
            <a:r>
              <a:rPr lang="ru-RU" sz="2400" dirty="0">
                <a:latin typeface="Arno Pro" pitchFamily="18" charset="0"/>
              </a:rPr>
              <a:t> ватно‑марлевой подушечки. При отсутствии индивидуального пакета для временного закрытия дефекта плевры можно использовать обычную полиэтиленовую пленку или обычный широкий лейкопластырь.</a:t>
            </a:r>
          </a:p>
        </p:txBody>
      </p:sp>
    </p:spTree>
    <p:extLst>
      <p:ext uri="{BB962C8B-B14F-4D97-AF65-F5344CB8AC3E}">
        <p14:creationId xmlns:p14="http://schemas.microsoft.com/office/powerpoint/2010/main" val="176340415"/>
      </p:ext>
    </p:extLst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1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95597" y="2967335"/>
            <a:ext cx="795281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Спасибо за внимание</a:t>
            </a:r>
            <a:endParaRPr lang="ru-RU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6340415"/>
      </p:ext>
    </p:extLst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Океан">
  <a:themeElements>
    <a:clrScheme name="Океан 1">
      <a:dk1>
        <a:srgbClr val="010199"/>
      </a:dk1>
      <a:lt1>
        <a:srgbClr val="FFFFFF"/>
      </a:lt1>
      <a:dk2>
        <a:srgbClr val="000099"/>
      </a:dk2>
      <a:lt2>
        <a:srgbClr val="FFFFFF"/>
      </a:lt2>
      <a:accent1>
        <a:srgbClr val="33CCCC"/>
      </a:accent1>
      <a:accent2>
        <a:srgbClr val="00C600"/>
      </a:accent2>
      <a:accent3>
        <a:srgbClr val="AAAACA"/>
      </a:accent3>
      <a:accent4>
        <a:srgbClr val="DADADA"/>
      </a:accent4>
      <a:accent5>
        <a:srgbClr val="ADE2E2"/>
      </a:accent5>
      <a:accent6>
        <a:srgbClr val="00B300"/>
      </a:accent6>
      <a:hlink>
        <a:srgbClr val="FFCC00"/>
      </a:hlink>
      <a:folHlink>
        <a:srgbClr val="6699FF"/>
      </a:folHlink>
    </a:clrScheme>
    <a:fontScheme name="Океан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кеан 1">
        <a:dk1>
          <a:srgbClr val="010199"/>
        </a:dk1>
        <a:lt1>
          <a:srgbClr val="FFFFFF"/>
        </a:lt1>
        <a:dk2>
          <a:srgbClr val="000099"/>
        </a:dk2>
        <a:lt2>
          <a:srgbClr val="FFFFFF"/>
        </a:lt2>
        <a:accent1>
          <a:srgbClr val="33CCCC"/>
        </a:accent1>
        <a:accent2>
          <a:srgbClr val="00C600"/>
        </a:accent2>
        <a:accent3>
          <a:srgbClr val="AAAACA"/>
        </a:accent3>
        <a:accent4>
          <a:srgbClr val="DADADA"/>
        </a:accent4>
        <a:accent5>
          <a:srgbClr val="ADE2E2"/>
        </a:accent5>
        <a:accent6>
          <a:srgbClr val="00B300"/>
        </a:accent6>
        <a:hlink>
          <a:srgbClr val="FFCC00"/>
        </a:hlink>
        <a:folHlink>
          <a:srgbClr val="66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кеан 2">
        <a:dk1>
          <a:srgbClr val="000066"/>
        </a:dk1>
        <a:lt1>
          <a:srgbClr val="FFFFFF"/>
        </a:lt1>
        <a:dk2>
          <a:srgbClr val="5D93FF"/>
        </a:dk2>
        <a:lt2>
          <a:srgbClr val="FFFFFF"/>
        </a:lt2>
        <a:accent1>
          <a:srgbClr val="6666FF"/>
        </a:accent1>
        <a:accent2>
          <a:srgbClr val="9999FF"/>
        </a:accent2>
        <a:accent3>
          <a:srgbClr val="B6C8FF"/>
        </a:accent3>
        <a:accent4>
          <a:srgbClr val="DADADA"/>
        </a:accent4>
        <a:accent5>
          <a:srgbClr val="B8B8FF"/>
        </a:accent5>
        <a:accent6>
          <a:srgbClr val="8A8AE7"/>
        </a:accent6>
        <a:hlink>
          <a:srgbClr val="FF3300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кеан 3">
        <a:dk1>
          <a:srgbClr val="000000"/>
        </a:dk1>
        <a:lt1>
          <a:srgbClr val="FFFFFF"/>
        </a:lt1>
        <a:dk2>
          <a:srgbClr val="572E88"/>
        </a:dk2>
        <a:lt2>
          <a:srgbClr val="FFFFFF"/>
        </a:lt2>
        <a:accent1>
          <a:srgbClr val="FF6600"/>
        </a:accent1>
        <a:accent2>
          <a:srgbClr val="FFCC00"/>
        </a:accent2>
        <a:accent3>
          <a:srgbClr val="B4ADC3"/>
        </a:accent3>
        <a:accent4>
          <a:srgbClr val="DADADA"/>
        </a:accent4>
        <a:accent5>
          <a:srgbClr val="FFB8AA"/>
        </a:accent5>
        <a:accent6>
          <a:srgbClr val="E7B900"/>
        </a:accent6>
        <a:hlink>
          <a:srgbClr val="33CCCC"/>
        </a:hlink>
        <a:folHlink>
          <a:srgbClr val="36CC6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кеан 4">
        <a:dk1>
          <a:srgbClr val="003366"/>
        </a:dk1>
        <a:lt1>
          <a:srgbClr val="FFFFFF"/>
        </a:lt1>
        <a:dk2>
          <a:srgbClr val="666699"/>
        </a:dk2>
        <a:lt2>
          <a:srgbClr val="FFFFFF"/>
        </a:lt2>
        <a:accent1>
          <a:srgbClr val="9966FF"/>
        </a:accent1>
        <a:accent2>
          <a:srgbClr val="00CC66"/>
        </a:accent2>
        <a:accent3>
          <a:srgbClr val="B8B8CA"/>
        </a:accent3>
        <a:accent4>
          <a:srgbClr val="DADADA"/>
        </a:accent4>
        <a:accent5>
          <a:srgbClr val="CAB8FF"/>
        </a:accent5>
        <a:accent6>
          <a:srgbClr val="00B95C"/>
        </a:accent6>
        <a:hlink>
          <a:srgbClr val="65C8FF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кеан 5">
        <a:dk1>
          <a:srgbClr val="000000"/>
        </a:dk1>
        <a:lt1>
          <a:srgbClr val="FFFFFF"/>
        </a:lt1>
        <a:dk2>
          <a:srgbClr val="336600"/>
        </a:dk2>
        <a:lt2>
          <a:srgbClr val="FFFFFF"/>
        </a:lt2>
        <a:accent1>
          <a:srgbClr val="B7C533"/>
        </a:accent1>
        <a:accent2>
          <a:srgbClr val="CCCCFF"/>
        </a:accent2>
        <a:accent3>
          <a:srgbClr val="ADB8AA"/>
        </a:accent3>
        <a:accent4>
          <a:srgbClr val="DADADA"/>
        </a:accent4>
        <a:accent5>
          <a:srgbClr val="D8DFAD"/>
        </a:accent5>
        <a:accent6>
          <a:srgbClr val="B9B9E7"/>
        </a:accent6>
        <a:hlink>
          <a:srgbClr val="FFFFCC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кеан 6">
        <a:dk1>
          <a:srgbClr val="000000"/>
        </a:dk1>
        <a:lt1>
          <a:srgbClr val="FFFFFF"/>
        </a:lt1>
        <a:dk2>
          <a:srgbClr val="006B80"/>
        </a:dk2>
        <a:lt2>
          <a:srgbClr val="C1CB75"/>
        </a:lt2>
        <a:accent1>
          <a:srgbClr val="6F8406"/>
        </a:accent1>
        <a:accent2>
          <a:srgbClr val="D9E288"/>
        </a:accent2>
        <a:accent3>
          <a:srgbClr val="AABAC0"/>
        </a:accent3>
        <a:accent4>
          <a:srgbClr val="DADADA"/>
        </a:accent4>
        <a:accent5>
          <a:srgbClr val="BBC2AA"/>
        </a:accent5>
        <a:accent6>
          <a:srgbClr val="C4CD7B"/>
        </a:accent6>
        <a:hlink>
          <a:srgbClr val="00CC00"/>
        </a:hlink>
        <a:folHlink>
          <a:srgbClr val="C0FF7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кеан 7">
        <a:dk1>
          <a:srgbClr val="5F5F5F"/>
        </a:dk1>
        <a:lt1>
          <a:srgbClr val="FFFFFF"/>
        </a:lt1>
        <a:dk2>
          <a:srgbClr val="FF6600"/>
        </a:dk2>
        <a:lt2>
          <a:srgbClr val="FFFFFF"/>
        </a:lt2>
        <a:accent1>
          <a:srgbClr val="CC6600"/>
        </a:accent1>
        <a:accent2>
          <a:srgbClr val="FF6600"/>
        </a:accent2>
        <a:accent3>
          <a:srgbClr val="FFB8AA"/>
        </a:accent3>
        <a:accent4>
          <a:srgbClr val="DADADA"/>
        </a:accent4>
        <a:accent5>
          <a:srgbClr val="E2B8AA"/>
        </a:accent5>
        <a:accent6>
          <a:srgbClr val="E75C00"/>
        </a:accent6>
        <a:hlink>
          <a:srgbClr val="FFFF99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кеан 8">
        <a:dk1>
          <a:srgbClr val="000000"/>
        </a:dk1>
        <a:lt1>
          <a:srgbClr val="FFFFFF"/>
        </a:lt1>
        <a:dk2>
          <a:srgbClr val="FFBA2F"/>
        </a:dk2>
        <a:lt2>
          <a:srgbClr val="A50021"/>
        </a:lt2>
        <a:accent1>
          <a:srgbClr val="FF6600"/>
        </a:accent1>
        <a:accent2>
          <a:srgbClr val="CC6600"/>
        </a:accent2>
        <a:accent3>
          <a:srgbClr val="FFD9AD"/>
        </a:accent3>
        <a:accent4>
          <a:srgbClr val="DADADA"/>
        </a:accent4>
        <a:accent5>
          <a:srgbClr val="FFB8AA"/>
        </a:accent5>
        <a:accent6>
          <a:srgbClr val="B95C00"/>
        </a:accent6>
        <a:hlink>
          <a:srgbClr val="6633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Ocean</Template>
  <TotalTime>660</TotalTime>
  <Words>3511</Words>
  <Application>Microsoft Office PowerPoint</Application>
  <PresentationFormat>Экран (4:3)</PresentationFormat>
  <Paragraphs>528</Paragraphs>
  <Slides>168</Slides>
  <Notes>1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168</vt:i4>
      </vt:variant>
    </vt:vector>
  </HeadingPairs>
  <TitlesOfParts>
    <vt:vector size="170" baseType="lpstr">
      <vt:lpstr>Океан</vt:lpstr>
      <vt:lpstr>Диаграмма</vt:lpstr>
      <vt:lpstr>ПЕРВАЯ И ДОВРАЧЕБНАЯ ПОМОЩЬ ПОСТРАДАВШИМ В ЧРЕЗВЫЧАЙНЫХ СИТУАЦИЯХ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ОБЩАЯ ХАРАКТЕРИСТИКА ТРАВМАТИЧЕСКИХ ПОВРЕЖДЕНИЙ ПОЛУЧАЕМЫХ В ЧРЕЗВЫЧАЙНЫХ СИТУАЦИЯХ  МЕХАНИЧЕСКИЕ ПОВРЕЖДЕНИЯ </vt:lpstr>
      <vt:lpstr>ВОЕННЫЙ КОНФЛИКТ, ТЕРРОРИСТИЧЕСКИЙ АКТ, ТЕХНОГЕННАЯ И ПРИРОДНАЯ КАТАСТРОФЫ ИМЕЮТ ОДНУ ОБЩУЮ ОСОБЕННОСТЬ – ЧЕЛОВЕЧЕСКИЕ СТРАДАНИЯ</vt:lpstr>
      <vt:lpstr>ИЗОЛИРОВАННЫЕ ПОВРЕЖДЕНИЯ (МОНОТРАВМА)</vt:lpstr>
      <vt:lpstr>МОНОТРАВМА</vt:lpstr>
      <vt:lpstr>МОНОТРАВМА МОЖЕТ БЫТЬ</vt:lpstr>
      <vt:lpstr>МОНОТРАВМА НЕОСЛОЖНЁННАЯ</vt:lpstr>
      <vt:lpstr>МОНОТРАВМА ОСЛОЖНЁННАЯ</vt:lpstr>
      <vt:lpstr>ПОЛИТРАВМА</vt:lpstr>
      <vt:lpstr> МНОЖЕСТВЕННЫЕ МЕХАНИЧЕСКИЕ ПОВРЕЖДЕНИЯ </vt:lpstr>
      <vt:lpstr>СОЧЕТАННЫЕ ПОВРЕЖДЕНИЯ</vt:lpstr>
      <vt:lpstr>КОМБИНИРОВАННЫЕ ПОВРЕЖДЕНИЯ</vt:lpstr>
      <vt:lpstr>политравма</vt:lpstr>
      <vt:lpstr>ЛЕТАЛЬНОСТЬ</vt:lpstr>
      <vt:lpstr>ТРАВМАТИЧЕСКАЯ БОЛЕЗНЬ - ОБЩИЕ ИЗМЕНЕНИЯ В ОРГАНИЗМЕ ЧЕЛОВЕКА, ПОДВЕРГШЕГОСЯ ТРАВМЕ </vt:lpstr>
      <vt:lpstr>ВОССТАНОВЛЕНИЕ И СОХРАНЕНИЕ ВИТАЛЬНЫХ ФУНКЦИЙ - ОСНОВНОЕ СОДЕРЖАНИЕ НЕОТЛОЖНОЙ ПОМОЩИ РАНЕНЫМ</vt:lpstr>
      <vt:lpstr>ТЕХНИКА ОЖИВЛЕНИЯ БОЛЬНЫХ, НАХОДЯЩИХСЯ В СОСТОЯНИИ КЛИНИЧЕСКОЙ СМЕРТИ</vt:lpstr>
      <vt:lpstr>Критический уровень расстройства жизнедеятельности с катастрофическим падением артериального давления, глубоким нарушением газообмена и метаболизма обобщенно именуется терминальным состоянием, а момент полной остановки дыхания и кровообращения — клинической смертью. </vt:lpstr>
      <vt:lpstr>клиническая смерть  — обратимое состояние </vt:lpstr>
      <vt:lpstr>БИОЛОГИЧЕСКАЯ СМЕРТЬ — это необратимое прекращение жизнедеятельности,  т. е. конечная стадия существования живой системы организма. </vt:lpstr>
      <vt:lpstr>3-5 МИНУТ ОТДЕЛЯЮТ ОБРАТИМОЕ СОСТОЯНИЕ – КЛИНИЧЕСКУЮ СМЕРТЬ ОТ НЕОБРАТИМЫХ ПОВРЕЖДЕНИЙ ЦНС</vt:lpstr>
      <vt:lpstr>Из-за трудностей в разграничении обратимого и необратимого состояния реанимационное пособие следует начинать во всех случаях и уже по ходу оживления уточнять эффективность мероприятий и прогноз для пострадавшего, кроме случаев с отчетливыми внешними признаками биологической смерти (гипостатические   пятна, окоченение мышц) </vt:lpstr>
      <vt:lpstr>ПОПЫТКИ ИЗМЕРЕНИЯ ДАВЛЕНИЯ, АУСКУЛЬТАЦИИ СЕРДЦА, ОПРЕДЕЛЕНИЯ ПУЛЬСАЦИИ НА ПЕРИФЕРИЧЕСКИХ СОСУДАХ НИ В КОЕМ СЛУЧАЕ НЕ ДОЛЖНЫ ИСПОЛЬЗОВАТЬСЯ ДЛЯ ДИАГНОСТИКИ КЛИНИЧЕСКОЙ СМЕРТИ </vt:lpstr>
      <vt:lpstr>ДЛЯ ТОГО, ЧТОБЫ НЕЗАМЕДЛИТЕЛЬНО ПРИСТУПИТЬ К СЕРДЕЧНО-ЛЕГОЧНОЙ РЕАНИМАЦИИ, ДОСТАТОЧНО:</vt:lpstr>
      <vt:lpstr>Презентация PowerPoint</vt:lpstr>
      <vt:lpstr>НЕ СЛЕДУЕТ БОЯТЬСЯ «ПРЕЖДЕВРЕМЕННОГО» НАЧАЛА РЕАНИМАЦИОННЫХ МЕРОПРИЯТИЙ  При проведении реанимационных мероприятий пострадавший должен лежать на твёрдой ровной поверхности на спине, руки вытянуты вдоль тела.  </vt:lpstr>
      <vt:lpstr>Фундаментальное    значение имеет знание 3-х приемов метода оживления, сформулированных в логической последовательности в виде "правила АВС": </vt:lpstr>
      <vt:lpstr>ПРАВИЛА А В С</vt:lpstr>
      <vt:lpstr>ПРИЧИНЫ МЕХАНИЧЕСКОГО НАРУШЕНИЯ ПРОХОДИМОСТИ ВЕРХНИХ ДЫХАТЕЛЬНЫХ ПУТЕЙ </vt:lpstr>
      <vt:lpstr>ДЛЯ ВОССТАНОВЛЕНИЯ ПРОХОДИМОСТИ ВЕРХНИХ ДЫХАТЕЛЬНЫХ ПУТЕЙ НЕОБХОДИМО </vt:lpstr>
      <vt:lpstr>ПРИЁМ САФАРА</vt:lpstr>
      <vt:lpstr>ПРИЁМ САФАРА</vt:lpstr>
      <vt:lpstr>Нельзя забывать, что запрокидывание головы пациента назад при повреждении шейного отдела позвоночника противопоказано!</vt:lpstr>
      <vt:lpstr>ПРИЁМ САФАРА</vt:lpstr>
      <vt:lpstr>ПРИЁМ САФАРА</vt:lpstr>
      <vt:lpstr>ПРИЁМ САФАРА</vt:lpstr>
      <vt:lpstr>ОЧИЩЕНИЕ ПОЛОСТИ РТА</vt:lpstr>
      <vt:lpstr>ВРЕМЯ, ОТВОДИМОЕ НА ВЫПОЛНЕНИЕ ПРИЁМОВ САФАРА  1 МИНУТА Затем необходимо немедленно осуществить выдох в рот больного </vt:lpstr>
      <vt:lpstr>«РОТ В РОТ»</vt:lpstr>
      <vt:lpstr>Презентация PowerPoint</vt:lpstr>
      <vt:lpstr>ИВЛ</vt:lpstr>
      <vt:lpstr>ОПРЕДЕЛЕНИЕ ПУЛЬСА НА СОННОЙ АРТЕРИИ</vt:lpstr>
      <vt:lpstr>Презентация PowerPoint</vt:lpstr>
      <vt:lpstr>ВОССТАНОВЛЕНИЕ КРОВООБРАЩЕНИЯ</vt:lpstr>
      <vt:lpstr>ИСКУССТВЕННОЕ КРОВООБРАЩЕНИЕ</vt:lpstr>
      <vt:lpstr>ТОЧКА ПРИЛОЖЕНИЯ ДАВЛЕНИЯ ПРИ МАССАЖЕ СЕРДЦА РАСПОЛОЖЕНА В ОБЛАСТИ НИЖНЕЙ ТРЕТИ ГРУДИНЫ – В ПРОЕКЦИИ ЖЕЛУДОЧКОВ СЕРДЦА </vt:lpstr>
      <vt:lpstr>ТОЧКА ПРИЛОЖЕНИЯ ДАВЛЕНИЯ </vt:lpstr>
      <vt:lpstr>ПОСТРАДАВШИЙ ДОЛЖЕН ЛЕЖАТЬ НА ТВЁРДОЙ ОПОРЕ НА УРОВНЕ КОЛЕН ПРОВОДЯЩЕГО МАСАЖ СЕРДЦА. НА ГРУДНУЮ КЛЕТКУ НАДАВЛИВАЮТ ПРЯМЫМИ РУКАМИ, ИСПОЛЬЗУЯ МАССУ СОБСТВЕНОГО ТЕЛА И МЫШЦЫ СПИНЫ </vt:lpstr>
      <vt:lpstr>ПОЛОЖЕНИЕ РУК</vt:lpstr>
      <vt:lpstr>ПОЛОЖЕНИЕ МАССИРУЮЩЕГО</vt:lpstr>
      <vt:lpstr>Презентация PowerPoint</vt:lpstr>
      <vt:lpstr>Презентация PowerPoint</vt:lpstr>
      <vt:lpstr>ОБРАТИ ВНИМАНИЕ!</vt:lpstr>
      <vt:lpstr>ЗАПОМНИ!</vt:lpstr>
      <vt:lpstr>ОБРАТИ ВНИМАНИЕ</vt:lpstr>
      <vt:lpstr>ЗАПОМНИ!</vt:lpstr>
      <vt:lpstr>ПРОДОЛЖИТЕЛЬНОСТЬ РЕАНИМАЦИИ</vt:lpstr>
      <vt:lpstr>ОШИБКИ</vt:lpstr>
      <vt:lpstr>Презентация PowerPoint</vt:lpstr>
      <vt:lpstr>     ПЕРВАЯ И  ДОВРАЧЕБНАЯ ПОМОЩЬ ОБОЖЖЁННЫМ </vt:lpstr>
      <vt:lpstr>Презентация PowerPoint</vt:lpstr>
      <vt:lpstr>ТЕРМИЧЕСКИЕ ОЖОГИ</vt:lpstr>
      <vt:lpstr>ОЖОГ</vt:lpstr>
      <vt:lpstr>ТЕРМИЧЕСКИЕ ОЖОГИ</vt:lpstr>
      <vt:lpstr>СТЕПЕНЬ МЕСТНОГО ПОВРЕЖДЕНИЯ И ОБЩЕЙ РЕАКЦИИ ПРИ ОЖОГАХ ВО МНОГОМ ЗАВИСИТ ОТ: - длительности контакта с повреждаю-щим агентом - температуры повреждающего агента - физического состояния повреждающего агента (пламя, жидкость, пар) - от времени начала оказания первой помощи </vt:lpstr>
      <vt:lpstr>МЕСТНЫЕ ИЗМЕНЕНИЯ ПРИ ОЖОГАХ</vt:lpstr>
      <vt:lpstr>ОЖОГИ Ⅰ СТЕПЕНИ</vt:lpstr>
      <vt:lpstr>ОЖОГИ Ⅱ СТЕПЕНИ</vt:lpstr>
      <vt:lpstr>ГЛУБИНА ПОРАЖЕНИЯ КОЖИ ПРИ ТЕРМИЧЕСКИХ ОЖОГАХ</vt:lpstr>
      <vt:lpstr>ОЖОГИ ⅢА СТЕПЕНИ</vt:lpstr>
      <vt:lpstr>ОЖОГИ ⅢБ СТЕПЕНИ</vt:lpstr>
      <vt:lpstr>ОЖОГИ Ⅳ СТЕПЕНИ</vt:lpstr>
      <vt:lpstr>ОБРАТИ ВНИМАНИЕ</vt:lpstr>
      <vt:lpstr>ОПРЕДЕЛЕНИЕ ПЛОЩАДИ ОЖОГА</vt:lpstr>
      <vt:lpstr>ПРАВИЛО ДЕВЯТОК</vt:lpstr>
      <vt:lpstr>Презентация PowerPoint</vt:lpstr>
      <vt:lpstr>ПРАВИЛО ДЕВЯТОК СПРАВЕДЛИВО ТОЛЬКО ДЛЯ ВЗРОСЛЫХ ПАЦИЕНТОВ</vt:lpstr>
      <vt:lpstr>МЕТОД ЛАДОНИ</vt:lpstr>
      <vt:lpstr>ОЖОГ ДЫХАТЕЛЬНЫХ ПУТЕЙ  ОКАЗЫВАЕТ ТАКОЕ ЖЕ ВОЗДЕЙСТВИЕ  КАК ГЛУБОКИЙ ОЖОГ КОЖИ ПДЛОЩАДЬЮ 10-15%</vt:lpstr>
      <vt:lpstr>ОБЩИЕ ИЗМЕНЕНИЯ ПРИ ОЖОГАХ</vt:lpstr>
      <vt:lpstr>ОЖОГОВЫЙ ШОК</vt:lpstr>
      <vt:lpstr>ЛЕГКОВЫЯВЛЯЕМЫЕ СИМПТОМЫ ОЖОГОВОГО ШОКА</vt:lpstr>
      <vt:lpstr>     4. Признаки гипоксии: подергивание мышц, мраморность кожи рук и ног, акроцианоз 5. Моча насыщенная, темная, бурого или черного цвета (проявление олигурии); может приобретать запах гари. 6. Рвота, метеоризм, задержка стула как признаки атонии пищеварительного тракта </vt:lpstr>
      <vt:lpstr>ОКАЗАНИЕ ПОМОЩИ ПОРАЖЁННЫМ ПРИ ТЕРМИЧЕСКИХ ОЖОГАХ</vt:lpstr>
      <vt:lpstr>ПРЕКРАЩЕНИЕ ДЕЙСТВИЯ ТРАВМИРУЮЩЕГО АГЕНТА</vt:lpstr>
      <vt:lpstr>ОБРАТИ ВНИМАНИЕ!</vt:lpstr>
      <vt:lpstr>ПРЕДУПРЕЖДЕНИЕ ВТОРИЧНОГО МИКРОБНОГО ЗАГРЯЗНЕНИЯ ОЖОГОВОЙ РАНЫ</vt:lpstr>
      <vt:lpstr>ПРОФИЛАКТИКА ОЖОГОВОГО ШОКА</vt:lpstr>
      <vt:lpstr>ОБРАТИ ВНИМАНИЕ!</vt:lpstr>
      <vt:lpstr>ЗАПОМНИ!</vt:lpstr>
      <vt:lpstr>ПЕРВАЯ И ДОВРАЧЕБНАЯ ПОМОЩЬ ПРИ РАНЕНИЯХ</vt:lpstr>
      <vt:lpstr>Презентация PowerPoint</vt:lpstr>
      <vt:lpstr>РАНА –  ПОВРЕЖДЕНИЕ ТКАНЕЙ ОРГАНИЗМА ВСЛЕДСТВИЕ МЕХАНИЧЕСКОГО ВОЗДЕЙСТВИЯ, СОПРОВОЖДАЮЩЕЕСЯ НАРУШЕНИЕМ ЦЕЛОСТИ КОЖИ ИЛИ СЛИЗИСТЫХ ОБОЛОЧЕК</vt:lpstr>
      <vt:lpstr>Презентация PowerPoint</vt:lpstr>
      <vt:lpstr>ОСНОВНЫЕ КЛИНИЧЕСКИЕ СИМПТОМЫ РАНЫ</vt:lpstr>
      <vt:lpstr>ОСЛОЖНЕНИЯ РАНЫ</vt:lpstr>
      <vt:lpstr>    МЕДИЦИНСКАЯ СЕСТРА         должна определить: - локализацию, размер и глубину раны; - имеется ли повреждение жизненно важных структур(магистральные сосуды, нервы, органы груди, живота, трахея, пищевод, головной мозг, спинной мозг, уретра, прямая кишка) - характер кровотечения из раны</vt:lpstr>
      <vt:lpstr>ПРИНЦИПЫ НЕОТЛОЖНОЙ ПОМОЩИ ПРИ РАНЕНИЯХ</vt:lpstr>
      <vt:lpstr>ПРИЁМЫ ВРЕМЕННОЙ ОСТАНОВКИ КРОВОТЕЧЕНИЯ</vt:lpstr>
      <vt:lpstr>ПРАВИЛА НАЛОЖЕНИЯ РЕЗИНОВОГО КРОВООСТАНАВЛИВАЮЩЕГО ЖГУТА</vt:lpstr>
      <vt:lpstr>ПРАВИЛА НАЛОЖЕНИЯ РЕЗИНОВОГО КРОВООСТАНАВЛИВАЮЩЕГО ЖГУТА</vt:lpstr>
      <vt:lpstr>ОСОБЕННОСТИ ОКАЗАНИЯ НЕОТЛОЖНОЙ ПОМОЩИ ПРИ РАНЕНИЯХ ЛИЦА</vt:lpstr>
      <vt:lpstr>ОСОБЕННОСТИ ОКАЗАНИЯ НЕОТЛОЖНОЙ ПОМОЩИ ПРИ РАНЕНИЯХ ЛИЦА</vt:lpstr>
      <vt:lpstr>УКЛАДКА ПОСТРАДАВШЕГО ПРИ РАНЕНИЯХ ЛИЦА</vt:lpstr>
      <vt:lpstr>РАНЕНИЯ ГРУДНОЙ КЛЕТКИ</vt:lpstr>
      <vt:lpstr>ОПАСНЫЕ ДЛЯ ЖИЗНИ СОСТОЯНИЯ ПРИ ТРАВМЕ ГРУДНОЙ КЛЕТКИ</vt:lpstr>
      <vt:lpstr>ПНЕВМОТОРАКС</vt:lpstr>
      <vt:lpstr>ОТКРЫТЫЙ ПНЕВМОТОРАКС</vt:lpstr>
      <vt:lpstr>ОСЛОЖНЕНИЯ ОТКРЫТОГО ПНЕВМОТОРАКСА</vt:lpstr>
      <vt:lpstr>ЗАКРЫТЫЙ ПНЕВМОТОРАКС</vt:lpstr>
      <vt:lpstr>РАСПРОСТРАНЁННАЯ ПОДКОЖНАЯ ЭМФИЗЕМАВ ПРИ НАПРЯЖЁННОМ ПНЕВМОТОРАКСЕ</vt:lpstr>
      <vt:lpstr>НЕОТЛОЖНАЯ ПОМОЩЬ ПРИ НАПРЯЖЁННОМ ПНЕВМОТОРАКСЕ</vt:lpstr>
      <vt:lpstr>ЭВАКУАЦИЯ РАНЕНОГО В ГРУДЬ</vt:lpstr>
      <vt:lpstr>ЭВАКУАЦИЯ РАНЕНОГО В ГРУДЬ</vt:lpstr>
      <vt:lpstr>ЭВАКУАЦИЯ РАНЕНОГО В ЖИВОТ</vt:lpstr>
      <vt:lpstr>ТРАНСПОРТИРОВКА РАНЕННОГО В ЖИВОТ</vt:lpstr>
      <vt:lpstr>ШОК – ЗНАЧИТЕЛЬНАЯ ОПАСНОСТЬ ДЛЯ ЖИЗНИ ПОСТРАДАВШЕГО  </vt:lpstr>
      <vt:lpstr>«ШОКОГЕННАЯ ТРАВМА»</vt:lpstr>
      <vt:lpstr>КОМПЛЕКС ПРОТИВОШОКОВЫХ МЕРОПРИЯТИЙ</vt:lpstr>
      <vt:lpstr>УСТРАНЕНИЕ НЕПОСРЕДСТВЕННОГО ВОЗДЕЙСТВИЯ ШОКОГЕННОГО ФАКТОРА</vt:lpstr>
      <vt:lpstr>ОСТАНОВКА КРОВОТЕЧЕНИЯ</vt:lpstr>
      <vt:lpstr>ОБЕЗБОЛИВАНИЕ</vt:lpstr>
      <vt:lpstr>Медикаментозное обезболивание на догоспитальном этапе, как правило, ограничивается введением наркотических анальгетиков </vt:lpstr>
      <vt:lpstr>ИММОБИЛИЗАЦИЯ ПОВРЕЖДЕНИЙ</vt:lpstr>
      <vt:lpstr>ТРАНСПОРТНАЯ ИММОБИЛИЗАЦИЯ</vt:lpstr>
      <vt:lpstr>ПОДДЕРЖАНИЕ ФУНКЦИИ ДЫХАНИЯ</vt:lpstr>
      <vt:lpstr>ВОСПОЛНЕНИЕ ОЦК</vt:lpstr>
      <vt:lpstr>ОДНО ИЗ ВЕДУЩИХ ЗВЕНЬЕВ В ЛЕЧЕНИИ РАН – ИСПОЛЬЗОВАНИЕ ПЕРЕВЯЗОЧНЫХ СРЕДСТВ</vt:lpstr>
      <vt:lpstr>ПОВЯЗКИ ПЕРВОЙ ПОМОЩИ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Дом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ПЕРВАЯ И ДОВРАЧЕБНАЯ ПОМОЩЬ ПОСТРАДАВШИМ В БОЕВЫХ ДЕЙСТВИЯХ, ЧРЕЗВЫЧАЙНЫХ СИТУАЦИЯХ И СТИХИЙНЫХ БЕДСТВИЯХ</dc:title>
  <dc:creator>Рывкин</dc:creator>
  <cp:lastModifiedBy>Лариса</cp:lastModifiedBy>
  <cp:revision>57</cp:revision>
  <dcterms:created xsi:type="dcterms:W3CDTF">2004-03-12T16:29:03Z</dcterms:created>
  <dcterms:modified xsi:type="dcterms:W3CDTF">2017-03-18T17:12:08Z</dcterms:modified>
</cp:coreProperties>
</file>