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721" r:id="rId2"/>
  </p:sldMasterIdLst>
  <p:notesMasterIdLst>
    <p:notesMasterId r:id="rId121"/>
  </p:notesMasterIdLst>
  <p:sldIdLst>
    <p:sldId id="318" r:id="rId3"/>
    <p:sldId id="412" r:id="rId4"/>
    <p:sldId id="319" r:id="rId5"/>
    <p:sldId id="408" r:id="rId6"/>
    <p:sldId id="377" r:id="rId7"/>
    <p:sldId id="378" r:id="rId8"/>
    <p:sldId id="379" r:id="rId9"/>
    <p:sldId id="380" r:id="rId10"/>
    <p:sldId id="381" r:id="rId11"/>
    <p:sldId id="382" r:id="rId12"/>
    <p:sldId id="407" r:id="rId13"/>
    <p:sldId id="384" r:id="rId14"/>
    <p:sldId id="321" r:id="rId15"/>
    <p:sldId id="322" r:id="rId16"/>
    <p:sldId id="323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351" r:id="rId31"/>
    <p:sldId id="352" r:id="rId32"/>
    <p:sldId id="353" r:id="rId33"/>
    <p:sldId id="354" r:id="rId34"/>
    <p:sldId id="355" r:id="rId35"/>
    <p:sldId id="356" r:id="rId36"/>
    <p:sldId id="357" r:id="rId37"/>
    <p:sldId id="358" r:id="rId38"/>
    <p:sldId id="359" r:id="rId39"/>
    <p:sldId id="410" r:id="rId40"/>
    <p:sldId id="360" r:id="rId41"/>
    <p:sldId id="409" r:id="rId42"/>
    <p:sldId id="411" r:id="rId43"/>
    <p:sldId id="362" r:id="rId44"/>
    <p:sldId id="363" r:id="rId45"/>
    <p:sldId id="364" r:id="rId46"/>
    <p:sldId id="365" r:id="rId47"/>
    <p:sldId id="366" r:id="rId48"/>
    <p:sldId id="367" r:id="rId49"/>
    <p:sldId id="368" r:id="rId50"/>
    <p:sldId id="369" r:id="rId51"/>
    <p:sldId id="370" r:id="rId52"/>
    <p:sldId id="371" r:id="rId53"/>
    <p:sldId id="372" r:id="rId54"/>
    <p:sldId id="373" r:id="rId55"/>
    <p:sldId id="387" r:id="rId56"/>
    <p:sldId id="257" r:id="rId57"/>
    <p:sldId id="392" r:id="rId58"/>
    <p:sldId id="393" r:id="rId59"/>
    <p:sldId id="394" r:id="rId60"/>
    <p:sldId id="395" r:id="rId61"/>
    <p:sldId id="401" r:id="rId62"/>
    <p:sldId id="402" r:id="rId63"/>
    <p:sldId id="403" r:id="rId64"/>
    <p:sldId id="404" r:id="rId65"/>
    <p:sldId id="405" r:id="rId66"/>
    <p:sldId id="391" r:id="rId67"/>
    <p:sldId id="303" r:id="rId68"/>
    <p:sldId id="304" r:id="rId69"/>
    <p:sldId id="305" r:id="rId70"/>
    <p:sldId id="306" r:id="rId71"/>
    <p:sldId id="258" r:id="rId72"/>
    <p:sldId id="262" r:id="rId73"/>
    <p:sldId id="290" r:id="rId74"/>
    <p:sldId id="260" r:id="rId75"/>
    <p:sldId id="261" r:id="rId76"/>
    <p:sldId id="267" r:id="rId77"/>
    <p:sldId id="263" r:id="rId78"/>
    <p:sldId id="264" r:id="rId79"/>
    <p:sldId id="265" r:id="rId80"/>
    <p:sldId id="266" r:id="rId81"/>
    <p:sldId id="268" r:id="rId82"/>
    <p:sldId id="269" r:id="rId83"/>
    <p:sldId id="270" r:id="rId84"/>
    <p:sldId id="300" r:id="rId85"/>
    <p:sldId id="299" r:id="rId86"/>
    <p:sldId id="301" r:id="rId87"/>
    <p:sldId id="288" r:id="rId88"/>
    <p:sldId id="298" r:id="rId89"/>
    <p:sldId id="274" r:id="rId90"/>
    <p:sldId id="275" r:id="rId91"/>
    <p:sldId id="271" r:id="rId92"/>
    <p:sldId id="287" r:id="rId93"/>
    <p:sldId id="272" r:id="rId94"/>
    <p:sldId id="291" r:id="rId95"/>
    <p:sldId id="292" r:id="rId96"/>
    <p:sldId id="293" r:id="rId97"/>
    <p:sldId id="273" r:id="rId98"/>
    <p:sldId id="276" r:id="rId99"/>
    <p:sldId id="294" r:id="rId100"/>
    <p:sldId id="277" r:id="rId101"/>
    <p:sldId id="295" r:id="rId102"/>
    <p:sldId id="278" r:id="rId103"/>
    <p:sldId id="307" r:id="rId104"/>
    <p:sldId id="297" r:id="rId105"/>
    <p:sldId id="302" r:id="rId106"/>
    <p:sldId id="309" r:id="rId107"/>
    <p:sldId id="310" r:id="rId108"/>
    <p:sldId id="311" r:id="rId109"/>
    <p:sldId id="312" r:id="rId110"/>
    <p:sldId id="313" r:id="rId111"/>
    <p:sldId id="314" r:id="rId112"/>
    <p:sldId id="279" r:id="rId113"/>
    <p:sldId id="308" r:id="rId114"/>
    <p:sldId id="289" r:id="rId115"/>
    <p:sldId id="315" r:id="rId116"/>
    <p:sldId id="282" r:id="rId117"/>
    <p:sldId id="285" r:id="rId118"/>
    <p:sldId id="414" r:id="rId119"/>
    <p:sldId id="413" r:id="rId120"/>
  </p:sldIdLst>
  <p:sldSz cx="9144000" cy="6858000" type="screen4x3"/>
  <p:notesSz cx="6858000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EA16"/>
    <a:srgbClr val="00FF00"/>
    <a:srgbClr val="336600"/>
    <a:srgbClr val="FF6600"/>
    <a:srgbClr val="CC0000"/>
    <a:srgbClr val="FF0000"/>
    <a:srgbClr val="CC6600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785D147-C4D7-40D6-80B0-0CB8373ACB1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C3023E-BB5B-4126-AA54-7E7DE159C4AB}">
      <dgm:prSet phldrT="[Текст]"/>
      <dgm:spPr/>
      <dgm:t>
        <a:bodyPr/>
        <a:lstStyle/>
        <a:p>
          <a:r>
            <a:rPr lang="ru-RU" dirty="0" smtClean="0"/>
            <a:t>ПРЕДАГОНИЯ</a:t>
          </a:r>
          <a:endParaRPr lang="ru-RU" dirty="0"/>
        </a:p>
      </dgm:t>
    </dgm:pt>
    <dgm:pt modelId="{D141386B-EF1F-4850-9820-BBA1C37A8750}" type="parTrans" cxnId="{CCE36F4F-71E1-4550-9A66-D0C15C777A7D}">
      <dgm:prSet/>
      <dgm:spPr/>
      <dgm:t>
        <a:bodyPr/>
        <a:lstStyle/>
        <a:p>
          <a:endParaRPr lang="ru-RU"/>
        </a:p>
      </dgm:t>
    </dgm:pt>
    <dgm:pt modelId="{635E3914-9F55-45A3-9386-F5E8C1058B55}" type="sibTrans" cxnId="{CCE36F4F-71E1-4550-9A66-D0C15C777A7D}">
      <dgm:prSet/>
      <dgm:spPr/>
      <dgm:t>
        <a:bodyPr/>
        <a:lstStyle/>
        <a:p>
          <a:endParaRPr lang="ru-RU"/>
        </a:p>
      </dgm:t>
    </dgm:pt>
    <dgm:pt modelId="{B56AD447-4CE9-4881-B69A-A45EDD4E917F}">
      <dgm:prSet phldrT="[Текст]"/>
      <dgm:spPr/>
      <dgm:t>
        <a:bodyPr/>
        <a:lstStyle/>
        <a:p>
          <a:r>
            <a:rPr lang="ru-RU" dirty="0" smtClean="0"/>
            <a:t>ТЕРМИНАЛЬНАЯ ПАУЗА</a:t>
          </a:r>
          <a:endParaRPr lang="ru-RU" dirty="0"/>
        </a:p>
      </dgm:t>
    </dgm:pt>
    <dgm:pt modelId="{5D32E3BA-63CF-4B98-973F-4087E0418BAC}" type="parTrans" cxnId="{B4F19B75-1543-4665-B655-63D604F2E5D9}">
      <dgm:prSet/>
      <dgm:spPr/>
      <dgm:t>
        <a:bodyPr/>
        <a:lstStyle/>
        <a:p>
          <a:endParaRPr lang="ru-RU"/>
        </a:p>
      </dgm:t>
    </dgm:pt>
    <dgm:pt modelId="{3170506D-2D27-40C2-89AB-391751F34AF8}" type="sibTrans" cxnId="{B4F19B75-1543-4665-B655-63D604F2E5D9}">
      <dgm:prSet/>
      <dgm:spPr/>
      <dgm:t>
        <a:bodyPr/>
        <a:lstStyle/>
        <a:p>
          <a:endParaRPr lang="ru-RU"/>
        </a:p>
      </dgm:t>
    </dgm:pt>
    <dgm:pt modelId="{647845AF-27F0-4FC1-8C6D-F1D45A19C314}">
      <dgm:prSet phldrT="[Текст]"/>
      <dgm:spPr/>
      <dgm:t>
        <a:bodyPr/>
        <a:lstStyle/>
        <a:p>
          <a:r>
            <a:rPr lang="ru-RU" dirty="0" smtClean="0"/>
            <a:t>АГОНИЯ</a:t>
          </a:r>
          <a:endParaRPr lang="ru-RU" dirty="0"/>
        </a:p>
      </dgm:t>
    </dgm:pt>
    <dgm:pt modelId="{BB7D2AF8-542E-4259-9A7B-2E5B92865373}" type="parTrans" cxnId="{539E8648-30C9-4B89-8DE5-1E8CA159B82A}">
      <dgm:prSet/>
      <dgm:spPr/>
      <dgm:t>
        <a:bodyPr/>
        <a:lstStyle/>
        <a:p>
          <a:endParaRPr lang="ru-RU"/>
        </a:p>
      </dgm:t>
    </dgm:pt>
    <dgm:pt modelId="{E5752B0A-AE35-498F-94A1-E682D7024CA0}" type="sibTrans" cxnId="{539E8648-30C9-4B89-8DE5-1E8CA159B82A}">
      <dgm:prSet/>
      <dgm:spPr/>
      <dgm:t>
        <a:bodyPr/>
        <a:lstStyle/>
        <a:p>
          <a:endParaRPr lang="ru-RU"/>
        </a:p>
      </dgm:t>
    </dgm:pt>
    <dgm:pt modelId="{C83206DE-64A0-41F7-84B7-26BE24D0B21E}">
      <dgm:prSet phldrT="[Текст]"/>
      <dgm:spPr/>
      <dgm:t>
        <a:bodyPr/>
        <a:lstStyle/>
        <a:p>
          <a:r>
            <a:rPr lang="ru-RU" dirty="0" smtClean="0"/>
            <a:t>КЛИНИЧЕСКАЯ СМЕРТЬ</a:t>
          </a:r>
          <a:endParaRPr lang="ru-RU" dirty="0"/>
        </a:p>
      </dgm:t>
    </dgm:pt>
    <dgm:pt modelId="{62C0C719-2A8A-4511-842B-0B18F0F183CC}" type="parTrans" cxnId="{0EA26A9E-CF46-4E25-9988-1EF4695828BC}">
      <dgm:prSet/>
      <dgm:spPr/>
      <dgm:t>
        <a:bodyPr/>
        <a:lstStyle/>
        <a:p>
          <a:endParaRPr lang="ru-RU"/>
        </a:p>
      </dgm:t>
    </dgm:pt>
    <dgm:pt modelId="{C9B8A8FC-C573-4950-95EF-49B89D830AAE}" type="sibTrans" cxnId="{0EA26A9E-CF46-4E25-9988-1EF4695828BC}">
      <dgm:prSet/>
      <dgm:spPr/>
      <dgm:t>
        <a:bodyPr/>
        <a:lstStyle/>
        <a:p>
          <a:endParaRPr lang="ru-RU"/>
        </a:p>
      </dgm:t>
    </dgm:pt>
    <dgm:pt modelId="{D192865A-5BF6-4CB3-BF33-F2B113F1DAFE}">
      <dgm:prSet phldrT="[Текст]"/>
      <dgm:spPr/>
      <dgm:t>
        <a:bodyPr/>
        <a:lstStyle/>
        <a:p>
          <a:r>
            <a:rPr lang="ru-RU" dirty="0" smtClean="0"/>
            <a:t>БИОЛОГИЧЕСКАЯ СМЕРТЬ</a:t>
          </a:r>
          <a:endParaRPr lang="ru-RU" dirty="0"/>
        </a:p>
      </dgm:t>
    </dgm:pt>
    <dgm:pt modelId="{ECDF6FF4-AA55-46B3-B26F-E89A345D6E5D}" type="parTrans" cxnId="{61A8B935-2F68-4FBF-9407-F75838388225}">
      <dgm:prSet/>
      <dgm:spPr/>
      <dgm:t>
        <a:bodyPr/>
        <a:lstStyle/>
        <a:p>
          <a:endParaRPr lang="ru-RU"/>
        </a:p>
      </dgm:t>
    </dgm:pt>
    <dgm:pt modelId="{6B0BD62E-3429-421B-BA5D-99FD3933D63F}" type="sibTrans" cxnId="{61A8B935-2F68-4FBF-9407-F75838388225}">
      <dgm:prSet/>
      <dgm:spPr/>
      <dgm:t>
        <a:bodyPr/>
        <a:lstStyle/>
        <a:p>
          <a:endParaRPr lang="ru-RU"/>
        </a:p>
      </dgm:t>
    </dgm:pt>
    <dgm:pt modelId="{FF625C54-28ED-4EC1-B5A9-EA92D462B012}" type="pres">
      <dgm:prSet presAssocID="{7785D147-C4D7-40D6-80B0-0CB8373ACB1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72AFBB-3021-4299-95C5-B96424CC3F92}" type="pres">
      <dgm:prSet presAssocID="{7785D147-C4D7-40D6-80B0-0CB8373ACB12}" presName="dummyMaxCanvas" presStyleCnt="0">
        <dgm:presLayoutVars/>
      </dgm:prSet>
      <dgm:spPr/>
    </dgm:pt>
    <dgm:pt modelId="{0DCB5158-7577-4296-A1EF-16B0B6B7CA3B}" type="pres">
      <dgm:prSet presAssocID="{7785D147-C4D7-40D6-80B0-0CB8373ACB12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41B0BA-02DB-41DD-AE5A-7F8C1DEC1665}" type="pres">
      <dgm:prSet presAssocID="{7785D147-C4D7-40D6-80B0-0CB8373ACB12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668D6A-04D3-4145-A623-7913F76DD432}" type="pres">
      <dgm:prSet presAssocID="{7785D147-C4D7-40D6-80B0-0CB8373ACB12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2F5A41-5C8E-4ECE-A812-32D42B2A82A7}" type="pres">
      <dgm:prSet presAssocID="{7785D147-C4D7-40D6-80B0-0CB8373ACB12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87ADC9-565C-41C6-A02D-8B1592E30449}" type="pres">
      <dgm:prSet presAssocID="{7785D147-C4D7-40D6-80B0-0CB8373ACB12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48432E-EF48-42EC-885C-2D896020EC7E}" type="pres">
      <dgm:prSet presAssocID="{7785D147-C4D7-40D6-80B0-0CB8373ACB12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920646-9E0B-448D-895C-983F3DCEE3F4}" type="pres">
      <dgm:prSet presAssocID="{7785D147-C4D7-40D6-80B0-0CB8373ACB12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C15692-1042-40C8-8F05-679BEB64CB3B}" type="pres">
      <dgm:prSet presAssocID="{7785D147-C4D7-40D6-80B0-0CB8373ACB12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D0BE23-15C5-4630-91A3-FCAEBDC5F59D}" type="pres">
      <dgm:prSet presAssocID="{7785D147-C4D7-40D6-80B0-0CB8373ACB12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3EC383-F8D7-4F62-8909-542176727629}" type="pres">
      <dgm:prSet presAssocID="{7785D147-C4D7-40D6-80B0-0CB8373ACB12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ABCD9A-358D-415E-9D65-A23477CCD773}" type="pres">
      <dgm:prSet presAssocID="{7785D147-C4D7-40D6-80B0-0CB8373ACB12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363AFC-DDF5-4BC8-B57F-10DE906588E1}" type="pres">
      <dgm:prSet presAssocID="{7785D147-C4D7-40D6-80B0-0CB8373ACB12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CD3142-C24E-4307-9DAC-FCAAC87C731B}" type="pres">
      <dgm:prSet presAssocID="{7785D147-C4D7-40D6-80B0-0CB8373ACB12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C66999-8431-4C18-B58B-38BC4B8FBD58}" type="pres">
      <dgm:prSet presAssocID="{7785D147-C4D7-40D6-80B0-0CB8373ACB12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A8B935-2F68-4FBF-9407-F75838388225}" srcId="{7785D147-C4D7-40D6-80B0-0CB8373ACB12}" destId="{D192865A-5BF6-4CB3-BF33-F2B113F1DAFE}" srcOrd="4" destOrd="0" parTransId="{ECDF6FF4-AA55-46B3-B26F-E89A345D6E5D}" sibTransId="{6B0BD62E-3429-421B-BA5D-99FD3933D63F}"/>
    <dgm:cxn modelId="{6C254644-24AE-41DF-9B0C-2567652B19DD}" type="presOf" srcId="{E5752B0A-AE35-498F-94A1-E682D7024CA0}" destId="{45C15692-1042-40C8-8F05-679BEB64CB3B}" srcOrd="0" destOrd="0" presId="urn:microsoft.com/office/officeart/2005/8/layout/vProcess5"/>
    <dgm:cxn modelId="{C6627134-ACA6-41C0-A94E-22169E2F9291}" type="presOf" srcId="{635E3914-9F55-45A3-9386-F5E8C1058B55}" destId="{7448432E-EF48-42EC-885C-2D896020EC7E}" srcOrd="0" destOrd="0" presId="urn:microsoft.com/office/officeart/2005/8/layout/vProcess5"/>
    <dgm:cxn modelId="{E8EAEE4B-5379-4120-BD8B-56B8BA09F09A}" type="presOf" srcId="{647845AF-27F0-4FC1-8C6D-F1D45A19C314}" destId="{DA668D6A-04D3-4145-A623-7913F76DD432}" srcOrd="0" destOrd="0" presId="urn:microsoft.com/office/officeart/2005/8/layout/vProcess5"/>
    <dgm:cxn modelId="{74305956-3E5C-4BD1-AB60-0C9992E0BE09}" type="presOf" srcId="{D192865A-5BF6-4CB3-BF33-F2B113F1DAFE}" destId="{E087ADC9-565C-41C6-A02D-8B1592E30449}" srcOrd="0" destOrd="0" presId="urn:microsoft.com/office/officeart/2005/8/layout/vProcess5"/>
    <dgm:cxn modelId="{539E8648-30C9-4B89-8DE5-1E8CA159B82A}" srcId="{7785D147-C4D7-40D6-80B0-0CB8373ACB12}" destId="{647845AF-27F0-4FC1-8C6D-F1D45A19C314}" srcOrd="2" destOrd="0" parTransId="{BB7D2AF8-542E-4259-9A7B-2E5B92865373}" sibTransId="{E5752B0A-AE35-498F-94A1-E682D7024CA0}"/>
    <dgm:cxn modelId="{10AF33C1-384B-4A78-B53D-8AFC4688429E}" type="presOf" srcId="{B56AD447-4CE9-4881-B69A-A45EDD4E917F}" destId="{27ABCD9A-358D-415E-9D65-A23477CCD773}" srcOrd="1" destOrd="0" presId="urn:microsoft.com/office/officeart/2005/8/layout/vProcess5"/>
    <dgm:cxn modelId="{CCE36F4F-71E1-4550-9A66-D0C15C777A7D}" srcId="{7785D147-C4D7-40D6-80B0-0CB8373ACB12}" destId="{25C3023E-BB5B-4126-AA54-7E7DE159C4AB}" srcOrd="0" destOrd="0" parTransId="{D141386B-EF1F-4850-9820-BBA1C37A8750}" sibTransId="{635E3914-9F55-45A3-9386-F5E8C1058B55}"/>
    <dgm:cxn modelId="{0EA26A9E-CF46-4E25-9988-1EF4695828BC}" srcId="{7785D147-C4D7-40D6-80B0-0CB8373ACB12}" destId="{C83206DE-64A0-41F7-84B7-26BE24D0B21E}" srcOrd="3" destOrd="0" parTransId="{62C0C719-2A8A-4511-842B-0B18F0F183CC}" sibTransId="{C9B8A8FC-C573-4950-95EF-49B89D830AAE}"/>
    <dgm:cxn modelId="{0C8AC80C-09CD-42A3-B5C2-42AE320A9BC2}" type="presOf" srcId="{7785D147-C4D7-40D6-80B0-0CB8373ACB12}" destId="{FF625C54-28ED-4EC1-B5A9-EA92D462B012}" srcOrd="0" destOrd="0" presId="urn:microsoft.com/office/officeart/2005/8/layout/vProcess5"/>
    <dgm:cxn modelId="{8D2293E5-531B-4CEE-85A7-0917EF2287AF}" type="presOf" srcId="{D192865A-5BF6-4CB3-BF33-F2B113F1DAFE}" destId="{11C66999-8431-4C18-B58B-38BC4B8FBD58}" srcOrd="1" destOrd="0" presId="urn:microsoft.com/office/officeart/2005/8/layout/vProcess5"/>
    <dgm:cxn modelId="{E620EA41-2016-4F58-A375-0CCBFCFDA0F9}" type="presOf" srcId="{B56AD447-4CE9-4881-B69A-A45EDD4E917F}" destId="{1B41B0BA-02DB-41DD-AE5A-7F8C1DEC1665}" srcOrd="0" destOrd="0" presId="urn:microsoft.com/office/officeart/2005/8/layout/vProcess5"/>
    <dgm:cxn modelId="{8B52F6B0-1F69-42AB-A4FE-A6CFBBAA3815}" type="presOf" srcId="{647845AF-27F0-4FC1-8C6D-F1D45A19C314}" destId="{A2363AFC-DDF5-4BC8-B57F-10DE906588E1}" srcOrd="1" destOrd="0" presId="urn:microsoft.com/office/officeart/2005/8/layout/vProcess5"/>
    <dgm:cxn modelId="{6E21AA46-C79C-4F41-ACFC-3BA77C8B435A}" type="presOf" srcId="{25C3023E-BB5B-4126-AA54-7E7DE159C4AB}" destId="{0DCB5158-7577-4296-A1EF-16B0B6B7CA3B}" srcOrd="0" destOrd="0" presId="urn:microsoft.com/office/officeart/2005/8/layout/vProcess5"/>
    <dgm:cxn modelId="{4C3F3CBF-1B9C-4E0C-9914-51A66E3DB8E6}" type="presOf" srcId="{25C3023E-BB5B-4126-AA54-7E7DE159C4AB}" destId="{3D3EC383-F8D7-4F62-8909-542176727629}" srcOrd="1" destOrd="0" presId="urn:microsoft.com/office/officeart/2005/8/layout/vProcess5"/>
    <dgm:cxn modelId="{A925437F-F303-4FC5-8E8D-90D36B227A7D}" type="presOf" srcId="{C83206DE-64A0-41F7-84B7-26BE24D0B21E}" destId="{F92F5A41-5C8E-4ECE-A812-32D42B2A82A7}" srcOrd="0" destOrd="0" presId="urn:microsoft.com/office/officeart/2005/8/layout/vProcess5"/>
    <dgm:cxn modelId="{B996E4F5-E6A9-44C3-966D-D7D7C03A5025}" type="presOf" srcId="{C9B8A8FC-C573-4950-95EF-49B89D830AAE}" destId="{51D0BE23-15C5-4630-91A3-FCAEBDC5F59D}" srcOrd="0" destOrd="0" presId="urn:microsoft.com/office/officeart/2005/8/layout/vProcess5"/>
    <dgm:cxn modelId="{B2E7417A-A59C-4713-9142-92BCAE1481CF}" type="presOf" srcId="{C83206DE-64A0-41F7-84B7-26BE24D0B21E}" destId="{88CD3142-C24E-4307-9DAC-FCAAC87C731B}" srcOrd="1" destOrd="0" presId="urn:microsoft.com/office/officeart/2005/8/layout/vProcess5"/>
    <dgm:cxn modelId="{B4F19B75-1543-4665-B655-63D604F2E5D9}" srcId="{7785D147-C4D7-40D6-80B0-0CB8373ACB12}" destId="{B56AD447-4CE9-4881-B69A-A45EDD4E917F}" srcOrd="1" destOrd="0" parTransId="{5D32E3BA-63CF-4B98-973F-4087E0418BAC}" sibTransId="{3170506D-2D27-40C2-89AB-391751F34AF8}"/>
    <dgm:cxn modelId="{FEDE0F13-D4E3-4B17-AED5-E31C22C11AE5}" type="presOf" srcId="{3170506D-2D27-40C2-89AB-391751F34AF8}" destId="{E5920646-9E0B-448D-895C-983F3DCEE3F4}" srcOrd="0" destOrd="0" presId="urn:microsoft.com/office/officeart/2005/8/layout/vProcess5"/>
    <dgm:cxn modelId="{AE5B434A-D06E-4DF4-A8AD-54BC8AD379AF}" type="presParOf" srcId="{FF625C54-28ED-4EC1-B5A9-EA92D462B012}" destId="{5C72AFBB-3021-4299-95C5-B96424CC3F92}" srcOrd="0" destOrd="0" presId="urn:microsoft.com/office/officeart/2005/8/layout/vProcess5"/>
    <dgm:cxn modelId="{8A94D8B2-0D99-4635-A69D-9FEE5A1A882D}" type="presParOf" srcId="{FF625C54-28ED-4EC1-B5A9-EA92D462B012}" destId="{0DCB5158-7577-4296-A1EF-16B0B6B7CA3B}" srcOrd="1" destOrd="0" presId="urn:microsoft.com/office/officeart/2005/8/layout/vProcess5"/>
    <dgm:cxn modelId="{8A9FA1A1-154A-4CA6-8964-8D0A6BCE71AD}" type="presParOf" srcId="{FF625C54-28ED-4EC1-B5A9-EA92D462B012}" destId="{1B41B0BA-02DB-41DD-AE5A-7F8C1DEC1665}" srcOrd="2" destOrd="0" presId="urn:microsoft.com/office/officeart/2005/8/layout/vProcess5"/>
    <dgm:cxn modelId="{56F9133F-FD6E-4EFD-AE0D-F9AE099AA986}" type="presParOf" srcId="{FF625C54-28ED-4EC1-B5A9-EA92D462B012}" destId="{DA668D6A-04D3-4145-A623-7913F76DD432}" srcOrd="3" destOrd="0" presId="urn:microsoft.com/office/officeart/2005/8/layout/vProcess5"/>
    <dgm:cxn modelId="{88D993C8-EF3C-4749-94AF-0031FBDD6C0A}" type="presParOf" srcId="{FF625C54-28ED-4EC1-B5A9-EA92D462B012}" destId="{F92F5A41-5C8E-4ECE-A812-32D42B2A82A7}" srcOrd="4" destOrd="0" presId="urn:microsoft.com/office/officeart/2005/8/layout/vProcess5"/>
    <dgm:cxn modelId="{5CE0B4A0-DD9F-47E3-B339-2B93E9AE17C7}" type="presParOf" srcId="{FF625C54-28ED-4EC1-B5A9-EA92D462B012}" destId="{E087ADC9-565C-41C6-A02D-8B1592E30449}" srcOrd="5" destOrd="0" presId="urn:microsoft.com/office/officeart/2005/8/layout/vProcess5"/>
    <dgm:cxn modelId="{A7CD983A-1553-45A3-B045-C1BBFCF825A5}" type="presParOf" srcId="{FF625C54-28ED-4EC1-B5A9-EA92D462B012}" destId="{7448432E-EF48-42EC-885C-2D896020EC7E}" srcOrd="6" destOrd="0" presId="urn:microsoft.com/office/officeart/2005/8/layout/vProcess5"/>
    <dgm:cxn modelId="{ECC0DCBD-31B4-454C-8CD7-8B5C17A6E63D}" type="presParOf" srcId="{FF625C54-28ED-4EC1-B5A9-EA92D462B012}" destId="{E5920646-9E0B-448D-895C-983F3DCEE3F4}" srcOrd="7" destOrd="0" presId="urn:microsoft.com/office/officeart/2005/8/layout/vProcess5"/>
    <dgm:cxn modelId="{E2AD6E48-92F5-447E-B235-CB145B87FCFB}" type="presParOf" srcId="{FF625C54-28ED-4EC1-B5A9-EA92D462B012}" destId="{45C15692-1042-40C8-8F05-679BEB64CB3B}" srcOrd="8" destOrd="0" presId="urn:microsoft.com/office/officeart/2005/8/layout/vProcess5"/>
    <dgm:cxn modelId="{345F2201-DD58-477D-A03E-7035DACB62D4}" type="presParOf" srcId="{FF625C54-28ED-4EC1-B5A9-EA92D462B012}" destId="{51D0BE23-15C5-4630-91A3-FCAEBDC5F59D}" srcOrd="9" destOrd="0" presId="urn:microsoft.com/office/officeart/2005/8/layout/vProcess5"/>
    <dgm:cxn modelId="{B2BB3D95-FA43-482C-804C-0EE9810EE602}" type="presParOf" srcId="{FF625C54-28ED-4EC1-B5A9-EA92D462B012}" destId="{3D3EC383-F8D7-4F62-8909-542176727629}" srcOrd="10" destOrd="0" presId="urn:microsoft.com/office/officeart/2005/8/layout/vProcess5"/>
    <dgm:cxn modelId="{5A15371D-616D-4869-94B2-B890E57F9F21}" type="presParOf" srcId="{FF625C54-28ED-4EC1-B5A9-EA92D462B012}" destId="{27ABCD9A-358D-415E-9D65-A23477CCD773}" srcOrd="11" destOrd="0" presId="urn:microsoft.com/office/officeart/2005/8/layout/vProcess5"/>
    <dgm:cxn modelId="{CF347141-8300-4437-9F07-61F95F3E4973}" type="presParOf" srcId="{FF625C54-28ED-4EC1-B5A9-EA92D462B012}" destId="{A2363AFC-DDF5-4BC8-B57F-10DE906588E1}" srcOrd="12" destOrd="0" presId="urn:microsoft.com/office/officeart/2005/8/layout/vProcess5"/>
    <dgm:cxn modelId="{C9CFDFB8-053A-4026-8EBB-8FE18E3C4FC6}" type="presParOf" srcId="{FF625C54-28ED-4EC1-B5A9-EA92D462B012}" destId="{88CD3142-C24E-4307-9DAC-FCAAC87C731B}" srcOrd="13" destOrd="0" presId="urn:microsoft.com/office/officeart/2005/8/layout/vProcess5"/>
    <dgm:cxn modelId="{810C2338-1CB9-42B8-A4C2-5A172D817CE8}" type="presParOf" srcId="{FF625C54-28ED-4EC1-B5A9-EA92D462B012}" destId="{11C66999-8431-4C18-B58B-38BC4B8FBD58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D2D1F9-A330-499A-811C-4B51D2A4CDE6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87D3DE-F0C8-41A4-9F39-6A8B46D7F887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dirty="0" smtClean="0"/>
            <a:t>ОСТАНОВКА КРОВООБРАЩЕНИЯ РАЗВИВАЕТСЯ </a:t>
          </a:r>
        </a:p>
        <a:p>
          <a:pPr>
            <a:spcAft>
              <a:spcPts val="0"/>
            </a:spcAft>
          </a:pPr>
          <a:r>
            <a:rPr lang="ru-RU" dirty="0" smtClean="0"/>
            <a:t>(ежегодно)</a:t>
          </a:r>
          <a:endParaRPr lang="ru-RU" dirty="0"/>
        </a:p>
      </dgm:t>
    </dgm:pt>
    <dgm:pt modelId="{0D241389-777E-4FB9-AAD6-F32B5769F99E}" type="parTrans" cxnId="{9F32E2D7-1577-41D3-8C33-4D02E63E51A4}">
      <dgm:prSet/>
      <dgm:spPr/>
      <dgm:t>
        <a:bodyPr/>
        <a:lstStyle/>
        <a:p>
          <a:endParaRPr lang="ru-RU"/>
        </a:p>
      </dgm:t>
    </dgm:pt>
    <dgm:pt modelId="{27DDC502-C60B-433C-B804-DCA78A6E5D79}" type="sibTrans" cxnId="{9F32E2D7-1577-41D3-8C33-4D02E63E51A4}">
      <dgm:prSet/>
      <dgm:spPr/>
      <dgm:t>
        <a:bodyPr/>
        <a:lstStyle/>
        <a:p>
          <a:endParaRPr lang="ru-RU"/>
        </a:p>
      </dgm:t>
    </dgm:pt>
    <dgm:pt modelId="{3D236206-EC32-4546-A308-D8D872EAF67C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dirty="0" smtClean="0"/>
            <a:t>РОССИЯ </a:t>
          </a:r>
        </a:p>
        <a:p>
          <a:pPr>
            <a:spcAft>
              <a:spcPts val="0"/>
            </a:spcAft>
          </a:pPr>
          <a:r>
            <a:rPr lang="ru-RU" dirty="0" smtClean="0"/>
            <a:t>– более 25000</a:t>
          </a:r>
          <a:endParaRPr lang="ru-RU" dirty="0"/>
        </a:p>
      </dgm:t>
    </dgm:pt>
    <dgm:pt modelId="{0E8BF27A-A0C7-495C-A738-7152154A5624}" type="parTrans" cxnId="{66D3B712-C861-4625-B4ED-8F5CB605627A}">
      <dgm:prSet/>
      <dgm:spPr/>
      <dgm:t>
        <a:bodyPr/>
        <a:lstStyle/>
        <a:p>
          <a:endParaRPr lang="ru-RU"/>
        </a:p>
      </dgm:t>
    </dgm:pt>
    <dgm:pt modelId="{98CB92BF-8DC3-4A94-BF45-CCFB718538E1}" type="sibTrans" cxnId="{66D3B712-C861-4625-B4ED-8F5CB605627A}">
      <dgm:prSet/>
      <dgm:spPr/>
      <dgm:t>
        <a:bodyPr/>
        <a:lstStyle/>
        <a:p>
          <a:endParaRPr lang="ru-RU"/>
        </a:p>
      </dgm:t>
    </dgm:pt>
    <dgm:pt modelId="{C65BC562-4B78-4C97-A9D6-6266FBD28B7B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dirty="0" smtClean="0"/>
            <a:t>США</a:t>
          </a:r>
        </a:p>
        <a:p>
          <a:pPr>
            <a:spcAft>
              <a:spcPts val="0"/>
            </a:spcAft>
          </a:pPr>
          <a:r>
            <a:rPr lang="ru-RU" dirty="0" smtClean="0"/>
            <a:t>- более 35000</a:t>
          </a:r>
          <a:endParaRPr lang="ru-RU" dirty="0"/>
        </a:p>
      </dgm:t>
    </dgm:pt>
    <dgm:pt modelId="{E29A5FAB-EFCF-4ED7-A64D-ECBB415F4BF6}" type="parTrans" cxnId="{23663107-9F8C-4D4A-BBFA-FE6FF02434CF}">
      <dgm:prSet/>
      <dgm:spPr/>
      <dgm:t>
        <a:bodyPr/>
        <a:lstStyle/>
        <a:p>
          <a:endParaRPr lang="ru-RU"/>
        </a:p>
      </dgm:t>
    </dgm:pt>
    <dgm:pt modelId="{F1EF2081-4A0E-4812-8713-B5941BECD1E1}" type="sibTrans" cxnId="{23663107-9F8C-4D4A-BBFA-FE6FF02434CF}">
      <dgm:prSet/>
      <dgm:spPr/>
      <dgm:t>
        <a:bodyPr/>
        <a:lstStyle/>
        <a:p>
          <a:endParaRPr lang="ru-RU"/>
        </a:p>
      </dgm:t>
    </dgm:pt>
    <dgm:pt modelId="{1EE08DF7-DAE2-4EAE-A1CD-9BCF45B7B8F7}">
      <dgm:prSet phldrT="[Текст]"/>
      <dgm:spPr/>
      <dgm:t>
        <a:bodyPr/>
        <a:lstStyle/>
        <a:p>
          <a:pPr>
            <a:spcAft>
              <a:spcPts val="0"/>
            </a:spcAft>
          </a:pPr>
          <a:r>
            <a:rPr lang="ru-RU" dirty="0" smtClean="0"/>
            <a:t>ЕВРОПА </a:t>
          </a:r>
        </a:p>
        <a:p>
          <a:pPr>
            <a:spcAft>
              <a:spcPts val="0"/>
            </a:spcAft>
          </a:pPr>
          <a:r>
            <a:rPr lang="ru-RU" dirty="0" smtClean="0"/>
            <a:t>– более 35000</a:t>
          </a:r>
          <a:endParaRPr lang="ru-RU" dirty="0"/>
        </a:p>
      </dgm:t>
    </dgm:pt>
    <dgm:pt modelId="{37141616-6315-4C10-B3DD-C15693370FF0}" type="parTrans" cxnId="{A541078F-06DD-4859-A85C-93CB6D526C2E}">
      <dgm:prSet/>
      <dgm:spPr/>
      <dgm:t>
        <a:bodyPr/>
        <a:lstStyle/>
        <a:p>
          <a:endParaRPr lang="ru-RU"/>
        </a:p>
      </dgm:t>
    </dgm:pt>
    <dgm:pt modelId="{BD46B0BB-7F9C-4A7D-BFD6-2B328CE76920}" type="sibTrans" cxnId="{A541078F-06DD-4859-A85C-93CB6D526C2E}">
      <dgm:prSet/>
      <dgm:spPr/>
      <dgm:t>
        <a:bodyPr/>
        <a:lstStyle/>
        <a:p>
          <a:endParaRPr lang="ru-RU"/>
        </a:p>
      </dgm:t>
    </dgm:pt>
    <dgm:pt modelId="{AA140B88-23EF-45B2-BA29-EC9D5B245596}" type="pres">
      <dgm:prSet presAssocID="{F7D2D1F9-A330-499A-811C-4B51D2A4CDE6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9F56946-245A-4968-A7BE-6ACE2A2B6039}" type="pres">
      <dgm:prSet presAssocID="{F387D3DE-F0C8-41A4-9F39-6A8B46D7F887}" presName="singleCycle" presStyleCnt="0"/>
      <dgm:spPr/>
    </dgm:pt>
    <dgm:pt modelId="{0CED64DE-F2B9-4491-AA6D-A7CFDC3BE950}" type="pres">
      <dgm:prSet presAssocID="{F387D3DE-F0C8-41A4-9F39-6A8B46D7F887}" presName="singleCenter" presStyleLbl="node1" presStyleIdx="0" presStyleCnt="4" custScaleX="166870" custLinFactNeighborX="0" custLinFactNeighborY="-20858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69C01C49-F79C-4511-925B-14F811EEE93F}" type="pres">
      <dgm:prSet presAssocID="{0E8BF27A-A0C7-495C-A738-7152154A5624}" presName="Name56" presStyleLbl="parChTrans1D2" presStyleIdx="0" presStyleCnt="3"/>
      <dgm:spPr/>
      <dgm:t>
        <a:bodyPr/>
        <a:lstStyle/>
        <a:p>
          <a:endParaRPr lang="ru-RU"/>
        </a:p>
      </dgm:t>
    </dgm:pt>
    <dgm:pt modelId="{6AB47D5E-8FCB-4DFB-A3A4-43AB7C4FBF11}" type="pres">
      <dgm:prSet presAssocID="{3D236206-EC32-4546-A308-D8D872EAF67C}" presName="text0" presStyleLbl="node1" presStyleIdx="1" presStyleCnt="4" custScaleX="540169" custRadScaleRad="107972" custRadScaleInc="4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0D91C-0E09-44BF-BA19-AE1ECCE08B83}" type="pres">
      <dgm:prSet presAssocID="{E29A5FAB-EFCF-4ED7-A64D-ECBB415F4BF6}" presName="Name56" presStyleLbl="parChTrans1D2" presStyleIdx="1" presStyleCnt="3"/>
      <dgm:spPr/>
      <dgm:t>
        <a:bodyPr/>
        <a:lstStyle/>
        <a:p>
          <a:endParaRPr lang="ru-RU"/>
        </a:p>
      </dgm:t>
    </dgm:pt>
    <dgm:pt modelId="{3C42182C-3AD5-4904-BA02-3D50DA68A12C}" type="pres">
      <dgm:prSet presAssocID="{C65BC562-4B78-4C97-A9D6-6266FBD28B7B}" presName="text0" presStyleLbl="node1" presStyleIdx="2" presStyleCnt="4" custScaleX="377748" custRadScaleRad="138130" custRadScaleInc="-376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0437F3-C027-4618-A45B-04C4E659FBC7}" type="pres">
      <dgm:prSet presAssocID="{37141616-6315-4C10-B3DD-C15693370FF0}" presName="Name56" presStyleLbl="parChTrans1D2" presStyleIdx="2" presStyleCnt="3"/>
      <dgm:spPr/>
      <dgm:t>
        <a:bodyPr/>
        <a:lstStyle/>
        <a:p>
          <a:endParaRPr lang="ru-RU"/>
        </a:p>
      </dgm:t>
    </dgm:pt>
    <dgm:pt modelId="{15F137A7-BF9E-486A-9285-60835F0EF66A}" type="pres">
      <dgm:prSet presAssocID="{1EE08DF7-DAE2-4EAE-A1CD-9BCF45B7B8F7}" presName="text0" presStyleLbl="node1" presStyleIdx="3" presStyleCnt="4" custScaleX="366642" custRadScaleRad="137934" custRadScaleInc="401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71C7AE-0C03-40E3-B485-C5742DD865EA}" type="presOf" srcId="{E29A5FAB-EFCF-4ED7-A64D-ECBB415F4BF6}" destId="{C410D91C-0E09-44BF-BA19-AE1ECCE08B83}" srcOrd="0" destOrd="0" presId="urn:microsoft.com/office/officeart/2008/layout/RadialCluster"/>
    <dgm:cxn modelId="{9F32E2D7-1577-41D3-8C33-4D02E63E51A4}" srcId="{F7D2D1F9-A330-499A-811C-4B51D2A4CDE6}" destId="{F387D3DE-F0C8-41A4-9F39-6A8B46D7F887}" srcOrd="0" destOrd="0" parTransId="{0D241389-777E-4FB9-AAD6-F32B5769F99E}" sibTransId="{27DDC502-C60B-433C-B804-DCA78A6E5D79}"/>
    <dgm:cxn modelId="{02A5108C-4A73-4770-A4F8-E1C16EEEB455}" type="presOf" srcId="{0E8BF27A-A0C7-495C-A738-7152154A5624}" destId="{69C01C49-F79C-4511-925B-14F811EEE93F}" srcOrd="0" destOrd="0" presId="urn:microsoft.com/office/officeart/2008/layout/RadialCluster"/>
    <dgm:cxn modelId="{6F346188-D9B6-450B-9D9E-9431129AE481}" type="presOf" srcId="{F7D2D1F9-A330-499A-811C-4B51D2A4CDE6}" destId="{AA140B88-23EF-45B2-BA29-EC9D5B245596}" srcOrd="0" destOrd="0" presId="urn:microsoft.com/office/officeart/2008/layout/RadialCluster"/>
    <dgm:cxn modelId="{A541078F-06DD-4859-A85C-93CB6D526C2E}" srcId="{F387D3DE-F0C8-41A4-9F39-6A8B46D7F887}" destId="{1EE08DF7-DAE2-4EAE-A1CD-9BCF45B7B8F7}" srcOrd="2" destOrd="0" parTransId="{37141616-6315-4C10-B3DD-C15693370FF0}" sibTransId="{BD46B0BB-7F9C-4A7D-BFD6-2B328CE76920}"/>
    <dgm:cxn modelId="{B0C17D42-1C94-4D9E-892B-AC4E9893CD86}" type="presOf" srcId="{1EE08DF7-DAE2-4EAE-A1CD-9BCF45B7B8F7}" destId="{15F137A7-BF9E-486A-9285-60835F0EF66A}" srcOrd="0" destOrd="0" presId="urn:microsoft.com/office/officeart/2008/layout/RadialCluster"/>
    <dgm:cxn modelId="{A5A2AD14-07F6-4424-B812-4F51DAF614C3}" type="presOf" srcId="{3D236206-EC32-4546-A308-D8D872EAF67C}" destId="{6AB47D5E-8FCB-4DFB-A3A4-43AB7C4FBF11}" srcOrd="0" destOrd="0" presId="urn:microsoft.com/office/officeart/2008/layout/RadialCluster"/>
    <dgm:cxn modelId="{832B8E38-6EE2-42E6-85A2-F906425A2FE4}" type="presOf" srcId="{37141616-6315-4C10-B3DD-C15693370FF0}" destId="{E50437F3-C027-4618-A45B-04C4E659FBC7}" srcOrd="0" destOrd="0" presId="urn:microsoft.com/office/officeart/2008/layout/RadialCluster"/>
    <dgm:cxn modelId="{23663107-9F8C-4D4A-BBFA-FE6FF02434CF}" srcId="{F387D3DE-F0C8-41A4-9F39-6A8B46D7F887}" destId="{C65BC562-4B78-4C97-A9D6-6266FBD28B7B}" srcOrd="1" destOrd="0" parTransId="{E29A5FAB-EFCF-4ED7-A64D-ECBB415F4BF6}" sibTransId="{F1EF2081-4A0E-4812-8713-B5941BECD1E1}"/>
    <dgm:cxn modelId="{72DBCB12-A0CA-45C4-A8DB-4AC6B4ABD008}" type="presOf" srcId="{F387D3DE-F0C8-41A4-9F39-6A8B46D7F887}" destId="{0CED64DE-F2B9-4491-AA6D-A7CFDC3BE950}" srcOrd="0" destOrd="0" presId="urn:microsoft.com/office/officeart/2008/layout/RadialCluster"/>
    <dgm:cxn modelId="{ED1EEEE3-5856-4D2A-94BC-EE274C6A651B}" type="presOf" srcId="{C65BC562-4B78-4C97-A9D6-6266FBD28B7B}" destId="{3C42182C-3AD5-4904-BA02-3D50DA68A12C}" srcOrd="0" destOrd="0" presId="urn:microsoft.com/office/officeart/2008/layout/RadialCluster"/>
    <dgm:cxn modelId="{66D3B712-C861-4625-B4ED-8F5CB605627A}" srcId="{F387D3DE-F0C8-41A4-9F39-6A8B46D7F887}" destId="{3D236206-EC32-4546-A308-D8D872EAF67C}" srcOrd="0" destOrd="0" parTransId="{0E8BF27A-A0C7-495C-A738-7152154A5624}" sibTransId="{98CB92BF-8DC3-4A94-BF45-CCFB718538E1}"/>
    <dgm:cxn modelId="{435D9AE9-C9BB-4E1C-9D53-7E14E5268BD2}" type="presParOf" srcId="{AA140B88-23EF-45B2-BA29-EC9D5B245596}" destId="{59F56946-245A-4968-A7BE-6ACE2A2B6039}" srcOrd="0" destOrd="0" presId="urn:microsoft.com/office/officeart/2008/layout/RadialCluster"/>
    <dgm:cxn modelId="{13381199-75E8-46E1-9E54-830607F606DF}" type="presParOf" srcId="{59F56946-245A-4968-A7BE-6ACE2A2B6039}" destId="{0CED64DE-F2B9-4491-AA6D-A7CFDC3BE950}" srcOrd="0" destOrd="0" presId="urn:microsoft.com/office/officeart/2008/layout/RadialCluster"/>
    <dgm:cxn modelId="{440ED8CB-4F61-43DE-8743-E1574B196393}" type="presParOf" srcId="{59F56946-245A-4968-A7BE-6ACE2A2B6039}" destId="{69C01C49-F79C-4511-925B-14F811EEE93F}" srcOrd="1" destOrd="0" presId="urn:microsoft.com/office/officeart/2008/layout/RadialCluster"/>
    <dgm:cxn modelId="{7B035B5A-6716-4296-8F18-848CB978DBC5}" type="presParOf" srcId="{59F56946-245A-4968-A7BE-6ACE2A2B6039}" destId="{6AB47D5E-8FCB-4DFB-A3A4-43AB7C4FBF11}" srcOrd="2" destOrd="0" presId="urn:microsoft.com/office/officeart/2008/layout/RadialCluster"/>
    <dgm:cxn modelId="{F231240F-AA74-4080-BB01-862A4794845F}" type="presParOf" srcId="{59F56946-245A-4968-A7BE-6ACE2A2B6039}" destId="{C410D91C-0E09-44BF-BA19-AE1ECCE08B83}" srcOrd="3" destOrd="0" presId="urn:microsoft.com/office/officeart/2008/layout/RadialCluster"/>
    <dgm:cxn modelId="{73F6CC06-EBA7-4BAA-A842-21CAE053B80B}" type="presParOf" srcId="{59F56946-245A-4968-A7BE-6ACE2A2B6039}" destId="{3C42182C-3AD5-4904-BA02-3D50DA68A12C}" srcOrd="4" destOrd="0" presId="urn:microsoft.com/office/officeart/2008/layout/RadialCluster"/>
    <dgm:cxn modelId="{2555C5DD-C9E8-47F7-A008-50C02AD08222}" type="presParOf" srcId="{59F56946-245A-4968-A7BE-6ACE2A2B6039}" destId="{E50437F3-C027-4618-A45B-04C4E659FBC7}" srcOrd="5" destOrd="0" presId="urn:microsoft.com/office/officeart/2008/layout/RadialCluster"/>
    <dgm:cxn modelId="{4C7F82D8-CB41-4931-A320-9B53493D654D}" type="presParOf" srcId="{59F56946-245A-4968-A7BE-6ACE2A2B6039}" destId="{15F137A7-BF9E-486A-9285-60835F0EF66A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1B52DD-D9BF-4847-BC38-89B171AD4A85}" type="doc">
      <dgm:prSet loTypeId="urn:microsoft.com/office/officeart/2005/8/layout/venn1" loCatId="relationship" qsTypeId="urn:microsoft.com/office/officeart/2005/8/quickstyle/simple2" qsCatId="simple" csTypeId="urn:microsoft.com/office/officeart/2005/8/colors/accent1_2" csCatId="accent1" phldr="1"/>
      <dgm:spPr/>
    </dgm:pt>
    <dgm:pt modelId="{47EF37A8-E432-4355-8D23-0DEA2C13A7E7}" type="pres">
      <dgm:prSet presAssocID="{771B52DD-D9BF-4847-BC38-89B171AD4A85}" presName="compositeShape" presStyleCnt="0">
        <dgm:presLayoutVars>
          <dgm:chMax val="7"/>
          <dgm:dir/>
          <dgm:resizeHandles val="exact"/>
        </dgm:presLayoutVars>
      </dgm:prSet>
      <dgm:spPr/>
    </dgm:pt>
  </dgm:ptLst>
  <dgm:cxnLst>
    <dgm:cxn modelId="{78A38AC0-50B8-46E5-858C-3D793C85BAA6}" type="presOf" srcId="{771B52DD-D9BF-4847-BC38-89B171AD4A85}" destId="{47EF37A8-E432-4355-8D23-0DEA2C13A7E7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CB5158-7577-4296-A1EF-16B0B6B7CA3B}">
      <dsp:nvSpPr>
        <dsp:cNvPr id="0" name=""/>
        <dsp:cNvSpPr/>
      </dsp:nvSpPr>
      <dsp:spPr>
        <a:xfrm>
          <a:off x="0" y="0"/>
          <a:ext cx="6875323" cy="961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ПРЕДАГОНИЯ</a:t>
          </a:r>
          <a:endParaRPr lang="ru-RU" sz="3200" kern="1200" dirty="0"/>
        </a:p>
      </dsp:txBody>
      <dsp:txXfrm>
        <a:off x="0" y="0"/>
        <a:ext cx="5781064" cy="961986"/>
      </dsp:txXfrm>
    </dsp:sp>
    <dsp:sp modelId="{1B41B0BA-02DB-41DD-AE5A-7F8C1DEC1665}">
      <dsp:nvSpPr>
        <dsp:cNvPr id="0" name=""/>
        <dsp:cNvSpPr/>
      </dsp:nvSpPr>
      <dsp:spPr>
        <a:xfrm>
          <a:off x="513417" y="1095595"/>
          <a:ext cx="6875323" cy="961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ТЕРМИНАЛЬНАЯ ПАУЗА</a:t>
          </a:r>
          <a:endParaRPr lang="ru-RU" sz="3200" kern="1200" dirty="0"/>
        </a:p>
      </dsp:txBody>
      <dsp:txXfrm>
        <a:off x="513417" y="1095595"/>
        <a:ext cx="5736615" cy="961986"/>
      </dsp:txXfrm>
    </dsp:sp>
    <dsp:sp modelId="{DA668D6A-04D3-4145-A623-7913F76DD432}">
      <dsp:nvSpPr>
        <dsp:cNvPr id="0" name=""/>
        <dsp:cNvSpPr/>
      </dsp:nvSpPr>
      <dsp:spPr>
        <a:xfrm>
          <a:off x="1026834" y="2191190"/>
          <a:ext cx="6875323" cy="961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АГОНИЯ</a:t>
          </a:r>
          <a:endParaRPr lang="ru-RU" sz="3200" kern="1200" dirty="0"/>
        </a:p>
      </dsp:txBody>
      <dsp:txXfrm>
        <a:off x="1026834" y="2191190"/>
        <a:ext cx="5736615" cy="961986"/>
      </dsp:txXfrm>
    </dsp:sp>
    <dsp:sp modelId="{F92F5A41-5C8E-4ECE-A812-32D42B2A82A7}">
      <dsp:nvSpPr>
        <dsp:cNvPr id="0" name=""/>
        <dsp:cNvSpPr/>
      </dsp:nvSpPr>
      <dsp:spPr>
        <a:xfrm>
          <a:off x="1540251" y="3286786"/>
          <a:ext cx="6875323" cy="961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КЛИНИЧЕСКАЯ СМЕРТЬ</a:t>
          </a:r>
          <a:endParaRPr lang="ru-RU" sz="3200" kern="1200" dirty="0"/>
        </a:p>
      </dsp:txBody>
      <dsp:txXfrm>
        <a:off x="1540251" y="3286786"/>
        <a:ext cx="5736615" cy="961986"/>
      </dsp:txXfrm>
    </dsp:sp>
    <dsp:sp modelId="{E087ADC9-565C-41C6-A02D-8B1592E30449}">
      <dsp:nvSpPr>
        <dsp:cNvPr id="0" name=""/>
        <dsp:cNvSpPr/>
      </dsp:nvSpPr>
      <dsp:spPr>
        <a:xfrm>
          <a:off x="2053668" y="4382381"/>
          <a:ext cx="6875323" cy="961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БИОЛОГИЧЕСКАЯ СМЕРТЬ</a:t>
          </a:r>
          <a:endParaRPr lang="ru-RU" sz="3200" kern="1200" dirty="0"/>
        </a:p>
      </dsp:txBody>
      <dsp:txXfrm>
        <a:off x="2053668" y="4382381"/>
        <a:ext cx="5736615" cy="961986"/>
      </dsp:txXfrm>
    </dsp:sp>
    <dsp:sp modelId="{7448432E-EF48-42EC-885C-2D896020EC7E}">
      <dsp:nvSpPr>
        <dsp:cNvPr id="0" name=""/>
        <dsp:cNvSpPr/>
      </dsp:nvSpPr>
      <dsp:spPr>
        <a:xfrm>
          <a:off x="6250032" y="702784"/>
          <a:ext cx="625291" cy="6252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6250032" y="702784"/>
        <a:ext cx="625291" cy="625291"/>
      </dsp:txXfrm>
    </dsp:sp>
    <dsp:sp modelId="{E5920646-9E0B-448D-895C-983F3DCEE3F4}">
      <dsp:nvSpPr>
        <dsp:cNvPr id="0" name=""/>
        <dsp:cNvSpPr/>
      </dsp:nvSpPr>
      <dsp:spPr>
        <a:xfrm>
          <a:off x="6763449" y="1798379"/>
          <a:ext cx="625291" cy="6252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6763449" y="1798379"/>
        <a:ext cx="625291" cy="625291"/>
      </dsp:txXfrm>
    </dsp:sp>
    <dsp:sp modelId="{45C15692-1042-40C8-8F05-679BEB64CB3B}">
      <dsp:nvSpPr>
        <dsp:cNvPr id="0" name=""/>
        <dsp:cNvSpPr/>
      </dsp:nvSpPr>
      <dsp:spPr>
        <a:xfrm>
          <a:off x="7276866" y="2877942"/>
          <a:ext cx="625291" cy="6252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7276866" y="2877942"/>
        <a:ext cx="625291" cy="625291"/>
      </dsp:txXfrm>
    </dsp:sp>
    <dsp:sp modelId="{51D0BE23-15C5-4630-91A3-FCAEBDC5F59D}">
      <dsp:nvSpPr>
        <dsp:cNvPr id="0" name=""/>
        <dsp:cNvSpPr/>
      </dsp:nvSpPr>
      <dsp:spPr>
        <a:xfrm>
          <a:off x="7790283" y="3984226"/>
          <a:ext cx="625291" cy="6252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7790283" y="3984226"/>
        <a:ext cx="625291" cy="62529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CED64DE-F2B9-4491-AA6D-A7CFDC3BE950}">
      <dsp:nvSpPr>
        <dsp:cNvPr id="0" name=""/>
        <dsp:cNvSpPr/>
      </dsp:nvSpPr>
      <dsp:spPr>
        <a:xfrm>
          <a:off x="3580056" y="943418"/>
          <a:ext cx="1730300" cy="10369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ОСТАНОВКА КРОВООБРАЩЕНИЯ РАЗВИВАЕТСЯ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200" kern="1200" dirty="0" smtClean="0"/>
            <a:t>(ежегодно)</a:t>
          </a:r>
          <a:endParaRPr lang="ru-RU" sz="1200" kern="1200" dirty="0"/>
        </a:p>
      </dsp:txBody>
      <dsp:txXfrm>
        <a:off x="3580056" y="943418"/>
        <a:ext cx="1730300" cy="1036915"/>
      </dsp:txXfrm>
    </dsp:sp>
    <dsp:sp modelId="{69C01C49-F79C-4511-925B-14F811EEE93F}">
      <dsp:nvSpPr>
        <dsp:cNvPr id="0" name=""/>
        <dsp:cNvSpPr/>
      </dsp:nvSpPr>
      <dsp:spPr>
        <a:xfrm rot="16228805">
          <a:off x="4355478" y="848554"/>
          <a:ext cx="18973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9735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B47D5E-8FCB-4DFB-A3A4-43AB7C4FBF11}">
      <dsp:nvSpPr>
        <dsp:cNvPr id="0" name=""/>
        <dsp:cNvSpPr/>
      </dsp:nvSpPr>
      <dsp:spPr>
        <a:xfrm>
          <a:off x="2577684" y="58957"/>
          <a:ext cx="3752733" cy="6947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900" kern="1200" dirty="0" smtClean="0"/>
            <a:t>РОССИЯ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900" kern="1200" dirty="0" smtClean="0"/>
            <a:t>– более 25000</a:t>
          </a:r>
          <a:endParaRPr lang="ru-RU" sz="1900" kern="1200" dirty="0"/>
        </a:p>
      </dsp:txBody>
      <dsp:txXfrm>
        <a:off x="2577684" y="58957"/>
        <a:ext cx="3752733" cy="694733"/>
      </dsp:txXfrm>
    </dsp:sp>
    <dsp:sp modelId="{C410D91C-0E09-44BF-BA19-AE1ECCE08B83}">
      <dsp:nvSpPr>
        <dsp:cNvPr id="0" name=""/>
        <dsp:cNvSpPr/>
      </dsp:nvSpPr>
      <dsp:spPr>
        <a:xfrm rot="1410452">
          <a:off x="5286897" y="1950939"/>
          <a:ext cx="56534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6534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42182C-3AD5-4904-BA02-3D50DA68A12C}">
      <dsp:nvSpPr>
        <dsp:cNvPr id="0" name=""/>
        <dsp:cNvSpPr/>
      </dsp:nvSpPr>
      <dsp:spPr>
        <a:xfrm>
          <a:off x="5315215" y="2063689"/>
          <a:ext cx="2624340" cy="6947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900" kern="1200" dirty="0" smtClean="0"/>
            <a:t>США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900" kern="1200" dirty="0" smtClean="0"/>
            <a:t>- более 35000</a:t>
          </a:r>
          <a:endParaRPr lang="ru-RU" sz="1900" kern="1200" dirty="0"/>
        </a:p>
      </dsp:txBody>
      <dsp:txXfrm>
        <a:off x="5315215" y="2063689"/>
        <a:ext cx="2624340" cy="694733"/>
      </dsp:txXfrm>
    </dsp:sp>
    <dsp:sp modelId="{E50437F3-C027-4618-A45B-04C4E659FBC7}">
      <dsp:nvSpPr>
        <dsp:cNvPr id="0" name=""/>
        <dsp:cNvSpPr/>
      </dsp:nvSpPr>
      <dsp:spPr>
        <a:xfrm rot="9470482">
          <a:off x="3093587" y="1909468"/>
          <a:ext cx="50512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0512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F137A7-BF9E-486A-9285-60835F0EF66A}">
      <dsp:nvSpPr>
        <dsp:cNvPr id="0" name=""/>
        <dsp:cNvSpPr/>
      </dsp:nvSpPr>
      <dsp:spPr>
        <a:xfrm>
          <a:off x="985693" y="2004727"/>
          <a:ext cx="2547183" cy="6947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900" kern="1200" dirty="0" smtClean="0"/>
            <a:t>ЕВРОПА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900" kern="1200" dirty="0" smtClean="0"/>
            <a:t>– более 35000</a:t>
          </a:r>
          <a:endParaRPr lang="ru-RU" sz="1900" kern="1200" dirty="0"/>
        </a:p>
      </dsp:txBody>
      <dsp:txXfrm>
        <a:off x="985693" y="2004727"/>
        <a:ext cx="2547183" cy="69473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595DFAC6-8518-4C53-9A2F-228EFCE6396D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689475"/>
            <a:ext cx="548640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718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377363"/>
            <a:ext cx="2971800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198A016-C967-4852-9189-50C4843A44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091103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421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6392D0A-3A32-4CE8-A482-EE5FF9FFB50F}" type="slidenum">
              <a:rPr lang="ru-RU" altLang="ru-RU">
                <a:latin typeface="Calibri" panose="020F0502020204030204" pitchFamily="34" charset="0"/>
              </a:rPr>
              <a:pPr eaLnBrk="1" hangingPunct="1"/>
              <a:t>43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9946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Полилиния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4592 w 6027"/>
                <a:gd name="T1" fmla="*/ 59 h 2296"/>
                <a:gd name="T2" fmla="*/ 0 w 6027"/>
                <a:gd name="T3" fmla="*/ 59 h 2296"/>
                <a:gd name="T4" fmla="*/ 0 w 6027"/>
                <a:gd name="T5" fmla="*/ 0 h 2296"/>
                <a:gd name="T6" fmla="*/ 4592 w 6027"/>
                <a:gd name="T7" fmla="*/ 0 h 2296"/>
                <a:gd name="T8" fmla="*/ 4592 w 6027"/>
                <a:gd name="T9" fmla="*/ 59 h 2296"/>
                <a:gd name="T10" fmla="*/ 4592 w 6027"/>
                <a:gd name="T11" fmla="*/ 59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Полилиния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</p:grpSp>
      <p:sp>
        <p:nvSpPr>
          <p:cNvPr id="7" name="Полилиния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8" name="Группа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Полилиния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grpSp>
          <p:nvGrpSpPr>
            <p:cNvPr id="10" name="Группа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Полилиния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Полилиния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35 h 353"/>
                  <a:gd name="T4" fmla="*/ 24 w 186"/>
                  <a:gd name="T5" fmla="*/ 60 h 353"/>
                  <a:gd name="T6" fmla="*/ 18 w 186"/>
                  <a:gd name="T7" fmla="*/ 130 h 353"/>
                  <a:gd name="T8" fmla="*/ 42 w 186"/>
                  <a:gd name="T9" fmla="*/ 224 h 353"/>
                  <a:gd name="T10" fmla="*/ 48 w 186"/>
                  <a:gd name="T11" fmla="*/ 318 h 353"/>
                  <a:gd name="T12" fmla="*/ 0 w 186"/>
                  <a:gd name="T13" fmla="*/ 694 h 353"/>
                  <a:gd name="T14" fmla="*/ 54 w 186"/>
                  <a:gd name="T15" fmla="*/ 459 h 353"/>
                  <a:gd name="T16" fmla="*/ 84 w 186"/>
                  <a:gd name="T17" fmla="*/ 424 h 353"/>
                  <a:gd name="T18" fmla="*/ 126 w 186"/>
                  <a:gd name="T19" fmla="*/ 248 h 353"/>
                  <a:gd name="T20" fmla="*/ 144 w 186"/>
                  <a:gd name="T21" fmla="*/ 235 h 353"/>
                  <a:gd name="T22" fmla="*/ 144 w 186"/>
                  <a:gd name="T23" fmla="*/ 177 h 353"/>
                  <a:gd name="T24" fmla="*/ 186 w 186"/>
                  <a:gd name="T25" fmla="*/ 130 h 353"/>
                  <a:gd name="T26" fmla="*/ 162 w 186"/>
                  <a:gd name="T27" fmla="*/ 117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Полилиния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Полилиния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12 h 66"/>
                  <a:gd name="T8" fmla="*/ 6 w 155"/>
                  <a:gd name="T9" fmla="*/ 35 h 66"/>
                  <a:gd name="T10" fmla="*/ 0 w 155"/>
                  <a:gd name="T11" fmla="*/ 48 h 66"/>
                  <a:gd name="T12" fmla="*/ 78 w 155"/>
                  <a:gd name="T13" fmla="*/ 118 h 66"/>
                  <a:gd name="T14" fmla="*/ 96 w 155"/>
                  <a:gd name="T15" fmla="*/ 83 h 66"/>
                  <a:gd name="T16" fmla="*/ 155 w 155"/>
                  <a:gd name="T17" fmla="*/ 131 h 66"/>
                  <a:gd name="T18" fmla="*/ 126 w 155"/>
                  <a:gd name="T19" fmla="*/ 48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Полилиния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74 h 72"/>
                  <a:gd name="T2" fmla="*/ 0 w 42"/>
                  <a:gd name="T3" fmla="*/ 37 h 72"/>
                  <a:gd name="T4" fmla="*/ 12 w 42"/>
                  <a:gd name="T5" fmla="*/ 12 h 72"/>
                  <a:gd name="T6" fmla="*/ 0 w 42"/>
                  <a:gd name="T7" fmla="*/ 12 h 72"/>
                  <a:gd name="T8" fmla="*/ 12 w 42"/>
                  <a:gd name="T9" fmla="*/ 12 h 72"/>
                  <a:gd name="T10" fmla="*/ 24 w 42"/>
                  <a:gd name="T11" fmla="*/ 12 h 72"/>
                  <a:gd name="T12" fmla="*/ 36 w 42"/>
                  <a:gd name="T13" fmla="*/ 12 h 72"/>
                  <a:gd name="T14" fmla="*/ 42 w 42"/>
                  <a:gd name="T15" fmla="*/ 0 h 72"/>
                  <a:gd name="T16" fmla="*/ 30 w 42"/>
                  <a:gd name="T17" fmla="*/ 37 h 72"/>
                  <a:gd name="T18" fmla="*/ 42 w 42"/>
                  <a:gd name="T19" fmla="*/ 99 h 72"/>
                  <a:gd name="T20" fmla="*/ 12 w 42"/>
                  <a:gd name="T21" fmla="*/ 145 h 72"/>
                  <a:gd name="T22" fmla="*/ 6 w 42"/>
                  <a:gd name="T23" fmla="*/ 74 h 72"/>
                  <a:gd name="T24" fmla="*/ 6 w 42"/>
                  <a:gd name="T25" fmla="*/ 74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1" name="Полилиния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</p:grpSp>
      <p:grpSp>
        <p:nvGrpSpPr>
          <p:cNvPr id="17" name="Группа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Полилиния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6 h 287"/>
                <a:gd name="T4" fmla="*/ 66 w 365"/>
                <a:gd name="T5" fmla="*/ 120 h 287"/>
                <a:gd name="T6" fmla="*/ 143 w 365"/>
                <a:gd name="T7" fmla="*/ 198 h 287"/>
                <a:gd name="T8" fmla="*/ 191 w 365"/>
                <a:gd name="T9" fmla="*/ 180 h 287"/>
                <a:gd name="T10" fmla="*/ 341 w 365"/>
                <a:gd name="T11" fmla="*/ 311 h 287"/>
                <a:gd name="T12" fmla="*/ 305 w 365"/>
                <a:gd name="T13" fmla="*/ 189 h 287"/>
                <a:gd name="T14" fmla="*/ 365 w 365"/>
                <a:gd name="T15" fmla="*/ 144 h 287"/>
                <a:gd name="T16" fmla="*/ 359 w 365"/>
                <a:gd name="T17" fmla="*/ 138 h 287"/>
                <a:gd name="T18" fmla="*/ 335 w 365"/>
                <a:gd name="T19" fmla="*/ 126 h 287"/>
                <a:gd name="T20" fmla="*/ 299 w 365"/>
                <a:gd name="T21" fmla="*/ 96 h 287"/>
                <a:gd name="T22" fmla="*/ 257 w 365"/>
                <a:gd name="T23" fmla="*/ 78 h 287"/>
                <a:gd name="T24" fmla="*/ 215 w 365"/>
                <a:gd name="T25" fmla="*/ 60 h 287"/>
                <a:gd name="T26" fmla="*/ 173 w 365"/>
                <a:gd name="T27" fmla="*/ 42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" name="Полилиния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" name="Полилиния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6 h 60"/>
                <a:gd name="T16" fmla="*/ 65 w 71"/>
                <a:gd name="T17" fmla="*/ 48 h 60"/>
                <a:gd name="T18" fmla="*/ 71 w 71"/>
                <a:gd name="T19" fmla="*/ 60 h 60"/>
                <a:gd name="T20" fmla="*/ 71 w 71"/>
                <a:gd name="T21" fmla="*/ 66 h 60"/>
                <a:gd name="T22" fmla="*/ 59 w 71"/>
                <a:gd name="T23" fmla="*/ 60 h 60"/>
                <a:gd name="T24" fmla="*/ 47 w 71"/>
                <a:gd name="T25" fmla="*/ 48 h 60"/>
                <a:gd name="T26" fmla="*/ 23 w 71"/>
                <a:gd name="T27" fmla="*/ 36 h 60"/>
                <a:gd name="T28" fmla="*/ 23 w 71"/>
                <a:gd name="T29" fmla="*/ 42 h 60"/>
                <a:gd name="T30" fmla="*/ 18 w 71"/>
                <a:gd name="T31" fmla="*/ 48 h 60"/>
                <a:gd name="T32" fmla="*/ 12 w 71"/>
                <a:gd name="T33" fmla="*/ 54 h 60"/>
                <a:gd name="T34" fmla="*/ 6 w 71"/>
                <a:gd name="T35" fmla="*/ 54 h 60"/>
                <a:gd name="T36" fmla="*/ 6 w 71"/>
                <a:gd name="T37" fmla="*/ 54 h 60"/>
                <a:gd name="T38" fmla="*/ 6 w 71"/>
                <a:gd name="T39" fmla="*/ 42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1" name="Полилиния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60 h 162"/>
                <a:gd name="T10" fmla="*/ 96 w 161"/>
                <a:gd name="T11" fmla="*/ 66 h 162"/>
                <a:gd name="T12" fmla="*/ 102 w 161"/>
                <a:gd name="T13" fmla="*/ 78 h 162"/>
                <a:gd name="T14" fmla="*/ 108 w 161"/>
                <a:gd name="T15" fmla="*/ 90 h 162"/>
                <a:gd name="T16" fmla="*/ 120 w 161"/>
                <a:gd name="T17" fmla="*/ 102 h 162"/>
                <a:gd name="T18" fmla="*/ 143 w 161"/>
                <a:gd name="T19" fmla="*/ 120 h 162"/>
                <a:gd name="T20" fmla="*/ 155 w 161"/>
                <a:gd name="T21" fmla="*/ 150 h 162"/>
                <a:gd name="T22" fmla="*/ 161 w 161"/>
                <a:gd name="T23" fmla="*/ 168 h 162"/>
                <a:gd name="T24" fmla="*/ 161 w 161"/>
                <a:gd name="T25" fmla="*/ 174 h 162"/>
                <a:gd name="T26" fmla="*/ 96 w 161"/>
                <a:gd name="T27" fmla="*/ 108 h 162"/>
                <a:gd name="T28" fmla="*/ 30 w 161"/>
                <a:gd name="T29" fmla="*/ 60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2" name="Полилиния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6 h 60"/>
                <a:gd name="T4" fmla="*/ 41 w 59"/>
                <a:gd name="T5" fmla="*/ 42 h 60"/>
                <a:gd name="T6" fmla="*/ 47 w 59"/>
                <a:gd name="T7" fmla="*/ 48 h 60"/>
                <a:gd name="T8" fmla="*/ 53 w 59"/>
                <a:gd name="T9" fmla="*/ 60 h 60"/>
                <a:gd name="T10" fmla="*/ 53 w 59"/>
                <a:gd name="T11" fmla="*/ 66 h 60"/>
                <a:gd name="T12" fmla="*/ 47 w 59"/>
                <a:gd name="T13" fmla="*/ 60 h 60"/>
                <a:gd name="T14" fmla="*/ 35 w 59"/>
                <a:gd name="T15" fmla="*/ 54 h 60"/>
                <a:gd name="T16" fmla="*/ 23 w 59"/>
                <a:gd name="T17" fmla="*/ 42 h 60"/>
                <a:gd name="T18" fmla="*/ 17 w 59"/>
                <a:gd name="T19" fmla="*/ 36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3" name="Полилиния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42 h 204"/>
                <a:gd name="T2" fmla="*/ 245 w 245"/>
                <a:gd name="T3" fmla="*/ 48 h 204"/>
                <a:gd name="T4" fmla="*/ 209 w 245"/>
                <a:gd name="T5" fmla="*/ 90 h 204"/>
                <a:gd name="T6" fmla="*/ 143 w 245"/>
                <a:gd name="T7" fmla="*/ 144 h 204"/>
                <a:gd name="T8" fmla="*/ 167 w 245"/>
                <a:gd name="T9" fmla="*/ 168 h 204"/>
                <a:gd name="T10" fmla="*/ 179 w 245"/>
                <a:gd name="T11" fmla="*/ 222 h 204"/>
                <a:gd name="T12" fmla="*/ 77 w 245"/>
                <a:gd name="T13" fmla="*/ 144 h 204"/>
                <a:gd name="T14" fmla="*/ 47 w 245"/>
                <a:gd name="T15" fmla="*/ 90 h 204"/>
                <a:gd name="T16" fmla="*/ 89 w 245"/>
                <a:gd name="T17" fmla="*/ 72 h 204"/>
                <a:gd name="T18" fmla="*/ 59 w 245"/>
                <a:gd name="T19" fmla="*/ 42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42 h 204"/>
                <a:gd name="T50" fmla="*/ 233 w 245"/>
                <a:gd name="T51" fmla="*/ 42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4342" name="Прямоуг.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84343" name="Прямоуг.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24" name="Прямоуг.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5" name="Прямоуг.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1AC8D6-604B-4EF1-A95A-A5A73A0074A7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26" name="Прямоуг.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85368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CE4A5E-F777-4909-A5BE-BEB5E63769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22426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0B15B2-F6EC-4497-9AB0-3A9F4999C81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372027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F84857-312E-4FFC-8ECF-CF2C1C9ABFD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73911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2CF57B-F83B-422F-A2EE-E7E622301FF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945560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3530E4-74ED-48DF-9028-68E78474EC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25406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01B10A-F5AF-4F17-9742-9F685795ECA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30219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26726AF-CB37-4CBB-BB84-C3E9E19C0D2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763239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2C6315-CB30-4E2D-8184-5F12216E553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37254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2A9003-064B-49DB-8064-54557944B8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0094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4BF39B-2A99-4790-A877-D1DFBDD631D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220516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Прямоуг.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Прямоуг.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оуг.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83C09-0099-4DD8-8DF3-A1B43AEB49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78618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15259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15259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711C149-6CC8-45A8-BB4F-3C4C7BB7B609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12F7C-7B8B-4862-963B-31C0EBB6F23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11685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E1D764-2674-4234-BA43-B5EB5696A311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1276D-4E28-4839-8158-83986BA39AFD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10774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F716C5-ADB5-485A-A667-E004325B0AE5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F3DD5-C6A2-490B-AC18-D710FEA8025C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60511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AF0C8D-7080-438C-9A3F-3B8F6320155D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8A3D25-46B5-42ED-A06C-3AAA9F32F50A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39739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16B232-A48A-4BE1-B292-F42CBBAB39E5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D53B4-9E53-4163-A7A9-9971A9CAE5E1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7294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00B6F2-38B4-4134-86D3-280E970CF326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A0ED1-F7E0-49DF-9684-867EB1872E41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399408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8A3B41-EDF4-4A6F-835B-519A4059BE81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51A49-4E09-4E28-916C-5DA5CF37DC2F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54994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57DDD4-FE7A-4722-A7BE-EF036A96F024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DBA47A-6A7A-4402-9734-B68A4030CA9A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42341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92A6DB-2993-4CEC-9752-0F67ECBBE451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990D9-AA73-4B33-AF88-10BA1E8AD0A4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3656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DDCF3E-A4B0-4E6D-AD6C-0D28351814A8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85953-B7E2-4FC7-8873-8033A416F7BC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52125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8540C5-4A28-4AF1-93B2-6C735D05CC5C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2B938-DD57-4DEC-813C-5BEE32B93A5F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7293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1847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Группа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49" name="Полилиния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4592 w 6027"/>
                <a:gd name="T1" fmla="*/ 59 h 2296"/>
                <a:gd name="T2" fmla="*/ 0 w 6027"/>
                <a:gd name="T3" fmla="*/ 59 h 2296"/>
                <a:gd name="T4" fmla="*/ 0 w 6027"/>
                <a:gd name="T5" fmla="*/ 0 h 2296"/>
                <a:gd name="T6" fmla="*/ 4592 w 6027"/>
                <a:gd name="T7" fmla="*/ 0 h 2296"/>
                <a:gd name="T8" fmla="*/ 4592 w 6027"/>
                <a:gd name="T9" fmla="*/ 59 h 2296"/>
                <a:gd name="T10" fmla="*/ 4592 w 6027"/>
                <a:gd name="T11" fmla="*/ 59 h 22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83300" name="Полилиния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</p:grpSp>
      <p:sp>
        <p:nvSpPr>
          <p:cNvPr id="1027" name="Полилиния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2147483647 w 5748"/>
              <a:gd name="T1" fmla="*/ 2147483647 h 246"/>
              <a:gd name="T2" fmla="*/ 0 w 5748"/>
              <a:gd name="T3" fmla="*/ 2147483647 h 246"/>
              <a:gd name="T4" fmla="*/ 0 w 5748"/>
              <a:gd name="T5" fmla="*/ 0 h 246"/>
              <a:gd name="T6" fmla="*/ 2147483647 w 5748"/>
              <a:gd name="T7" fmla="*/ 0 h 246"/>
              <a:gd name="T8" fmla="*/ 2147483647 w 5748"/>
              <a:gd name="T9" fmla="*/ 2147483647 h 246"/>
              <a:gd name="T10" fmla="*/ 2147483647 w 5748"/>
              <a:gd name="T11" fmla="*/ 2147483647 h 24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1028" name="Группа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83303" name="Полилиния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grpSp>
          <p:nvGrpSpPr>
            <p:cNvPr id="1042" name="Группа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044" name="Полилиния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5" name="Полилиния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35 h 353"/>
                  <a:gd name="T4" fmla="*/ 24 w 186"/>
                  <a:gd name="T5" fmla="*/ 60 h 353"/>
                  <a:gd name="T6" fmla="*/ 18 w 186"/>
                  <a:gd name="T7" fmla="*/ 130 h 353"/>
                  <a:gd name="T8" fmla="*/ 42 w 186"/>
                  <a:gd name="T9" fmla="*/ 224 h 353"/>
                  <a:gd name="T10" fmla="*/ 48 w 186"/>
                  <a:gd name="T11" fmla="*/ 318 h 353"/>
                  <a:gd name="T12" fmla="*/ 0 w 186"/>
                  <a:gd name="T13" fmla="*/ 694 h 353"/>
                  <a:gd name="T14" fmla="*/ 54 w 186"/>
                  <a:gd name="T15" fmla="*/ 459 h 353"/>
                  <a:gd name="T16" fmla="*/ 84 w 186"/>
                  <a:gd name="T17" fmla="*/ 424 h 353"/>
                  <a:gd name="T18" fmla="*/ 126 w 186"/>
                  <a:gd name="T19" fmla="*/ 248 h 353"/>
                  <a:gd name="T20" fmla="*/ 144 w 186"/>
                  <a:gd name="T21" fmla="*/ 235 h 353"/>
                  <a:gd name="T22" fmla="*/ 144 w 186"/>
                  <a:gd name="T23" fmla="*/ 177 h 353"/>
                  <a:gd name="T24" fmla="*/ 186 w 186"/>
                  <a:gd name="T25" fmla="*/ 130 h 353"/>
                  <a:gd name="T26" fmla="*/ 162 w 186"/>
                  <a:gd name="T27" fmla="*/ 117 h 353"/>
                  <a:gd name="T28" fmla="*/ 36 w 186"/>
                  <a:gd name="T29" fmla="*/ 0 h 353"/>
                  <a:gd name="T30" fmla="*/ 36 w 186"/>
                  <a:gd name="T31" fmla="*/ 0 h 35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6" name="Полилиния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7" name="Полилиния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12 h 66"/>
                  <a:gd name="T8" fmla="*/ 6 w 155"/>
                  <a:gd name="T9" fmla="*/ 35 h 66"/>
                  <a:gd name="T10" fmla="*/ 0 w 155"/>
                  <a:gd name="T11" fmla="*/ 48 h 66"/>
                  <a:gd name="T12" fmla="*/ 78 w 155"/>
                  <a:gd name="T13" fmla="*/ 118 h 66"/>
                  <a:gd name="T14" fmla="*/ 96 w 155"/>
                  <a:gd name="T15" fmla="*/ 83 h 66"/>
                  <a:gd name="T16" fmla="*/ 155 w 155"/>
                  <a:gd name="T17" fmla="*/ 131 h 66"/>
                  <a:gd name="T18" fmla="*/ 126 w 155"/>
                  <a:gd name="T19" fmla="*/ 48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8" name="Полилиния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74 h 72"/>
                  <a:gd name="T2" fmla="*/ 0 w 42"/>
                  <a:gd name="T3" fmla="*/ 37 h 72"/>
                  <a:gd name="T4" fmla="*/ 12 w 42"/>
                  <a:gd name="T5" fmla="*/ 12 h 72"/>
                  <a:gd name="T6" fmla="*/ 0 w 42"/>
                  <a:gd name="T7" fmla="*/ 12 h 72"/>
                  <a:gd name="T8" fmla="*/ 12 w 42"/>
                  <a:gd name="T9" fmla="*/ 12 h 72"/>
                  <a:gd name="T10" fmla="*/ 24 w 42"/>
                  <a:gd name="T11" fmla="*/ 12 h 72"/>
                  <a:gd name="T12" fmla="*/ 36 w 42"/>
                  <a:gd name="T13" fmla="*/ 12 h 72"/>
                  <a:gd name="T14" fmla="*/ 42 w 42"/>
                  <a:gd name="T15" fmla="*/ 0 h 72"/>
                  <a:gd name="T16" fmla="*/ 30 w 42"/>
                  <a:gd name="T17" fmla="*/ 37 h 72"/>
                  <a:gd name="T18" fmla="*/ 42 w 42"/>
                  <a:gd name="T19" fmla="*/ 99 h 72"/>
                  <a:gd name="T20" fmla="*/ 12 w 42"/>
                  <a:gd name="T21" fmla="*/ 145 h 72"/>
                  <a:gd name="T22" fmla="*/ 6 w 42"/>
                  <a:gd name="T23" fmla="*/ 74 h 72"/>
                  <a:gd name="T24" fmla="*/ 6 w 42"/>
                  <a:gd name="T25" fmla="*/ 74 h 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83310" name="Полилиния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</p:grpSp>
      <p:grpSp>
        <p:nvGrpSpPr>
          <p:cNvPr id="1029" name="Группа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035" name="Полилиния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6 h 287"/>
                <a:gd name="T4" fmla="*/ 66 w 365"/>
                <a:gd name="T5" fmla="*/ 120 h 287"/>
                <a:gd name="T6" fmla="*/ 143 w 365"/>
                <a:gd name="T7" fmla="*/ 198 h 287"/>
                <a:gd name="T8" fmla="*/ 191 w 365"/>
                <a:gd name="T9" fmla="*/ 180 h 287"/>
                <a:gd name="T10" fmla="*/ 341 w 365"/>
                <a:gd name="T11" fmla="*/ 311 h 287"/>
                <a:gd name="T12" fmla="*/ 305 w 365"/>
                <a:gd name="T13" fmla="*/ 189 h 287"/>
                <a:gd name="T14" fmla="*/ 365 w 365"/>
                <a:gd name="T15" fmla="*/ 144 h 287"/>
                <a:gd name="T16" fmla="*/ 359 w 365"/>
                <a:gd name="T17" fmla="*/ 138 h 287"/>
                <a:gd name="T18" fmla="*/ 335 w 365"/>
                <a:gd name="T19" fmla="*/ 126 h 287"/>
                <a:gd name="T20" fmla="*/ 299 w 365"/>
                <a:gd name="T21" fmla="*/ 96 h 287"/>
                <a:gd name="T22" fmla="*/ 257 w 365"/>
                <a:gd name="T23" fmla="*/ 78 h 287"/>
                <a:gd name="T24" fmla="*/ 215 w 365"/>
                <a:gd name="T25" fmla="*/ 60 h 287"/>
                <a:gd name="T26" fmla="*/ 173 w 365"/>
                <a:gd name="T27" fmla="*/ 42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6" name="Полилиния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7" name="Полилиния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6 h 60"/>
                <a:gd name="T16" fmla="*/ 65 w 71"/>
                <a:gd name="T17" fmla="*/ 48 h 60"/>
                <a:gd name="T18" fmla="*/ 71 w 71"/>
                <a:gd name="T19" fmla="*/ 60 h 60"/>
                <a:gd name="T20" fmla="*/ 71 w 71"/>
                <a:gd name="T21" fmla="*/ 66 h 60"/>
                <a:gd name="T22" fmla="*/ 59 w 71"/>
                <a:gd name="T23" fmla="*/ 60 h 60"/>
                <a:gd name="T24" fmla="*/ 47 w 71"/>
                <a:gd name="T25" fmla="*/ 48 h 60"/>
                <a:gd name="T26" fmla="*/ 23 w 71"/>
                <a:gd name="T27" fmla="*/ 36 h 60"/>
                <a:gd name="T28" fmla="*/ 23 w 71"/>
                <a:gd name="T29" fmla="*/ 42 h 60"/>
                <a:gd name="T30" fmla="*/ 18 w 71"/>
                <a:gd name="T31" fmla="*/ 48 h 60"/>
                <a:gd name="T32" fmla="*/ 12 w 71"/>
                <a:gd name="T33" fmla="*/ 54 h 60"/>
                <a:gd name="T34" fmla="*/ 6 w 71"/>
                <a:gd name="T35" fmla="*/ 54 h 60"/>
                <a:gd name="T36" fmla="*/ 6 w 71"/>
                <a:gd name="T37" fmla="*/ 54 h 60"/>
                <a:gd name="T38" fmla="*/ 6 w 71"/>
                <a:gd name="T39" fmla="*/ 42 h 60"/>
                <a:gd name="T40" fmla="*/ 0 w 71"/>
                <a:gd name="T41" fmla="*/ 18 h 60"/>
                <a:gd name="T42" fmla="*/ 0 w 71"/>
                <a:gd name="T43" fmla="*/ 18 h 6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8" name="Полилиния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60 h 162"/>
                <a:gd name="T10" fmla="*/ 96 w 161"/>
                <a:gd name="T11" fmla="*/ 66 h 162"/>
                <a:gd name="T12" fmla="*/ 102 w 161"/>
                <a:gd name="T13" fmla="*/ 78 h 162"/>
                <a:gd name="T14" fmla="*/ 108 w 161"/>
                <a:gd name="T15" fmla="*/ 90 h 162"/>
                <a:gd name="T16" fmla="*/ 120 w 161"/>
                <a:gd name="T17" fmla="*/ 102 h 162"/>
                <a:gd name="T18" fmla="*/ 143 w 161"/>
                <a:gd name="T19" fmla="*/ 120 h 162"/>
                <a:gd name="T20" fmla="*/ 155 w 161"/>
                <a:gd name="T21" fmla="*/ 150 h 162"/>
                <a:gd name="T22" fmla="*/ 161 w 161"/>
                <a:gd name="T23" fmla="*/ 168 h 162"/>
                <a:gd name="T24" fmla="*/ 161 w 161"/>
                <a:gd name="T25" fmla="*/ 174 h 162"/>
                <a:gd name="T26" fmla="*/ 96 w 161"/>
                <a:gd name="T27" fmla="*/ 108 h 162"/>
                <a:gd name="T28" fmla="*/ 30 w 161"/>
                <a:gd name="T29" fmla="*/ 60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39" name="Полилиния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6 h 60"/>
                <a:gd name="T4" fmla="*/ 41 w 59"/>
                <a:gd name="T5" fmla="*/ 42 h 60"/>
                <a:gd name="T6" fmla="*/ 47 w 59"/>
                <a:gd name="T7" fmla="*/ 48 h 60"/>
                <a:gd name="T8" fmla="*/ 53 w 59"/>
                <a:gd name="T9" fmla="*/ 60 h 60"/>
                <a:gd name="T10" fmla="*/ 53 w 59"/>
                <a:gd name="T11" fmla="*/ 66 h 60"/>
                <a:gd name="T12" fmla="*/ 47 w 59"/>
                <a:gd name="T13" fmla="*/ 60 h 60"/>
                <a:gd name="T14" fmla="*/ 35 w 59"/>
                <a:gd name="T15" fmla="*/ 54 h 60"/>
                <a:gd name="T16" fmla="*/ 23 w 59"/>
                <a:gd name="T17" fmla="*/ 42 h 60"/>
                <a:gd name="T18" fmla="*/ 17 w 59"/>
                <a:gd name="T19" fmla="*/ 36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040" name="Полилиния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42 h 204"/>
                <a:gd name="T2" fmla="*/ 245 w 245"/>
                <a:gd name="T3" fmla="*/ 48 h 204"/>
                <a:gd name="T4" fmla="*/ 209 w 245"/>
                <a:gd name="T5" fmla="*/ 90 h 204"/>
                <a:gd name="T6" fmla="*/ 143 w 245"/>
                <a:gd name="T7" fmla="*/ 144 h 204"/>
                <a:gd name="T8" fmla="*/ 167 w 245"/>
                <a:gd name="T9" fmla="*/ 168 h 204"/>
                <a:gd name="T10" fmla="*/ 179 w 245"/>
                <a:gd name="T11" fmla="*/ 222 h 204"/>
                <a:gd name="T12" fmla="*/ 77 w 245"/>
                <a:gd name="T13" fmla="*/ 144 h 204"/>
                <a:gd name="T14" fmla="*/ 47 w 245"/>
                <a:gd name="T15" fmla="*/ 90 h 204"/>
                <a:gd name="T16" fmla="*/ 89 w 245"/>
                <a:gd name="T17" fmla="*/ 72 h 204"/>
                <a:gd name="T18" fmla="*/ 59 w 245"/>
                <a:gd name="T19" fmla="*/ 42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42 h 204"/>
                <a:gd name="T50" fmla="*/ 233 w 245"/>
                <a:gd name="T51" fmla="*/ 42 h 20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3318" name="Прямоуг.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1" name="Прямоуг.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83320" name="Прямоуг.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3321" name="Прямоуг.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3322" name="Прямоуг.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414C798B-40B7-4B1E-98FD-1BC5CDC253F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8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fld id="{1D6F5A44-1F20-408F-99B4-AA60549B50B6}" type="slidenum">
              <a:rPr lang="ru-RU" altLang="ru-RU"/>
              <a:pPr/>
              <a:t>‹#›</a:t>
            </a:fld>
            <a:endParaRPr lang="ru-RU" altLang="ru-RU"/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056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sp>
          <p:nvSpPr>
            <p:cNvPr id="2057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sp>
          <p:nvSpPr>
            <p:cNvPr id="2058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solidFill>
                  <a:schemeClr val="hlink"/>
                </a:solidFill>
              </a:endParaRPr>
            </a:p>
          </p:txBody>
        </p:sp>
        <p:sp>
          <p:nvSpPr>
            <p:cNvPr id="2059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solidFill>
                  <a:schemeClr val="hlink"/>
                </a:solidFill>
              </a:endParaRPr>
            </a:p>
          </p:txBody>
        </p:sp>
        <p:sp>
          <p:nvSpPr>
            <p:cNvPr id="2060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solidFill>
                  <a:schemeClr val="accent2"/>
                </a:solidFill>
              </a:endParaRPr>
            </a:p>
          </p:txBody>
        </p:sp>
        <p:sp>
          <p:nvSpPr>
            <p:cNvPr id="2061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solidFill>
                  <a:schemeClr val="hlink"/>
                </a:solidFill>
              </a:endParaRPr>
            </a:p>
          </p:txBody>
        </p:sp>
        <p:sp>
          <p:nvSpPr>
            <p:cNvPr id="2062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sp>
          <p:nvSpPr>
            <p:cNvPr id="2063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solidFill>
                  <a:schemeClr val="accent2"/>
                </a:solidFill>
              </a:endParaRPr>
            </a:p>
          </p:txBody>
        </p:sp>
        <p:sp>
          <p:nvSpPr>
            <p:cNvPr id="2064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2053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4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5156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EE1B221-8A03-4D4B-ACD1-CA57AE70D1B2}" type="datetimeFigureOut">
              <a:rPr lang="ru-RU"/>
              <a:pPr>
                <a:defRPr/>
              </a:pPr>
              <a:t>10.10.2016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197769" y="1802198"/>
            <a:ext cx="691356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FFFF00"/>
                </a:solidFill>
                <a:latin typeface="Arial Black" pitchFamily="34" charset="0"/>
                <a:cs typeface="Arial" charset="0"/>
              </a:rPr>
              <a:t>ТЕРМИНАЛЬНЫЕ </a:t>
            </a:r>
            <a:r>
              <a:rPr lang="ru-RU" sz="3200" b="1" dirty="0" smtClean="0">
                <a:solidFill>
                  <a:srgbClr val="FFFF00"/>
                </a:solidFill>
                <a:latin typeface="Arial Black" pitchFamily="34" charset="0"/>
                <a:cs typeface="Arial" charset="0"/>
              </a:rPr>
              <a:t>СОСТОЯНИЯ</a:t>
            </a:r>
          </a:p>
          <a:p>
            <a:pPr algn="ctr">
              <a:defRPr/>
            </a:pPr>
            <a:endParaRPr lang="ru-RU" sz="2000" cap="small" dirty="0">
              <a:solidFill>
                <a:srgbClr val="FFFF00"/>
              </a:solidFill>
              <a:latin typeface="+mn-lt"/>
              <a:cs typeface="Arial" charset="0"/>
            </a:endParaRPr>
          </a:p>
          <a:p>
            <a:pPr algn="ctr">
              <a:defRPr/>
            </a:pPr>
            <a:r>
              <a:rPr lang="ru-RU" sz="2000" cap="small" dirty="0">
                <a:solidFill>
                  <a:srgbClr val="FFFF00"/>
                </a:solidFill>
                <a:latin typeface="+mn-lt"/>
                <a:cs typeface="Arial" charset="0"/>
              </a:rPr>
              <a:t>ПОНЯТИЕ. </a:t>
            </a:r>
            <a:r>
              <a:rPr lang="ru-RU" sz="2000" cap="small" dirty="0" smtClean="0">
                <a:solidFill>
                  <a:srgbClr val="FFFF00"/>
                </a:solidFill>
                <a:latin typeface="+mn-lt"/>
                <a:cs typeface="Arial" charset="0"/>
              </a:rPr>
              <a:t>ЭКСТРЕННАЯ И НЕОТЛОЖНАЯ </a:t>
            </a:r>
            <a:r>
              <a:rPr lang="ru-RU" sz="2000" cap="small" dirty="0">
                <a:solidFill>
                  <a:srgbClr val="FFFF00"/>
                </a:solidFill>
                <a:latin typeface="+mn-lt"/>
                <a:cs typeface="Arial" charset="0"/>
              </a:rPr>
              <a:t>ПОМОЩЬ.</a:t>
            </a:r>
          </a:p>
          <a:p>
            <a:pPr algn="ctr">
              <a:defRPr/>
            </a:pPr>
            <a:r>
              <a:rPr lang="ru-RU" sz="2000" cap="small" dirty="0">
                <a:solidFill>
                  <a:srgbClr val="FFFF00"/>
                </a:solidFill>
                <a:latin typeface="+mn-lt"/>
                <a:cs typeface="Arial" charset="0"/>
              </a:rPr>
              <a:t>УХОД ЗА БОЛЬНЫМИ В ТЯЖЁЛОМ </a:t>
            </a:r>
          </a:p>
          <a:p>
            <a:pPr algn="ctr">
              <a:defRPr/>
            </a:pPr>
            <a:r>
              <a:rPr lang="ru-RU" sz="2000" cap="small" dirty="0">
                <a:solidFill>
                  <a:srgbClr val="FFFF00"/>
                </a:solidFill>
                <a:latin typeface="+mn-lt"/>
                <a:cs typeface="Arial" charset="0"/>
              </a:rPr>
              <a:t>И В ТЕРМИНАЛЬНОМ СОСТОЯНИИ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1187624" y="1844824"/>
            <a:ext cx="6913562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endParaRPr lang="ru-RU" sz="3200" dirty="0" smtClean="0">
              <a:solidFill>
                <a:srgbClr val="FFFF00"/>
              </a:solidFill>
              <a:latin typeface="Arial Black" pitchFamily="34" charset="0"/>
              <a:cs typeface="Arial" charset="0"/>
            </a:endParaRPr>
          </a:p>
          <a:p>
            <a:pPr algn="ctr">
              <a:defRPr/>
            </a:pPr>
            <a:endParaRPr lang="ru-RU" sz="2000" cap="small" dirty="0">
              <a:solidFill>
                <a:srgbClr val="FFFF00"/>
              </a:solidFill>
              <a:latin typeface="+mn-lt"/>
              <a:cs typeface="Arial" charset="0"/>
            </a:endParaRPr>
          </a:p>
        </p:txBody>
      </p:sp>
      <p:sp useBgFill="1">
        <p:nvSpPr>
          <p:cNvPr id="5" name="Прямоугольник 4"/>
          <p:cNvSpPr/>
          <p:nvPr/>
        </p:nvSpPr>
        <p:spPr>
          <a:xfrm>
            <a:off x="1043608" y="404664"/>
            <a:ext cx="7344816" cy="8640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 smtClean="0">
                <a:latin typeface="Arial Black" pitchFamily="34" charset="0"/>
              </a:rPr>
              <a:t>РЫВКИН </a:t>
            </a:r>
          </a:p>
          <a:p>
            <a:pPr algn="ctr"/>
            <a:r>
              <a:rPr lang="ru-RU" i="1" dirty="0" smtClean="0">
                <a:latin typeface="Arial Black" pitchFamily="34" charset="0"/>
              </a:rPr>
              <a:t>ВЛАДИМИР МИХАЙЛОВИЧ</a:t>
            </a:r>
            <a:endParaRPr lang="ru-RU" i="1" dirty="0"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5085184"/>
            <a:ext cx="7344816" cy="8640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i="1" dirty="0" smtClean="0">
                <a:latin typeface="Arial Black" pitchFamily="34" charset="0"/>
              </a:rPr>
              <a:t>2015 </a:t>
            </a:r>
            <a:br>
              <a:rPr lang="ru-RU" sz="2400" i="1" dirty="0" smtClean="0">
                <a:latin typeface="Arial Black" pitchFamily="34" charset="0"/>
              </a:rPr>
            </a:br>
            <a:r>
              <a:rPr lang="ru-RU" sz="2400" i="1" dirty="0" smtClean="0">
                <a:latin typeface="Arial Black" pitchFamily="34" charset="0"/>
              </a:rPr>
              <a:t>ГОД</a:t>
            </a:r>
            <a:endParaRPr lang="ru-RU" i="1" dirty="0"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ЗБиКС"/>
          <p:cNvPicPr>
            <a:picLocks noChangeAspect="1" noChangeArrowheads="1"/>
          </p:cNvPicPr>
          <p:nvPr/>
        </p:nvPicPr>
        <p:blipFill>
          <a:blip r:embed="rId2" cstate="print">
            <a:lum bright="24000" contrast="2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1224" r="11423" b="44397"/>
          <a:stretch>
            <a:fillRect/>
          </a:stretch>
        </p:blipFill>
        <p:spPr bwMode="auto">
          <a:xfrm>
            <a:off x="0" y="1196975"/>
            <a:ext cx="8964613" cy="413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539750" y="333375"/>
            <a:ext cx="81359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800" b="1">
                <a:solidFill>
                  <a:srgbClr val="FFFF00"/>
                </a:solidFill>
                <a:latin typeface="Arial Black" panose="020B0A04020102020204" pitchFamily="34" charset="0"/>
              </a:rPr>
              <a:t>ТРИ СОСТОЯНИЯ ОРГАНИЗМА</a:t>
            </a: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539750" y="4941888"/>
            <a:ext cx="17287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ЗДОРОВЬЕ</a:t>
            </a: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3059113" y="4941888"/>
            <a:ext cx="1439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b="1">
                <a:solidFill>
                  <a:srgbClr val="0000FF"/>
                </a:solidFill>
                <a:latin typeface="Arial Black" panose="020B0A04020102020204" pitchFamily="34" charset="0"/>
              </a:rPr>
              <a:t>БОЛЕЗНЬ</a:t>
            </a: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4859338" y="4941888"/>
            <a:ext cx="3529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b="1">
                <a:solidFill>
                  <a:schemeClr val="bg2"/>
                </a:solidFill>
                <a:latin typeface="Arial Black" panose="020B0A04020102020204" pitchFamily="34" charset="0"/>
              </a:rPr>
              <a:t>КРИТИЧЕСКОЕ</a:t>
            </a:r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altLang="ru-RU" b="1">
                <a:solidFill>
                  <a:schemeClr val="bg2"/>
                </a:solidFill>
                <a:latin typeface="Arial Black" panose="020B0A04020102020204" pitchFamily="34" charset="0"/>
              </a:rPr>
              <a:t>СОСТОЯНИЕ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оле 4"/>
          <p:cNvSpPr txBox="1">
            <a:spLocks noChangeArrowheads="1"/>
          </p:cNvSpPr>
          <p:nvPr/>
        </p:nvSpPr>
        <p:spPr bwMode="auto">
          <a:xfrm>
            <a:off x="34925" y="1628775"/>
            <a:ext cx="9001125" cy="467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 b="1">
                <a:solidFill>
                  <a:srgbClr val="00FFFF"/>
                </a:solidFill>
              </a:rPr>
              <a:t>ТЕРМИНАЛЬНЫЕ СОСТОЯНИЯ ЭТО: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ru-RU" altLang="ru-RU" sz="2800">
                <a:solidFill>
                  <a:srgbClr val="FFFF00"/>
                </a:solidFill>
                <a:latin typeface="Times New Roman" panose="02020603050405020304" pitchFamily="18" charset="0"/>
              </a:rPr>
              <a:t>  своеобразный патологический симптомокомплекс, проявляющийся тяжелейшими нарушениями функций органов и систем, с которыми организм без помощи извне справиться не может;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ru-RU" altLang="ru-RU" sz="2800">
                <a:solidFill>
                  <a:srgbClr val="FFFF00"/>
                </a:solidFill>
                <a:latin typeface="Times New Roman" panose="02020603050405020304" pitchFamily="18" charset="0"/>
              </a:rPr>
              <a:t> критический уровень расстройства жизнедеятельности с катастрофическим падением АД, глубокими нарушениями газообмена и метаболизма. </a:t>
            </a:r>
          </a:p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ru-RU" altLang="ru-RU" sz="2800">
                <a:solidFill>
                  <a:srgbClr val="FFFF00"/>
                </a:solidFill>
                <a:latin typeface="Times New Roman" panose="02020603050405020304" pitchFamily="18" charset="0"/>
              </a:rPr>
              <a:t>  состояния пограничные между жизнью и смертью.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7950" y="115888"/>
            <a:ext cx="8928100" cy="1601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cap="small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В ходе оказания хирургической помощи и проведения интенсивной терапии вероятно острое развитие расстройств дыхания и кровообращения крайних степеней с тяжёлой быстро прогрессирующей гипоксией головного мозга.</a:t>
            </a:r>
          </a:p>
          <a:p>
            <a:pPr>
              <a:defRPr/>
            </a:pP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0" y="908050"/>
            <a:ext cx="9144000" cy="497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>
                <a:solidFill>
                  <a:schemeClr val="bg2"/>
                </a:solidFill>
                <a:latin typeface="Times New Roman" panose="02020603050405020304" pitchFamily="18" charset="0"/>
              </a:rPr>
              <a:t>ТЕРМИНАЛЬНАЯ СТАДИЯ</a:t>
            </a:r>
            <a:r>
              <a:rPr lang="ru-RU" altLang="ru-RU" sz="2000" b="1">
                <a:solidFill>
                  <a:srgbClr val="FFFFFF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000">
                <a:solidFill>
                  <a:srgbClr val="FF0000"/>
                </a:solidFill>
                <a:latin typeface="Times New Roman" panose="02020603050405020304" pitchFamily="18" charset="0"/>
              </a:rPr>
              <a:t>–</a:t>
            </a:r>
            <a:r>
              <a:rPr lang="ru-RU" altLang="ru-RU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1600" b="1">
                <a:solidFill>
                  <a:srgbClr val="FF0000"/>
                </a:solidFill>
                <a:latin typeface="Times New Roman" panose="02020603050405020304" pitchFamily="18" charset="0"/>
              </a:rPr>
              <a:t>ЭТО СОСТОЯНИЕ, ПРИ КОТОРОМ ПОРАЖЕННЫЕ ОРГАНЫ ФАКТИЧЕСКИ ПРЕКРАТИЛИ СВОЕ СУЩЕСТВОВАНИЕ И ПРИНЯЛИСЬ РАЗРУШАТЬСЯ КАК ФИЗИЧЕСКИМИ, ТАК И ХИМИЧЕСКИМИ СПОСОБАМИ. В БОЛЬШИНСТВЕ СЛУЧАЕВ ТЕРМИНАЛЬНАЯ СТАДИЯ ПРЕДШЕСТВУЕТ НЕПОСРЕДСТВЕННО АГОНИИ (ХОТЯ ПРИ НЕКОТОРЫХ БОЛЕЗНЯХ ВРАЧИ МОГУТ ЕЩЕ ВЫТАЩИТЬ ЧЕЛОВЕКА; НАПРИМЕР, ПРИ ПОЧЕЧНОЙ НЕДОСТАТОЧНОСТИ ТЕРМИНАЛЬНАЯ СТАДИЯ ЕЩЕ НЕ ПРИГОВОР).</a:t>
            </a:r>
            <a:r>
              <a:rPr lang="ru-RU" altLang="ru-RU">
                <a:latin typeface="Times New Roman" panose="02020603050405020304" pitchFamily="18" charset="0"/>
              </a:rPr>
              <a:t> </a:t>
            </a:r>
          </a:p>
          <a:p>
            <a:pPr eaLnBrk="1" hangingPunct="1"/>
            <a:endParaRPr lang="ru-RU" altLang="ru-RU">
              <a:latin typeface="Times New Roman" panose="02020603050405020304" pitchFamily="18" charset="0"/>
            </a:endParaRPr>
          </a:p>
          <a:p>
            <a:pPr eaLnBrk="1" hangingPunct="1"/>
            <a:r>
              <a:rPr lang="ru-RU" altLang="ru-RU" sz="1600" b="1">
                <a:solidFill>
                  <a:srgbClr val="FF0000"/>
                </a:solidFill>
                <a:latin typeface="Times New Roman" panose="02020603050405020304" pitchFamily="18" charset="0"/>
              </a:rPr>
              <a:t>ПРОДУКТЫ РАСПАДА И СВЯЗАННЫЕ С НИМИ ИЗМЕНЕНИЯ В ОБМЕНЕ ВЕЩЕСТВ ИНОГДА ПРИВОДЯТ К ТОМУ, ЧТО НАЗЫВАЕТСЯ ЭЙФОРИЕЙ ТЕРМИНАЛЬНОЙ СТАДИИ. ЕЩЕ НЕДАВНО СТРАДАВШИЙ И УГНЕТЕННЫЙ ЧЕЛОВЕК ВДРУГ ПРЕВРАЩАЕТСЯ В СЛЕГКА (ИЛИ НЕ СЛЕГКА) БЕЗУМНЫЙ СГУСТОК СЧАСТЬЯ: ОН ХОХОЧЕТ, ЛИКУЕТ И УВЕРЯЕТ БРИГАДУ РЕАНИМАТОЛОГОВ, ЧТО НИКОГДА НЕ ЧУВСТВОВАЛ СЕБЯ ТАК ХОРОШО. ОН ЕЩЕ НЕ РЕШИЛ, БУДЕТ ОН СЕЙЧАС УМИРАТЬ ИЛИ МАХНЕТ К РЕКЕ НА ШАШЛЫЧКИ; И ТО И ДРУГОЕ – НЕПЛОХИЕ ИДЕИ, НО В ЛЮБОМ СЛУЧАЕ ВСЕ К ЛУЧШЕМУ В ЭТОМ ЛУЧШЕМ ИЗ МИРОВ. ИМЕННО СЕЙЧАС ОН ПОНЯЛ, КАК РАЗУМНО И ПРЕКРАСНО УСТРОЕНА ВСЕЛЕННАЯ, ТАК ЧТО ПРОСТО ГЛУПО О ЧЕМ-ТО БЕСПОКОИТЬСЯ! И ВООБЩЕ, НЕУЖЕЛИ НИКТО НЕ ВИДИТ, ЧТО КАПЕЛЬНИЦА В ПРОФИЛЬ ПОХОЖА НА ПРИЗРАК СЛОНА С ТОНЕНЬКИМ ХОБОТОМ?!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07504" y="1196752"/>
          <a:ext cx="8928992" cy="5344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55650" y="260350"/>
            <a:ext cx="7416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Этапы умирания </a:t>
            </a:r>
            <a:endParaRPr lang="ru-RU" dirty="0">
              <a:solidFill>
                <a:srgbClr val="FFFF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12700"/>
            <a:ext cx="9144000" cy="6740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Предагония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atin typeface="+mn-lt"/>
                <a:cs typeface="+mn-cs"/>
              </a:rPr>
              <a:t>– характеризуется угасанием деятельности организма, когда биохимические реакции, физические и электрические процессы настолько изменены, что не в состоянии обеспечить нормальное поддержание жизнедеятельности организма. Длительность этого периода значительно варьирует и зависит от основного патологического процесса, а также от сохранности и характера компенсаторных механизмов: при ОК вследствие ФЖ </a:t>
            </a:r>
            <a:r>
              <a:rPr lang="ru-RU" sz="2800" b="1" dirty="0" err="1">
                <a:latin typeface="+mn-lt"/>
                <a:cs typeface="+mn-cs"/>
              </a:rPr>
              <a:t>предагония</a:t>
            </a:r>
            <a:r>
              <a:rPr lang="ru-RU" sz="2800" b="1" dirty="0">
                <a:latin typeface="+mn-lt"/>
                <a:cs typeface="+mn-cs"/>
              </a:rPr>
              <a:t> почти отсутствует, а при ОК на фоне кровопотери или прогрессирующей дыхательной недостаточности может длиться в течение нескольких часов.</a:t>
            </a: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613" y="549275"/>
            <a:ext cx="8712200" cy="5600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Терминальная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пауза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atin typeface="+mn-lt"/>
                <a:cs typeface="+mn-cs"/>
              </a:rPr>
              <a:t>– состояние, продолжающееся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atin typeface="+mn-lt"/>
                <a:cs typeface="+mn-cs"/>
              </a:rPr>
              <a:t>1- 4 мин.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atin typeface="+mn-lt"/>
                <a:cs typeface="+mn-cs"/>
              </a:rPr>
              <a:t>Дыхание прекращается, развивается брадикардия, иногда асистолия, исчезают реакции зрачка на свет, </a:t>
            </a:r>
            <a:r>
              <a:rPr lang="ru-RU" sz="3600" b="1" dirty="0" err="1">
                <a:latin typeface="+mn-lt"/>
                <a:cs typeface="+mn-cs"/>
              </a:rPr>
              <a:t>корнеальный</a:t>
            </a:r>
            <a:r>
              <a:rPr lang="ru-RU" sz="3600" b="1" dirty="0">
                <a:latin typeface="+mn-lt"/>
                <a:cs typeface="+mn-cs"/>
              </a:rPr>
              <a:t> и другие стволовые рефлексы, зрачки расширяются.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988" y="115888"/>
            <a:ext cx="9001125" cy="6618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Агония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  <a:cs typeface="+mn-cs"/>
              </a:rPr>
              <a:t>(от древнегреческого - борьба) – последний этап умирания, характеризующийся подъемом активности компенсаторных механизмов, направленных на борьбу с угасанием жизненных сил организма.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  <a:cs typeface="+mn-cs"/>
              </a:rPr>
              <a:t>Типичным признаком агонии является  </a:t>
            </a:r>
            <a:r>
              <a:rPr lang="ru-RU" sz="2000" b="1" dirty="0" err="1">
                <a:latin typeface="+mn-lt"/>
                <a:cs typeface="+mn-cs"/>
              </a:rPr>
              <a:t>агональное</a:t>
            </a:r>
            <a:r>
              <a:rPr lang="ru-RU" sz="2000" b="1" dirty="0">
                <a:latin typeface="+mn-lt"/>
                <a:cs typeface="+mn-cs"/>
              </a:rPr>
              <a:t> дыхание – слабые, редкие дыхательные движения малой амплитуды, либо короткие максимальные вдохи и быстрые полные выдохи с большой амплитудой и частотой 2-6 в минуту.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  <a:cs typeface="+mn-cs"/>
              </a:rPr>
              <a:t>В крайней стадии агонии в дыхании участвуют мышцы шеи и туловища – голова запрокидывается, рот широко открыт, возможно появление пены у рта.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latin typeface="+mn-lt"/>
                <a:cs typeface="+mn-cs"/>
              </a:rPr>
              <a:t>Агональное</a:t>
            </a:r>
            <a:r>
              <a:rPr lang="ru-RU" sz="2000" b="1" dirty="0">
                <a:latin typeface="+mn-lt"/>
                <a:cs typeface="+mn-cs"/>
              </a:rPr>
              <a:t> дыхание может переходить в предсмертное </a:t>
            </a:r>
            <a:r>
              <a:rPr lang="ru-RU" sz="2000" b="1" dirty="0" err="1">
                <a:latin typeface="+mn-lt"/>
                <a:cs typeface="+mn-cs"/>
              </a:rPr>
              <a:t>стридорозное</a:t>
            </a:r>
            <a:r>
              <a:rPr lang="ru-RU" sz="2000" b="1" dirty="0">
                <a:latin typeface="+mn-lt"/>
                <a:cs typeface="+mn-cs"/>
              </a:rPr>
              <a:t> дыхание.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  <a:cs typeface="+mn-cs"/>
              </a:rPr>
              <a:t>В состоянии агонии повышаются частота сердечных сокращений и артериальное давление, может кратковременно восстановиться сознание, часто развиваются судороги, непроизвольное мочеиспускание и дефекация, постепенное угасание реакции зрачков на свет, лицо приобретает вид “маски Гиппократа”.</a:t>
            </a:r>
            <a:endParaRPr lang="ru-RU" sz="16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388" y="260350"/>
            <a:ext cx="8785225" cy="58785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Клиническая смерть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– обратимый этап умирания, переходное состояние от жизни к смерти.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Основными признаками клинической смерти являются: отсутствие сознания, самостоятельного дыхания, пульсации на магистральных артериях, расширение зрачков (развивается в течение 1 мин после ОК), арефлексия (отсутствие </a:t>
            </a:r>
            <a:r>
              <a:rPr lang="ru-RU" sz="2400" b="1" dirty="0" err="1">
                <a:latin typeface="+mn-lt"/>
                <a:cs typeface="+mn-cs"/>
              </a:rPr>
              <a:t>корнеального</a:t>
            </a:r>
            <a:r>
              <a:rPr lang="ru-RU" sz="2400" b="1" dirty="0">
                <a:latin typeface="+mn-lt"/>
                <a:cs typeface="+mn-cs"/>
              </a:rPr>
              <a:t> рефлекса и реакции зрачков на свет), выраженная бледность/цианоз кожных покровов. Если клиническая смерть наступила в результате непродолжительного этапа умирания, то высшие отделы головного мозга человека могут перенести ОК в условиях </a:t>
            </a:r>
            <a:r>
              <a:rPr lang="ru-RU" sz="2400" b="1" dirty="0" err="1">
                <a:latin typeface="+mn-lt"/>
                <a:cs typeface="+mn-cs"/>
              </a:rPr>
              <a:t>нормотермии</a:t>
            </a:r>
            <a:r>
              <a:rPr lang="ru-RU" sz="2400" b="1" dirty="0">
                <a:latin typeface="+mn-lt"/>
                <a:cs typeface="+mn-cs"/>
              </a:rPr>
              <a:t> в течение 4-6 мин, в течение которых и необходимо начинать реанимационные мероприятия.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950" y="188913"/>
            <a:ext cx="8928100" cy="59864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Биологическая смерть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cap="all" dirty="0">
                <a:solidFill>
                  <a:srgbClr val="FFFF00"/>
                </a:solidFill>
                <a:latin typeface="Arial Black" pitchFamily="34" charset="0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При отсутствии реанимационных мероприятий или их неэффективности вслед за клинической смертью развивается  биологическая смерть – необратимый этап умирания.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Выражается посмертными изменениями во всех органах и системах, которые носят постоянный, необратимый, трупный характер: функциональные (отсутствие сознания, дыхания, пульса, артериального давления, рефлекторных ответов на все виды раздражителей), инструментальные (электроэнцефалографические, ангиографические), биологические (максимальное расширение зрачков, бледность и/или цианоз, и/или мраморность (пятнистость) кожных покровов, снижение температуры тела) признаки и трупные изменения.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179388" y="260350"/>
            <a:ext cx="8785225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FFFF00"/>
                </a:solidFill>
                <a:latin typeface="Arial Black" panose="020B0A04020102020204" pitchFamily="34" charset="0"/>
              </a:rPr>
              <a:t>ДИАГНОЗ БИОЛОГИЧЕСКОЙ СМЕРТИ </a:t>
            </a:r>
          </a:p>
          <a:p>
            <a:pPr eaLnBrk="1" hangingPunct="1"/>
            <a:r>
              <a:rPr lang="ru-RU" altLang="ru-RU" sz="2400" b="1"/>
              <a:t>устанавливают на основании выявления трупных изменений (ранние – отсутствие реакции глаза на раздражение, высыхание и помутнение роговицы, симптом “кошачьего глаза”; поздние – трупные пятна, трупное окоченение). </a:t>
            </a:r>
            <a:endParaRPr lang="ru-RU" altLang="ru-RU"/>
          </a:p>
        </p:txBody>
      </p:sp>
      <p:pic>
        <p:nvPicPr>
          <p:cNvPr id="15363" name="Picture 3" descr="Портрет умир отца Иван Мясоедо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8066"/>
          <a:stretch>
            <a:fillRect/>
          </a:stretch>
        </p:blipFill>
        <p:spPr bwMode="auto">
          <a:xfrm>
            <a:off x="0" y="3068638"/>
            <a:ext cx="2967038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987675" y="2781300"/>
            <a:ext cx="5976938" cy="344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 b="1">
                <a:solidFill>
                  <a:srgbClr val="FFFF00"/>
                </a:solidFill>
                <a:latin typeface="Arial Black" panose="020B0A04020102020204" pitchFamily="34" charset="0"/>
              </a:rPr>
              <a:t>ДИАГНОЗ СМЕРТЬ МОЗГА </a:t>
            </a:r>
          </a:p>
          <a:p>
            <a:pPr algn="ctr" eaLnBrk="1" hangingPunct="1"/>
            <a:r>
              <a:rPr lang="ru-RU" altLang="ru-RU" sz="2400" b="1"/>
              <a:t>устанавливается в учреждениях здравоохранения, имеющих необходимые условия для констатации смерти мозга [“Инструкция по констатации смерти человека на основании диагноза смерти мозга”, </a:t>
            </a:r>
          </a:p>
          <a:p>
            <a:pPr algn="ctr" eaLnBrk="1" hangingPunct="1"/>
            <a:r>
              <a:rPr lang="ru-RU" altLang="ru-RU" sz="2400" b="1"/>
              <a:t>приказ МЗ РФ от 20.12.01 № 460].</a:t>
            </a:r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916238" y="2420938"/>
            <a:ext cx="3095625" cy="16557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FFFF00"/>
                </a:solidFill>
              </a:rPr>
              <a:t>КЛИНИЧЕСКАЯ СМЕРТЬ:</a:t>
            </a:r>
          </a:p>
          <a:p>
            <a:pPr>
              <a:defRPr/>
            </a:pPr>
            <a:r>
              <a:rPr lang="ru-RU" b="1" dirty="0">
                <a:solidFill>
                  <a:srgbClr val="FFFF00"/>
                </a:solidFill>
              </a:rPr>
              <a:t>а) отсутствие сознания;</a:t>
            </a:r>
          </a:p>
          <a:p>
            <a:pPr>
              <a:defRPr/>
            </a:pPr>
            <a:r>
              <a:rPr lang="ru-RU" b="1" dirty="0">
                <a:solidFill>
                  <a:srgbClr val="FFFF00"/>
                </a:solidFill>
              </a:rPr>
              <a:t>б) отсутствие дыхания;</a:t>
            </a:r>
          </a:p>
          <a:p>
            <a:pPr>
              <a:defRPr/>
            </a:pPr>
            <a:r>
              <a:rPr lang="ru-RU" b="1" dirty="0">
                <a:solidFill>
                  <a:srgbClr val="FFFF00"/>
                </a:solidFill>
              </a:rPr>
              <a:t>в) отсутствие циркуляции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68313" y="1412875"/>
            <a:ext cx="1871662" cy="863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FFFF00"/>
                </a:solidFill>
              </a:rPr>
              <a:t>КОМА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8313" y="2924175"/>
            <a:ext cx="1871662" cy="8651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FFFF00"/>
                </a:solidFill>
              </a:rPr>
              <a:t>АСФИКСИЯ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8313" y="4437063"/>
            <a:ext cx="1871662" cy="863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FFFF00"/>
                </a:solidFill>
              </a:rPr>
              <a:t>ШОК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948488" y="2673350"/>
            <a:ext cx="1871662" cy="863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FFFF00"/>
                </a:solidFill>
              </a:rPr>
              <a:t>БИОЛОГИЧЕСКАЯ СМЕРТЬ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339975" y="3789363"/>
            <a:ext cx="576263" cy="1089025"/>
          </a:xfrm>
          <a:prstGeom prst="straightConnector1">
            <a:avLst/>
          </a:prstGeom>
          <a:ln w="38100">
            <a:solidFill>
              <a:srgbClr val="FF0000"/>
            </a:solidFill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 flipV="1">
            <a:off x="2339975" y="1816100"/>
            <a:ext cx="576263" cy="1289050"/>
          </a:xfrm>
          <a:prstGeom prst="straightConnector1">
            <a:avLst/>
          </a:prstGeom>
          <a:ln w="38100">
            <a:solidFill>
              <a:srgbClr val="FF0000"/>
            </a:solidFill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2339975" y="3357563"/>
            <a:ext cx="576263" cy="0"/>
          </a:xfrm>
          <a:prstGeom prst="straightConnector1">
            <a:avLst/>
          </a:prstGeom>
          <a:ln w="38100">
            <a:solidFill>
              <a:srgbClr val="FF0000"/>
            </a:solidFill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7" idx="1"/>
          </p:cNvCxnSpPr>
          <p:nvPr/>
        </p:nvCxnSpPr>
        <p:spPr>
          <a:xfrm flipH="1">
            <a:off x="6011863" y="3105150"/>
            <a:ext cx="936625" cy="0"/>
          </a:xfrm>
          <a:prstGeom prst="straightConnector1">
            <a:avLst/>
          </a:prstGeom>
          <a:ln w="38100">
            <a:solidFill>
              <a:srgbClr val="FF0000"/>
            </a:solidFill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5" name="TextBox 20"/>
          <p:cNvSpPr txBox="1">
            <a:spLocks noChangeArrowheads="1"/>
          </p:cNvSpPr>
          <p:nvPr/>
        </p:nvSpPr>
        <p:spPr bwMode="auto">
          <a:xfrm>
            <a:off x="6119813" y="2659063"/>
            <a:ext cx="720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СЛР</a:t>
            </a:r>
          </a:p>
        </p:txBody>
      </p:sp>
      <p:sp>
        <p:nvSpPr>
          <p:cNvPr id="16396" name="TextBox 21"/>
          <p:cNvSpPr txBox="1">
            <a:spLocks noChangeArrowheads="1"/>
          </p:cNvSpPr>
          <p:nvPr/>
        </p:nvSpPr>
        <p:spPr bwMode="auto">
          <a:xfrm>
            <a:off x="250825" y="180975"/>
            <a:ext cx="47529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>
                <a:solidFill>
                  <a:schemeClr val="hlink"/>
                </a:solidFill>
                <a:latin typeface="Arial Black" panose="020B0A04020102020204" pitchFamily="34" charset="0"/>
              </a:rPr>
              <a:t>КУПИРОВАНИЕ ТЕРМИНАЛЬНОГО СОСТОЯНИЯ</a:t>
            </a:r>
          </a:p>
        </p:txBody>
      </p:sp>
      <p:cxnSp>
        <p:nvCxnSpPr>
          <p:cNvPr id="23" name="Прямая со стрелкой 22"/>
          <p:cNvCxnSpPr/>
          <p:nvPr/>
        </p:nvCxnSpPr>
        <p:spPr>
          <a:xfrm flipV="1">
            <a:off x="2484438" y="722313"/>
            <a:ext cx="647700" cy="2635250"/>
          </a:xfrm>
          <a:prstGeom prst="straightConnector1">
            <a:avLst/>
          </a:prstGeom>
          <a:ln w="25400">
            <a:solidFill>
              <a:srgbClr val="00B050"/>
            </a:solidFill>
            <a:prstDash val="sysDot"/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2484438" y="722313"/>
            <a:ext cx="647700" cy="1411287"/>
          </a:xfrm>
          <a:prstGeom prst="straightConnector1">
            <a:avLst/>
          </a:prstGeom>
          <a:ln w="25400">
            <a:solidFill>
              <a:srgbClr val="00B050"/>
            </a:solidFill>
            <a:prstDash val="sysDot"/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627313" y="722313"/>
            <a:ext cx="504825" cy="3611562"/>
          </a:xfrm>
          <a:prstGeom prst="straightConnector1">
            <a:avLst/>
          </a:prstGeom>
          <a:ln w="25400">
            <a:solidFill>
              <a:srgbClr val="00B050"/>
            </a:solidFill>
            <a:prstDash val="sysDot"/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6395" idx="0"/>
          </p:cNvCxnSpPr>
          <p:nvPr/>
        </p:nvCxnSpPr>
        <p:spPr>
          <a:xfrm flipH="1" flipV="1">
            <a:off x="3132138" y="722313"/>
            <a:ext cx="3348037" cy="1936750"/>
          </a:xfrm>
          <a:prstGeom prst="straightConnector1">
            <a:avLst/>
          </a:prstGeom>
          <a:ln w="25400">
            <a:solidFill>
              <a:srgbClr val="00B050"/>
            </a:solidFill>
            <a:prstDash val="sysDot"/>
            <a:headEnd type="stealth"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01" name="TextBox 34"/>
          <p:cNvSpPr txBox="1">
            <a:spLocks noChangeArrowheads="1"/>
          </p:cNvSpPr>
          <p:nvPr/>
        </p:nvSpPr>
        <p:spPr bwMode="auto">
          <a:xfrm>
            <a:off x="5724525" y="4232275"/>
            <a:ext cx="18716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>
                <a:solidFill>
                  <a:srgbClr val="00B050"/>
                </a:solidFill>
                <a:latin typeface="Arial Black" panose="020B0A04020102020204" pitchFamily="34" charset="0"/>
              </a:rPr>
              <a:t>240-300 СЕК</a:t>
            </a:r>
            <a:br>
              <a:rPr lang="ru-RU" altLang="ru-RU">
                <a:solidFill>
                  <a:srgbClr val="00B050"/>
                </a:solidFill>
                <a:latin typeface="Arial Black" panose="020B0A04020102020204" pitchFamily="34" charset="0"/>
              </a:rPr>
            </a:br>
            <a:r>
              <a:rPr lang="ru-RU" altLang="ru-RU">
                <a:solidFill>
                  <a:srgbClr val="00B050"/>
                </a:solidFill>
                <a:latin typeface="Arial Black" panose="020B0A04020102020204" pitchFamily="34" charset="0"/>
              </a:rPr>
              <a:t>(4-5 МИН)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179388" y="404813"/>
            <a:ext cx="878522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00FFFF"/>
                </a:solidFill>
                <a:latin typeface="Arial Black" panose="020B0A04020102020204" pitchFamily="34" charset="0"/>
              </a:rPr>
              <a:t>ОСТАНОВКА КРОВООБРАЩЕНИЯ:</a:t>
            </a:r>
          </a:p>
          <a:p>
            <a:pPr eaLnBrk="1" hangingPunct="1">
              <a:buFontTx/>
              <a:buChar char="-"/>
            </a:pPr>
            <a:r>
              <a:rPr lang="ru-RU" altLang="ru-RU" sz="2000">
                <a:solidFill>
                  <a:srgbClr val="FFFF00"/>
                </a:solidFill>
                <a:latin typeface="Arial Black" panose="020B0A04020102020204" pitchFamily="34" charset="0"/>
              </a:rPr>
              <a:t> это внезапное прекращение сердечной деятельности; </a:t>
            </a:r>
          </a:p>
          <a:p>
            <a:pPr eaLnBrk="1" hangingPunct="1">
              <a:buFontTx/>
              <a:buChar char="-"/>
            </a:pPr>
            <a:r>
              <a:rPr lang="ru-RU" altLang="ru-RU" sz="2000">
                <a:solidFill>
                  <a:srgbClr val="FFFF00"/>
                </a:solidFill>
                <a:latin typeface="Arial Black" panose="020B0A04020102020204" pitchFamily="34" charset="0"/>
              </a:rPr>
              <a:t> является непосредственной причиной внезапной смерти вследствие кардиальных причин в течение 1 часа от развития симптомов у человека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107504" y="2132856"/>
          <a:ext cx="892899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7504" y="5517232"/>
            <a:ext cx="8928992" cy="107721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 extrusionH="76200">
            <a:bevelT prst="angle"/>
            <a:extrusionClr>
              <a:srgbClr val="FFFF00"/>
            </a:extrusionClr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cap="all" dirty="0">
                <a:solidFill>
                  <a:srgbClr val="0000FF"/>
                </a:solidFill>
                <a:latin typeface="Arial Black" pitchFamily="34" charset="0"/>
                <a:cs typeface="+mn-cs"/>
              </a:rPr>
              <a:t>Только 25-56% больных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cap="all" dirty="0">
                <a:solidFill>
                  <a:srgbClr val="0000FF"/>
                </a:solidFill>
                <a:latin typeface="Arial Black" pitchFamily="34" charset="0"/>
                <a:cs typeface="+mn-cs"/>
              </a:rPr>
              <a:t>с остановкой кровообращения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cap="all" dirty="0">
                <a:solidFill>
                  <a:srgbClr val="0000FF"/>
                </a:solidFill>
                <a:latin typeface="Arial Black" pitchFamily="34" charset="0"/>
                <a:cs typeface="+mn-cs"/>
              </a:rPr>
              <a:t>доживают до выписки из стационара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Группа 3"/>
          <p:cNvGrpSpPr>
            <a:grpSpLocks/>
          </p:cNvGrpSpPr>
          <p:nvPr/>
        </p:nvGrpSpPr>
        <p:grpSpPr bwMode="auto">
          <a:xfrm>
            <a:off x="2954338" y="1484313"/>
            <a:ext cx="3522662" cy="3159125"/>
            <a:chOff x="4071" y="1584"/>
            <a:chExt cx="1092" cy="1097"/>
          </a:xfrm>
        </p:grpSpPr>
        <p:sp>
          <p:nvSpPr>
            <p:cNvPr id="18487" name="Овал 4"/>
            <p:cNvSpPr>
              <a:spLocks noChangeArrowheads="1"/>
            </p:cNvSpPr>
            <p:nvPr/>
          </p:nvSpPr>
          <p:spPr bwMode="gray">
            <a:xfrm>
              <a:off x="4071" y="1584"/>
              <a:ext cx="1090" cy="108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D8755A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88" name="Овал 5"/>
            <p:cNvSpPr>
              <a:spLocks noChangeArrowheads="1"/>
            </p:cNvSpPr>
            <p:nvPr/>
          </p:nvSpPr>
          <p:spPr bwMode="gray">
            <a:xfrm>
              <a:off x="4073" y="1593"/>
              <a:ext cx="1090" cy="1088"/>
            </a:xfrm>
            <a:prstGeom prst="ellipse">
              <a:avLst/>
            </a:prstGeom>
            <a:gradFill rotWithShape="1">
              <a:gsLst>
                <a:gs pos="0">
                  <a:srgbClr val="D8755A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89" name="Овал 6"/>
            <p:cNvSpPr>
              <a:spLocks noChangeArrowheads="1"/>
            </p:cNvSpPr>
            <p:nvPr/>
          </p:nvSpPr>
          <p:spPr bwMode="gray">
            <a:xfrm>
              <a:off x="4131" y="1655"/>
              <a:ext cx="946" cy="945"/>
            </a:xfrm>
            <a:prstGeom prst="ellipse">
              <a:avLst/>
            </a:prstGeom>
            <a:gradFill rotWithShape="1">
              <a:gsLst>
                <a:gs pos="0">
                  <a:srgbClr val="753F31"/>
                </a:gs>
                <a:gs pos="50000">
                  <a:srgbClr val="D8755A"/>
                </a:gs>
                <a:gs pos="100000">
                  <a:srgbClr val="753F3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90" name="Овал 7"/>
            <p:cNvSpPr>
              <a:spLocks noChangeArrowheads="1"/>
            </p:cNvSpPr>
            <p:nvPr/>
          </p:nvSpPr>
          <p:spPr bwMode="gray">
            <a:xfrm>
              <a:off x="4128" y="1650"/>
              <a:ext cx="946" cy="945"/>
            </a:xfrm>
            <a:prstGeom prst="ellipse">
              <a:avLst/>
            </a:prstGeom>
            <a:gradFill rotWithShape="1">
              <a:gsLst>
                <a:gs pos="0">
                  <a:srgbClr val="894A39"/>
                </a:gs>
                <a:gs pos="100000">
                  <a:srgbClr val="D8755A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91" name="Овал 8"/>
            <p:cNvSpPr>
              <a:spLocks noChangeArrowheads="1"/>
            </p:cNvSpPr>
            <p:nvPr/>
          </p:nvSpPr>
          <p:spPr bwMode="gray">
            <a:xfrm>
              <a:off x="4178" y="1703"/>
              <a:ext cx="852" cy="8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8492" name="Группа 9"/>
            <p:cNvGrpSpPr>
              <a:grpSpLocks/>
            </p:cNvGrpSpPr>
            <p:nvPr/>
          </p:nvGrpSpPr>
          <p:grpSpPr bwMode="auto">
            <a:xfrm>
              <a:off x="4197" y="1716"/>
              <a:ext cx="826" cy="825"/>
              <a:chOff x="4166" y="1706"/>
              <a:chExt cx="1252" cy="1252"/>
            </a:xfrm>
          </p:grpSpPr>
          <p:sp>
            <p:nvSpPr>
              <p:cNvPr id="18493" name="Овал 1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94" name="Овал 11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95" name="Овал 1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96" name="Овал 13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</p:grpSp>
      </p:grpSp>
      <p:sp>
        <p:nvSpPr>
          <p:cNvPr id="18435" name="Поле 19"/>
          <p:cNvSpPr txBox="1">
            <a:spLocks noChangeArrowheads="1"/>
          </p:cNvSpPr>
          <p:nvPr/>
        </p:nvSpPr>
        <p:spPr bwMode="gray">
          <a:xfrm>
            <a:off x="3282950" y="2514600"/>
            <a:ext cx="27940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 sz="2000" b="1">
                <a:solidFill>
                  <a:srgbClr val="0033CC"/>
                </a:solidFill>
              </a:rPr>
              <a:t>ОСТАНОВКА </a:t>
            </a:r>
          </a:p>
          <a:p>
            <a:pPr algn="ctr"/>
            <a:r>
              <a:rPr lang="ru-RU" altLang="ru-RU" sz="2000" b="1">
                <a:solidFill>
                  <a:srgbClr val="0033CC"/>
                </a:solidFill>
              </a:rPr>
              <a:t>КРОВООБРАЩЕНИЯ</a:t>
            </a:r>
            <a:endParaRPr lang="en-US" altLang="ru-RU" sz="2000" b="1">
              <a:solidFill>
                <a:srgbClr val="0033CC"/>
              </a:solidFill>
            </a:endParaRPr>
          </a:p>
        </p:txBody>
      </p:sp>
      <p:grpSp>
        <p:nvGrpSpPr>
          <p:cNvPr id="18436" name="Группа 20"/>
          <p:cNvGrpSpPr>
            <a:grpSpLocks/>
          </p:cNvGrpSpPr>
          <p:nvPr/>
        </p:nvGrpSpPr>
        <p:grpSpPr bwMode="auto">
          <a:xfrm>
            <a:off x="6172200" y="642938"/>
            <a:ext cx="2863850" cy="2325687"/>
            <a:chOff x="2789" y="1625"/>
            <a:chExt cx="907" cy="907"/>
          </a:xfrm>
        </p:grpSpPr>
        <p:sp>
          <p:nvSpPr>
            <p:cNvPr id="18477" name="Овал 21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83A6A7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8" name="Овал 22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9" name="Овал 23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475A5A"/>
                </a:gs>
                <a:gs pos="50000">
                  <a:srgbClr val="83A6A7"/>
                </a:gs>
                <a:gs pos="100000">
                  <a:srgbClr val="475A5A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80" name="Овал 24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53696A"/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81" name="Овал 25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8482" name="Группа 26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8483" name="Овал 2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84" name="Овал 2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85" name="Овал 2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86" name="Овал 3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</p:grpSp>
      </p:grpSp>
      <p:sp>
        <p:nvSpPr>
          <p:cNvPr id="18437" name="Поле 31"/>
          <p:cNvSpPr txBox="1">
            <a:spLocks noChangeArrowheads="1"/>
          </p:cNvSpPr>
          <p:nvPr/>
        </p:nvSpPr>
        <p:spPr bwMode="gray">
          <a:xfrm>
            <a:off x="6569075" y="1190625"/>
            <a:ext cx="20955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 sz="2000" b="1">
                <a:solidFill>
                  <a:srgbClr val="0000FF"/>
                </a:solidFill>
              </a:rPr>
              <a:t>потеря </a:t>
            </a:r>
          </a:p>
          <a:p>
            <a:pPr algn="ctr"/>
            <a:r>
              <a:rPr lang="ru-RU" altLang="ru-RU" sz="2000" b="1">
                <a:solidFill>
                  <a:srgbClr val="0000FF"/>
                </a:solidFill>
              </a:rPr>
              <a:t>сознания </a:t>
            </a:r>
          </a:p>
          <a:p>
            <a:pPr algn="ctr"/>
            <a:r>
              <a:rPr lang="ru-RU" altLang="ru-RU" sz="2000" b="1">
                <a:solidFill>
                  <a:srgbClr val="0000FF"/>
                </a:solidFill>
              </a:rPr>
              <a:t>через</a:t>
            </a:r>
          </a:p>
          <a:p>
            <a:pPr algn="ctr"/>
            <a:r>
              <a:rPr lang="ru-RU" altLang="ru-RU" sz="2000" b="1">
                <a:solidFill>
                  <a:srgbClr val="0000FF"/>
                </a:solidFill>
              </a:rPr>
              <a:t>15-30 сек</a:t>
            </a:r>
            <a:endParaRPr lang="en-US" altLang="ru-RU" sz="2000" b="1">
              <a:solidFill>
                <a:srgbClr val="0000FF"/>
              </a:solidFill>
            </a:endParaRPr>
          </a:p>
        </p:txBody>
      </p:sp>
      <p:grpSp>
        <p:nvGrpSpPr>
          <p:cNvPr id="18438" name="Группа 32"/>
          <p:cNvGrpSpPr>
            <a:grpSpLocks/>
          </p:cNvGrpSpPr>
          <p:nvPr/>
        </p:nvGrpSpPr>
        <p:grpSpPr bwMode="auto">
          <a:xfrm>
            <a:off x="5364163" y="4241800"/>
            <a:ext cx="3529012" cy="2427288"/>
            <a:chOff x="864" y="1680"/>
            <a:chExt cx="910" cy="960"/>
          </a:xfrm>
        </p:grpSpPr>
        <p:sp>
          <p:nvSpPr>
            <p:cNvPr id="18467" name="Овал 33"/>
            <p:cNvSpPr>
              <a:spLocks noChangeArrowheads="1"/>
            </p:cNvSpPr>
            <p:nvPr/>
          </p:nvSpPr>
          <p:spPr bwMode="gray">
            <a:xfrm>
              <a:off x="864" y="1680"/>
              <a:ext cx="910" cy="96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FF6699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8" name="Овал 34"/>
            <p:cNvSpPr>
              <a:spLocks noChangeArrowheads="1"/>
            </p:cNvSpPr>
            <p:nvPr/>
          </p:nvSpPr>
          <p:spPr bwMode="gray">
            <a:xfrm>
              <a:off x="864" y="1680"/>
              <a:ext cx="910" cy="960"/>
            </a:xfrm>
            <a:prstGeom prst="ellipse">
              <a:avLst/>
            </a:prstGeom>
            <a:gradFill rotWithShape="1">
              <a:gsLst>
                <a:gs pos="0">
                  <a:srgbClr val="FF6699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9" name="Овал 35"/>
            <p:cNvSpPr>
              <a:spLocks noChangeArrowheads="1"/>
            </p:cNvSpPr>
            <p:nvPr/>
          </p:nvSpPr>
          <p:spPr bwMode="gray">
            <a:xfrm>
              <a:off x="923" y="1742"/>
              <a:ext cx="792" cy="836"/>
            </a:xfrm>
            <a:prstGeom prst="ellipse">
              <a:avLst/>
            </a:prstGeom>
            <a:gradFill rotWithShape="1">
              <a:gsLst>
                <a:gs pos="0">
                  <a:srgbClr val="8A3753"/>
                </a:gs>
                <a:gs pos="50000">
                  <a:srgbClr val="FF6699"/>
                </a:gs>
                <a:gs pos="100000">
                  <a:srgbClr val="8A3753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0" name="Овал 36"/>
            <p:cNvSpPr>
              <a:spLocks noChangeArrowheads="1"/>
            </p:cNvSpPr>
            <p:nvPr/>
          </p:nvSpPr>
          <p:spPr bwMode="gray">
            <a:xfrm>
              <a:off x="912" y="1728"/>
              <a:ext cx="791" cy="836"/>
            </a:xfrm>
            <a:prstGeom prst="ellipse">
              <a:avLst/>
            </a:prstGeom>
            <a:gradFill rotWithShape="1">
              <a:gsLst>
                <a:gs pos="0">
                  <a:srgbClr val="A24161"/>
                </a:gs>
                <a:gs pos="100000">
                  <a:srgbClr val="FF6699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1" name="Овал 37"/>
            <p:cNvSpPr>
              <a:spLocks noChangeArrowheads="1"/>
            </p:cNvSpPr>
            <p:nvPr/>
          </p:nvSpPr>
          <p:spPr bwMode="gray">
            <a:xfrm>
              <a:off x="966" y="1785"/>
              <a:ext cx="712" cy="750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2" name="Овал 38"/>
            <p:cNvSpPr>
              <a:spLocks noChangeArrowheads="1"/>
            </p:cNvSpPr>
            <p:nvPr/>
          </p:nvSpPr>
          <p:spPr bwMode="gray">
            <a:xfrm>
              <a:off x="960" y="1776"/>
              <a:ext cx="689" cy="727"/>
            </a:xfrm>
            <a:prstGeom prst="ellipse">
              <a:avLst/>
            </a:prstGeom>
            <a:gradFill rotWithShape="1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3" name="Овал 39"/>
            <p:cNvSpPr>
              <a:spLocks noChangeArrowheads="1"/>
            </p:cNvSpPr>
            <p:nvPr/>
          </p:nvSpPr>
          <p:spPr bwMode="gray">
            <a:xfrm>
              <a:off x="986" y="1801"/>
              <a:ext cx="673" cy="709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E9E9E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4" name="Овал 40"/>
            <p:cNvSpPr>
              <a:spLocks noChangeArrowheads="1"/>
            </p:cNvSpPr>
            <p:nvPr/>
          </p:nvSpPr>
          <p:spPr bwMode="gray">
            <a:xfrm>
              <a:off x="994" y="1808"/>
              <a:ext cx="640" cy="663"/>
            </a:xfrm>
            <a:prstGeom prst="ellipse">
              <a:avLst/>
            </a:prstGeom>
            <a:gradFill rotWithShape="1">
              <a:gsLst>
                <a:gs pos="0">
                  <a:srgbClr val="989898"/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5" name="Овал 41"/>
            <p:cNvSpPr>
              <a:spLocks noChangeArrowheads="1"/>
            </p:cNvSpPr>
            <p:nvPr/>
          </p:nvSpPr>
          <p:spPr bwMode="gray">
            <a:xfrm>
              <a:off x="1031" y="1827"/>
              <a:ext cx="569" cy="538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0C0C0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76" name="Поле 42"/>
            <p:cNvSpPr txBox="1">
              <a:spLocks noChangeArrowheads="1"/>
            </p:cNvSpPr>
            <p:nvPr/>
          </p:nvSpPr>
          <p:spPr bwMode="gray">
            <a:xfrm>
              <a:off x="1300" y="2054"/>
              <a:ext cx="52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endParaRPr lang="en-US" altLang="ru-RU" sz="2000" b="1">
                <a:solidFill>
                  <a:srgbClr val="000000"/>
                </a:solidFill>
              </a:endParaRPr>
            </a:p>
          </p:txBody>
        </p:sp>
      </p:grpSp>
      <p:grpSp>
        <p:nvGrpSpPr>
          <p:cNvPr id="18439" name="Группа 43"/>
          <p:cNvGrpSpPr>
            <a:grpSpLocks/>
          </p:cNvGrpSpPr>
          <p:nvPr/>
        </p:nvGrpSpPr>
        <p:grpSpPr bwMode="auto">
          <a:xfrm>
            <a:off x="107950" y="692150"/>
            <a:ext cx="3044825" cy="2508250"/>
            <a:chOff x="884" y="2523"/>
            <a:chExt cx="862" cy="862"/>
          </a:xfrm>
        </p:grpSpPr>
        <p:sp>
          <p:nvSpPr>
            <p:cNvPr id="18458" name="Овал 44"/>
            <p:cNvSpPr>
              <a:spLocks noChangeArrowheads="1"/>
            </p:cNvSpPr>
            <p:nvPr/>
          </p:nvSpPr>
          <p:spPr bwMode="gray">
            <a:xfrm>
              <a:off x="884" y="2523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00CC66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59" name="Овал 45"/>
            <p:cNvSpPr>
              <a:spLocks noChangeArrowheads="1"/>
            </p:cNvSpPr>
            <p:nvPr/>
          </p:nvSpPr>
          <p:spPr bwMode="gray">
            <a:xfrm>
              <a:off x="884" y="2523"/>
              <a:ext cx="862" cy="862"/>
            </a:xfrm>
            <a:prstGeom prst="ellipse">
              <a:avLst/>
            </a:prstGeom>
            <a:gradFill rotWithShape="1">
              <a:gsLst>
                <a:gs pos="0">
                  <a:srgbClr val="00CC66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0" name="Овал 46"/>
            <p:cNvSpPr>
              <a:spLocks noChangeArrowheads="1"/>
            </p:cNvSpPr>
            <p:nvPr/>
          </p:nvSpPr>
          <p:spPr bwMode="gray">
            <a:xfrm>
              <a:off x="940" y="2579"/>
              <a:ext cx="750" cy="750"/>
            </a:xfrm>
            <a:prstGeom prst="ellipse">
              <a:avLst/>
            </a:prstGeom>
            <a:gradFill rotWithShape="1">
              <a:gsLst>
                <a:gs pos="0">
                  <a:srgbClr val="006E37"/>
                </a:gs>
                <a:gs pos="50000">
                  <a:srgbClr val="00CC66"/>
                </a:gs>
                <a:gs pos="100000">
                  <a:srgbClr val="006E37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1" name="Овал 47"/>
            <p:cNvSpPr>
              <a:spLocks noChangeArrowheads="1"/>
            </p:cNvSpPr>
            <p:nvPr/>
          </p:nvSpPr>
          <p:spPr bwMode="gray">
            <a:xfrm>
              <a:off x="941" y="2579"/>
              <a:ext cx="749" cy="750"/>
            </a:xfrm>
            <a:prstGeom prst="ellipse">
              <a:avLst/>
            </a:prstGeom>
            <a:gradFill rotWithShape="1">
              <a:gsLst>
                <a:gs pos="0">
                  <a:srgbClr val="008241"/>
                </a:gs>
                <a:gs pos="100000">
                  <a:srgbClr val="00CC66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2" name="Овал 48"/>
            <p:cNvSpPr>
              <a:spLocks noChangeArrowheads="1"/>
            </p:cNvSpPr>
            <p:nvPr/>
          </p:nvSpPr>
          <p:spPr bwMode="gray">
            <a:xfrm>
              <a:off x="981" y="2617"/>
              <a:ext cx="674" cy="674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3" name="Овал 49"/>
            <p:cNvSpPr>
              <a:spLocks noChangeArrowheads="1"/>
            </p:cNvSpPr>
            <p:nvPr/>
          </p:nvSpPr>
          <p:spPr bwMode="gray">
            <a:xfrm>
              <a:off x="992" y="2628"/>
              <a:ext cx="653" cy="653"/>
            </a:xfrm>
            <a:prstGeom prst="ellipse">
              <a:avLst/>
            </a:prstGeom>
            <a:gradFill rotWithShape="1">
              <a:gsLst>
                <a:gs pos="0">
                  <a:srgbClr val="595959"/>
                </a:gs>
                <a:gs pos="100000">
                  <a:srgbClr val="C0C0C0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4" name="Овал 50"/>
            <p:cNvSpPr>
              <a:spLocks noChangeArrowheads="1"/>
            </p:cNvSpPr>
            <p:nvPr/>
          </p:nvSpPr>
          <p:spPr bwMode="gray">
            <a:xfrm>
              <a:off x="1000" y="2632"/>
              <a:ext cx="637" cy="636"/>
            </a:xfrm>
            <a:prstGeom prst="ellipse">
              <a:avLst/>
            </a:prstGeom>
            <a:gradFill rotWithShape="1">
              <a:gsLst>
                <a:gs pos="0">
                  <a:srgbClr val="C0C0C0">
                    <a:alpha val="0"/>
                  </a:srgbClr>
                </a:gs>
                <a:gs pos="100000">
                  <a:srgbClr val="E9E9E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5" name="Овал 51"/>
            <p:cNvSpPr>
              <a:spLocks noChangeArrowheads="1"/>
            </p:cNvSpPr>
            <p:nvPr/>
          </p:nvSpPr>
          <p:spPr bwMode="gray">
            <a:xfrm>
              <a:off x="1007" y="2638"/>
              <a:ext cx="606" cy="595"/>
            </a:xfrm>
            <a:prstGeom prst="ellipse">
              <a:avLst/>
            </a:prstGeom>
            <a:gradFill rotWithShape="1">
              <a:gsLst>
                <a:gs pos="0">
                  <a:srgbClr val="989898"/>
                </a:gs>
                <a:gs pos="100000">
                  <a:srgbClr val="C0C0C0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66" name="Овал 52"/>
            <p:cNvSpPr>
              <a:spLocks noChangeArrowheads="1"/>
            </p:cNvSpPr>
            <p:nvPr/>
          </p:nvSpPr>
          <p:spPr bwMode="gray">
            <a:xfrm>
              <a:off x="1042" y="2655"/>
              <a:ext cx="539" cy="48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C0C0C0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</p:grpSp>
      <p:sp>
        <p:nvSpPr>
          <p:cNvPr id="18440" name="Поле 53"/>
          <p:cNvSpPr txBox="1">
            <a:spLocks noChangeArrowheads="1"/>
          </p:cNvSpPr>
          <p:nvPr/>
        </p:nvSpPr>
        <p:spPr bwMode="gray">
          <a:xfrm>
            <a:off x="360363" y="1539875"/>
            <a:ext cx="25431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ru-RU" altLang="ru-RU" sz="2000" b="1">
                <a:solidFill>
                  <a:srgbClr val="0033CC"/>
                </a:solidFill>
              </a:rPr>
              <a:t>изоэлектрическая </a:t>
            </a:r>
          </a:p>
          <a:p>
            <a:pPr algn="ctr"/>
            <a:r>
              <a:rPr lang="ru-RU" altLang="ru-RU" sz="2000" b="1">
                <a:solidFill>
                  <a:srgbClr val="0033CC"/>
                </a:solidFill>
              </a:rPr>
              <a:t>линия на ЭКГ </a:t>
            </a:r>
          </a:p>
          <a:p>
            <a:pPr algn="ctr"/>
            <a:r>
              <a:rPr lang="ru-RU" altLang="ru-RU" sz="2000" b="1">
                <a:solidFill>
                  <a:srgbClr val="0033CC"/>
                </a:solidFill>
              </a:rPr>
              <a:t>через</a:t>
            </a:r>
          </a:p>
          <a:p>
            <a:pPr algn="ctr"/>
            <a:r>
              <a:rPr lang="ru-RU" altLang="ru-RU" sz="2000" b="1">
                <a:solidFill>
                  <a:srgbClr val="0033CC"/>
                </a:solidFill>
              </a:rPr>
              <a:t>15-30 сек</a:t>
            </a:r>
            <a:endParaRPr lang="en-US" altLang="ru-RU" sz="2000" b="1">
              <a:solidFill>
                <a:srgbClr val="0033CC"/>
              </a:solidFill>
            </a:endParaRPr>
          </a:p>
        </p:txBody>
      </p:sp>
      <p:grpSp>
        <p:nvGrpSpPr>
          <p:cNvPr id="18441" name="Группа 55"/>
          <p:cNvGrpSpPr>
            <a:grpSpLocks/>
          </p:cNvGrpSpPr>
          <p:nvPr/>
        </p:nvGrpSpPr>
        <p:grpSpPr bwMode="auto">
          <a:xfrm>
            <a:off x="608013" y="4241800"/>
            <a:ext cx="3459162" cy="2355850"/>
            <a:chOff x="2832" y="1728"/>
            <a:chExt cx="907" cy="907"/>
          </a:xfrm>
        </p:grpSpPr>
        <p:sp>
          <p:nvSpPr>
            <p:cNvPr id="18448" name="Овал 56"/>
            <p:cNvSpPr>
              <a:spLocks noChangeArrowheads="1"/>
            </p:cNvSpPr>
            <p:nvPr/>
          </p:nvSpPr>
          <p:spPr bwMode="gray">
            <a:xfrm>
              <a:off x="2832" y="1728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3965E1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49" name="Овал 57"/>
            <p:cNvSpPr>
              <a:spLocks noChangeArrowheads="1"/>
            </p:cNvSpPr>
            <p:nvPr/>
          </p:nvSpPr>
          <p:spPr bwMode="gray">
            <a:xfrm>
              <a:off x="2832" y="1728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3965E1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50" name="Овал 58"/>
            <p:cNvSpPr>
              <a:spLocks noChangeArrowheads="1"/>
            </p:cNvSpPr>
            <p:nvPr/>
          </p:nvSpPr>
          <p:spPr bwMode="gray">
            <a:xfrm>
              <a:off x="2889" y="1788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1F377A"/>
                </a:gs>
                <a:gs pos="50000">
                  <a:srgbClr val="3965E1"/>
                </a:gs>
                <a:gs pos="100000">
                  <a:srgbClr val="1F377A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51" name="Овал 59"/>
            <p:cNvSpPr>
              <a:spLocks noChangeArrowheads="1"/>
            </p:cNvSpPr>
            <p:nvPr/>
          </p:nvSpPr>
          <p:spPr bwMode="gray">
            <a:xfrm>
              <a:off x="2889" y="179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264396"/>
                </a:gs>
                <a:gs pos="100000">
                  <a:srgbClr val="3965E1">
                    <a:alpha val="0"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8452" name="Овал 60"/>
            <p:cNvSpPr>
              <a:spLocks noChangeArrowheads="1"/>
            </p:cNvSpPr>
            <p:nvPr/>
          </p:nvSpPr>
          <p:spPr bwMode="gray">
            <a:xfrm>
              <a:off x="2928" y="1833"/>
              <a:ext cx="709" cy="709"/>
            </a:xfrm>
            <a:prstGeom prst="ellipse">
              <a:avLst/>
            </a:prstGeom>
            <a:gradFill rotWithShape="1">
              <a:gsLst>
                <a:gs pos="0">
                  <a:srgbClr val="3965E1"/>
                </a:gs>
                <a:gs pos="100000">
                  <a:srgbClr val="03060D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8453" name="Группа 61"/>
            <p:cNvGrpSpPr>
              <a:grpSpLocks/>
            </p:cNvGrpSpPr>
            <p:nvPr/>
          </p:nvGrpSpPr>
          <p:grpSpPr bwMode="auto">
            <a:xfrm>
              <a:off x="2946" y="1842"/>
              <a:ext cx="687" cy="688"/>
              <a:chOff x="4166" y="1706"/>
              <a:chExt cx="1252" cy="1252"/>
            </a:xfrm>
          </p:grpSpPr>
          <p:sp>
            <p:nvSpPr>
              <p:cNvPr id="18454" name="Овал 62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55" name="Овал 63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56" name="Овал 64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  <p:sp>
            <p:nvSpPr>
              <p:cNvPr id="18457" name="Овал 65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ru-RU" altLang="ru-RU"/>
              </a:p>
            </p:txBody>
          </p:sp>
        </p:grpSp>
      </p:grpSp>
      <p:sp>
        <p:nvSpPr>
          <p:cNvPr id="18442" name="Полилиния 10"/>
          <p:cNvSpPr>
            <a:spLocks/>
          </p:cNvSpPr>
          <p:nvPr/>
        </p:nvSpPr>
        <p:spPr bwMode="gray">
          <a:xfrm rot="-6039488">
            <a:off x="6642894" y="3053556"/>
            <a:ext cx="1062038" cy="1241425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3" name="Полилиния 10"/>
          <p:cNvSpPr>
            <a:spLocks/>
          </p:cNvSpPr>
          <p:nvPr/>
        </p:nvSpPr>
        <p:spPr bwMode="gray">
          <a:xfrm rot="6191891" flipH="1">
            <a:off x="1534319" y="3071019"/>
            <a:ext cx="1338263" cy="1241425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4" name="Полилиния 10"/>
          <p:cNvSpPr>
            <a:spLocks/>
          </p:cNvSpPr>
          <p:nvPr/>
        </p:nvSpPr>
        <p:spPr bwMode="gray">
          <a:xfrm rot="1588733" flipH="1" flipV="1">
            <a:off x="5464175" y="384175"/>
            <a:ext cx="903288" cy="1352550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5" name="Полилиния 10"/>
          <p:cNvSpPr>
            <a:spLocks/>
          </p:cNvSpPr>
          <p:nvPr/>
        </p:nvSpPr>
        <p:spPr bwMode="gray">
          <a:xfrm rot="9028637" flipH="1">
            <a:off x="2970213" y="577850"/>
            <a:ext cx="903287" cy="1241425"/>
          </a:xfrm>
          <a:custGeom>
            <a:avLst/>
            <a:gdLst>
              <a:gd name="T0" fmla="*/ 2147483647 w 580"/>
              <a:gd name="T1" fmla="*/ 0 h 798"/>
              <a:gd name="T2" fmla="*/ 2147483647 w 580"/>
              <a:gd name="T3" fmla="*/ 2147483647 h 798"/>
              <a:gd name="T4" fmla="*/ 2147483647 w 580"/>
              <a:gd name="T5" fmla="*/ 2147483647 h 798"/>
              <a:gd name="T6" fmla="*/ 2147483647 w 580"/>
              <a:gd name="T7" fmla="*/ 2147483647 h 798"/>
              <a:gd name="T8" fmla="*/ 2147483647 w 580"/>
              <a:gd name="T9" fmla="*/ 2147483647 h 798"/>
              <a:gd name="T10" fmla="*/ 2147483647 w 580"/>
              <a:gd name="T11" fmla="*/ 2147483647 h 798"/>
              <a:gd name="T12" fmla="*/ 2147483647 w 580"/>
              <a:gd name="T13" fmla="*/ 2147483647 h 798"/>
              <a:gd name="T14" fmla="*/ 2147483647 w 580"/>
              <a:gd name="T15" fmla="*/ 2147483647 h 798"/>
              <a:gd name="T16" fmla="*/ 2147483647 w 580"/>
              <a:gd name="T17" fmla="*/ 2147483647 h 798"/>
              <a:gd name="T18" fmla="*/ 2147483647 w 580"/>
              <a:gd name="T19" fmla="*/ 2147483647 h 798"/>
              <a:gd name="T20" fmla="*/ 2147483647 w 580"/>
              <a:gd name="T21" fmla="*/ 2147483647 h 798"/>
              <a:gd name="T22" fmla="*/ 2147483647 w 580"/>
              <a:gd name="T23" fmla="*/ 2147483647 h 798"/>
              <a:gd name="T24" fmla="*/ 0 w 580"/>
              <a:gd name="T25" fmla="*/ 2147483647 h 798"/>
              <a:gd name="T26" fmla="*/ 2147483647 w 580"/>
              <a:gd name="T27" fmla="*/ 2147483647 h 798"/>
              <a:gd name="T28" fmla="*/ 2147483647 w 580"/>
              <a:gd name="T29" fmla="*/ 2147483647 h 798"/>
              <a:gd name="T30" fmla="*/ 2147483647 w 580"/>
              <a:gd name="T31" fmla="*/ 2147483647 h 798"/>
              <a:gd name="T32" fmla="*/ 2147483647 w 580"/>
              <a:gd name="T33" fmla="*/ 2147483647 h 798"/>
              <a:gd name="T34" fmla="*/ 2147483647 w 580"/>
              <a:gd name="T35" fmla="*/ 2147483647 h 798"/>
              <a:gd name="T36" fmla="*/ 2147483647 w 580"/>
              <a:gd name="T37" fmla="*/ 2147483647 h 798"/>
              <a:gd name="T38" fmla="*/ 2147483647 w 580"/>
              <a:gd name="T39" fmla="*/ 2147483647 h 798"/>
              <a:gd name="T40" fmla="*/ 2147483647 w 580"/>
              <a:gd name="T41" fmla="*/ 2147483647 h 798"/>
              <a:gd name="T42" fmla="*/ 2147483647 w 580"/>
              <a:gd name="T43" fmla="*/ 2147483647 h 798"/>
              <a:gd name="T44" fmla="*/ 2147483647 w 580"/>
              <a:gd name="T45" fmla="*/ 2147483647 h 798"/>
              <a:gd name="T46" fmla="*/ 2147483647 w 580"/>
              <a:gd name="T47" fmla="*/ 2147483647 h 798"/>
              <a:gd name="T48" fmla="*/ 2147483647 w 580"/>
              <a:gd name="T49" fmla="*/ 2147483647 h 798"/>
              <a:gd name="T50" fmla="*/ 2147483647 w 580"/>
              <a:gd name="T51" fmla="*/ 2147483647 h 798"/>
              <a:gd name="T52" fmla="*/ 2147483647 w 580"/>
              <a:gd name="T53" fmla="*/ 0 h 798"/>
              <a:gd name="T54" fmla="*/ 2147483647 w 580"/>
              <a:gd name="T55" fmla="*/ 0 h 79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8446" name="Прямоугольник 1"/>
          <p:cNvSpPr>
            <a:spLocks noChangeArrowheads="1"/>
          </p:cNvSpPr>
          <p:nvPr/>
        </p:nvSpPr>
        <p:spPr bwMode="auto">
          <a:xfrm>
            <a:off x="1485900" y="4870450"/>
            <a:ext cx="17335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0000FF"/>
                </a:solidFill>
              </a:rPr>
              <a:t>агональное </a:t>
            </a:r>
          </a:p>
          <a:p>
            <a:pPr algn="ctr" eaLnBrk="1" hangingPunct="1"/>
            <a:r>
              <a:rPr lang="ru-RU" altLang="ru-RU" sz="2000" b="1">
                <a:solidFill>
                  <a:srgbClr val="0000FF"/>
                </a:solidFill>
              </a:rPr>
              <a:t>дыхание,</a:t>
            </a:r>
          </a:p>
          <a:p>
            <a:pPr algn="ctr" eaLnBrk="1" hangingPunct="1"/>
            <a:r>
              <a:rPr lang="ru-RU" altLang="ru-RU" sz="2000" b="1">
                <a:solidFill>
                  <a:srgbClr val="0000FF"/>
                </a:solidFill>
              </a:rPr>
              <a:t> апноэ</a:t>
            </a:r>
          </a:p>
        </p:txBody>
      </p:sp>
      <p:sp>
        <p:nvSpPr>
          <p:cNvPr id="18447" name="Прямоугольник 2"/>
          <p:cNvSpPr>
            <a:spLocks noChangeArrowheads="1"/>
          </p:cNvSpPr>
          <p:nvPr/>
        </p:nvSpPr>
        <p:spPr bwMode="auto">
          <a:xfrm>
            <a:off x="5810250" y="4716463"/>
            <a:ext cx="2641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0000FF"/>
                </a:solidFill>
              </a:rPr>
              <a:t>максимальное </a:t>
            </a:r>
          </a:p>
          <a:p>
            <a:pPr algn="ctr" eaLnBrk="1" hangingPunct="1"/>
            <a:r>
              <a:rPr lang="ru-RU" altLang="ru-RU" sz="2000" b="1">
                <a:solidFill>
                  <a:srgbClr val="0000FF"/>
                </a:solidFill>
              </a:rPr>
              <a:t>расширение зрачков </a:t>
            </a:r>
          </a:p>
          <a:p>
            <a:pPr algn="ctr" eaLnBrk="1" hangingPunct="1"/>
            <a:r>
              <a:rPr lang="ru-RU" altLang="ru-RU" sz="2000" b="1">
                <a:solidFill>
                  <a:srgbClr val="0000FF"/>
                </a:solidFill>
              </a:rPr>
              <a:t>в течение </a:t>
            </a:r>
          </a:p>
          <a:p>
            <a:pPr algn="ctr" eaLnBrk="1" hangingPunct="1"/>
            <a:r>
              <a:rPr lang="ru-RU" altLang="ru-RU" sz="2000" b="1">
                <a:solidFill>
                  <a:srgbClr val="0000FF"/>
                </a:solidFill>
              </a:rPr>
              <a:t>30-60 сек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1000108"/>
          <a:ext cx="9144000" cy="5857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Блок-схема: альтернативный процесс 4"/>
          <p:cNvSpPr/>
          <p:nvPr/>
        </p:nvSpPr>
        <p:spPr>
          <a:xfrm>
            <a:off x="179388" y="476250"/>
            <a:ext cx="4248150" cy="1143000"/>
          </a:xfrm>
          <a:prstGeom prst="flowChartAlternateProcess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cap="all" dirty="0"/>
              <a:t>По патогенезу выделяют три варианта остановки кровообращения:</a:t>
            </a:r>
          </a:p>
        </p:txBody>
      </p:sp>
      <p:sp>
        <p:nvSpPr>
          <p:cNvPr id="6" name="Овал 5"/>
          <p:cNvSpPr/>
          <p:nvPr/>
        </p:nvSpPr>
        <p:spPr>
          <a:xfrm>
            <a:off x="5643563" y="642938"/>
            <a:ext cx="3286125" cy="3286125"/>
          </a:xfrm>
          <a:prstGeom prst="ellipse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8890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latin typeface="Arial Black" pitchFamily="34" charset="0"/>
              </a:rPr>
              <a:t>асистолия</a:t>
            </a:r>
          </a:p>
        </p:txBody>
      </p:sp>
      <p:sp>
        <p:nvSpPr>
          <p:cNvPr id="7" name="Овал 6"/>
          <p:cNvSpPr/>
          <p:nvPr/>
        </p:nvSpPr>
        <p:spPr>
          <a:xfrm>
            <a:off x="2843213" y="2133600"/>
            <a:ext cx="3457575" cy="3240088"/>
          </a:xfrm>
          <a:prstGeom prst="ellips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8890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/>
              <a:t> 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57188" y="3643313"/>
            <a:ext cx="3214687" cy="3214687"/>
          </a:xfrm>
          <a:prstGeom prst="ellipse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88900" cmpd="thickThi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cap="all" dirty="0">
                <a:latin typeface="Arial Black" pitchFamily="34" charset="0"/>
              </a:rPr>
              <a:t>Фибрилляция желудочков (ФЖ)</a:t>
            </a:r>
            <a:endParaRPr lang="ru-RU" b="1" cap="all" dirty="0"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9238" y="3357563"/>
            <a:ext cx="3565525" cy="877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b="1" cap="all" dirty="0">
                <a:solidFill>
                  <a:schemeClr val="bg1"/>
                </a:solidFill>
                <a:latin typeface="Arial Black" pitchFamily="34" charset="0"/>
                <a:cs typeface="+mn-cs"/>
              </a:rPr>
              <a:t>Электромеханическая диссоциация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700" b="1" cap="all" dirty="0">
                <a:solidFill>
                  <a:schemeClr val="bg1"/>
                </a:solidFill>
                <a:latin typeface="Arial Black" pitchFamily="34" charset="0"/>
                <a:cs typeface="+mn-cs"/>
              </a:rPr>
              <a:t>(ЭМД)</a:t>
            </a:r>
            <a:endParaRPr lang="ru-RU" sz="1700" cap="all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9464" name="Автофигура 17"/>
          <p:cNvSpPr>
            <a:spLocks noChangeArrowheads="1"/>
          </p:cNvSpPr>
          <p:nvPr/>
        </p:nvSpPr>
        <p:spPr bwMode="gray">
          <a:xfrm rot="10800000">
            <a:off x="4427538" y="1062038"/>
            <a:ext cx="1512887" cy="457200"/>
          </a:xfrm>
          <a:prstGeom prst="leftArrow">
            <a:avLst>
              <a:gd name="adj1" fmla="val 31250"/>
              <a:gd name="adj2" fmla="val 71558"/>
            </a:avLst>
          </a:prstGeom>
          <a:gradFill rotWithShape="1">
            <a:gsLst>
              <a:gs pos="0">
                <a:srgbClr val="666699"/>
              </a:gs>
              <a:gs pos="100000">
                <a:srgbClr val="BEBED4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9465" name="Автофигура 17"/>
          <p:cNvSpPr>
            <a:spLocks noChangeArrowheads="1"/>
          </p:cNvSpPr>
          <p:nvPr/>
        </p:nvSpPr>
        <p:spPr bwMode="gray">
          <a:xfrm rot="-5400000">
            <a:off x="3622675" y="1733550"/>
            <a:ext cx="628650" cy="457200"/>
          </a:xfrm>
          <a:prstGeom prst="leftArrow">
            <a:avLst>
              <a:gd name="adj1" fmla="val 31250"/>
              <a:gd name="adj2" fmla="val 71468"/>
            </a:avLst>
          </a:prstGeom>
          <a:gradFill rotWithShape="1">
            <a:gsLst>
              <a:gs pos="0">
                <a:srgbClr val="666699"/>
              </a:gs>
              <a:gs pos="100000">
                <a:srgbClr val="BEBED4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9466" name="Автофигура 17"/>
          <p:cNvSpPr>
            <a:spLocks noChangeArrowheads="1"/>
          </p:cNvSpPr>
          <p:nvPr/>
        </p:nvSpPr>
        <p:spPr bwMode="gray">
          <a:xfrm rot="-5400000">
            <a:off x="737394" y="2416969"/>
            <a:ext cx="1995488" cy="457200"/>
          </a:xfrm>
          <a:prstGeom prst="leftArrow">
            <a:avLst>
              <a:gd name="adj1" fmla="val 31250"/>
              <a:gd name="adj2" fmla="val 71531"/>
            </a:avLst>
          </a:prstGeom>
          <a:gradFill rotWithShape="1">
            <a:gsLst>
              <a:gs pos="0">
                <a:srgbClr val="666699"/>
              </a:gs>
              <a:gs pos="100000">
                <a:srgbClr val="BEBED4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5113"/>
            <a:ext cx="9142413" cy="274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850" y="260350"/>
            <a:ext cx="8640763" cy="4062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cap="all" dirty="0">
                <a:solidFill>
                  <a:srgbClr val="FF0000"/>
                </a:solidFill>
                <a:latin typeface="Arial Black" pitchFamily="34" charset="0"/>
                <a:cs typeface="+mn-cs"/>
              </a:rPr>
              <a:t>комплекс мероприятий по предотвращению смерти взрослых пациентов при остановке кровообращения включает следующие элементы:</a:t>
            </a:r>
            <a:br>
              <a:rPr lang="ru-RU" cap="all" dirty="0">
                <a:solidFill>
                  <a:srgbClr val="FF0000"/>
                </a:solidFill>
                <a:latin typeface="Arial Black" pitchFamily="34" charset="0"/>
                <a:cs typeface="+mn-cs"/>
              </a:rPr>
            </a:br>
            <a:endParaRPr lang="ru-RU" cap="all" dirty="0">
              <a:solidFill>
                <a:srgbClr val="FF0000"/>
              </a:solidFill>
              <a:latin typeface="Arial Black" pitchFamily="34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FF00"/>
                </a:solidFill>
                <a:latin typeface="+mn-lt"/>
                <a:cs typeface="+mn-cs"/>
              </a:rPr>
              <a:t>1. Скорейшее распознание остановки сердца и вызов бригады скорой медицинской помощи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FF00"/>
                </a:solidFill>
                <a:latin typeface="+mn-lt"/>
                <a:cs typeface="+mn-cs"/>
              </a:rPr>
              <a:t>2. Своевременная СЛР с упором на компрессионные сжатия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FF00"/>
                </a:solidFill>
                <a:latin typeface="+mn-lt"/>
                <a:cs typeface="+mn-cs"/>
              </a:rPr>
              <a:t>3. Своевременная дефибрилляция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FF00"/>
                </a:solidFill>
                <a:latin typeface="+mn-lt"/>
                <a:cs typeface="+mn-cs"/>
              </a:rPr>
              <a:t>4. Эффективная интенсивная терапия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FF00"/>
                </a:solidFill>
                <a:latin typeface="+mn-lt"/>
                <a:cs typeface="+mn-cs"/>
              </a:rPr>
              <a:t>5. Комплексная терапия после остановки сердца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 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73" t="16525" r="5302" b="9409"/>
          <a:stretch>
            <a:fillRect/>
          </a:stretch>
        </p:blipFill>
        <p:spPr bwMode="auto">
          <a:xfrm>
            <a:off x="1619250" y="115888"/>
            <a:ext cx="5940425" cy="665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388" y="476250"/>
            <a:ext cx="8713787" cy="584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FFFF00"/>
                </a:solidFill>
                <a:latin typeface="+mn-lt"/>
                <a:cs typeface="+mn-cs"/>
              </a:rPr>
              <a:t>Экстренная помощь при удушье – как спасти человека, если он подавился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solidFill>
                <a:srgbClr val="FFFF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  <a:cs typeface="+mn-cs"/>
              </a:rPr>
              <a:t>Необходимо добиться, чтобы струя воздуха с кашлем выкинула наружу инородное тело.</a:t>
            </a:r>
            <a:br>
              <a:rPr lang="ru-RU" sz="2000" b="1" dirty="0">
                <a:latin typeface="+mn-lt"/>
                <a:cs typeface="+mn-cs"/>
              </a:rPr>
            </a:br>
            <a:r>
              <a:rPr lang="ru-RU" sz="2000" dirty="0">
                <a:latin typeface="+mn-lt"/>
                <a:cs typeface="+mn-cs"/>
              </a:rPr>
              <a:t/>
            </a:r>
            <a:br>
              <a:rPr lang="ru-RU" sz="2000" dirty="0">
                <a:latin typeface="+mn-lt"/>
                <a:cs typeface="+mn-cs"/>
              </a:rPr>
            </a:br>
            <a:r>
              <a:rPr lang="ru-RU" sz="2000" i="1" dirty="0">
                <a:latin typeface="+mn-lt"/>
                <a:cs typeface="+mn-cs"/>
              </a:rPr>
              <a:t>Первый прием, который помогает в наибольшем количестве случаев:</a:t>
            </a:r>
            <a:br>
              <a:rPr lang="ru-RU" sz="2000" i="1" dirty="0">
                <a:latin typeface="+mn-lt"/>
                <a:cs typeface="+mn-cs"/>
              </a:rPr>
            </a:br>
            <a:r>
              <a:rPr lang="ru-RU" sz="2000" dirty="0">
                <a:latin typeface="+mn-lt"/>
                <a:cs typeface="+mn-cs"/>
              </a:rPr>
              <a:t>- 5 ударов ладонью между лопаток, причем довольно сильных. Это может вызвать кашель, с помощью которого инородное тело выйдет из дыхательных путей.</a:t>
            </a:r>
            <a:br>
              <a:rPr lang="ru-RU" sz="2000" dirty="0">
                <a:latin typeface="+mn-lt"/>
                <a:cs typeface="+mn-cs"/>
              </a:rPr>
            </a:br>
            <a:r>
              <a:rPr lang="ru-RU" sz="2000" dirty="0">
                <a:latin typeface="+mn-lt"/>
                <a:cs typeface="+mn-cs"/>
              </a:rPr>
              <a:t/>
            </a:r>
            <a:br>
              <a:rPr lang="ru-RU" sz="2000" dirty="0">
                <a:latin typeface="+mn-lt"/>
                <a:cs typeface="+mn-cs"/>
              </a:rPr>
            </a:br>
            <a:r>
              <a:rPr lang="ru-RU" sz="2000" i="1" dirty="0">
                <a:latin typeface="+mn-lt"/>
                <a:cs typeface="+mn-cs"/>
              </a:rPr>
              <a:t>Второй прием – прием </a:t>
            </a:r>
            <a:r>
              <a:rPr lang="ru-RU" sz="2000" i="1" dirty="0" err="1">
                <a:latin typeface="+mn-lt"/>
                <a:cs typeface="+mn-cs"/>
              </a:rPr>
              <a:t>Гемлиха</a:t>
            </a:r>
            <a:r>
              <a:rPr lang="ru-RU" sz="2000" i="1" dirty="0">
                <a:latin typeface="+mn-lt"/>
                <a:cs typeface="+mn-cs"/>
              </a:rPr>
              <a:t>:</a:t>
            </a:r>
            <a:br>
              <a:rPr lang="ru-RU" sz="2000" i="1" dirty="0">
                <a:latin typeface="+mn-lt"/>
                <a:cs typeface="+mn-cs"/>
              </a:rPr>
            </a:br>
            <a:r>
              <a:rPr lang="ru-RU" sz="2000" dirty="0">
                <a:latin typeface="+mn-lt"/>
                <a:cs typeface="+mn-cs"/>
              </a:rPr>
              <a:t>- обхватить человека сзади, разместив кулак ведущей руки в подложечной области (выше пупка и немного ниже "ложечки") и накрыв его другой рукой, и с силой надавить, приподнимая вверх, 5 раз. Очень важно, чтобы давление шло именно снизу вверх. Нужно как бы поддать диафрагму вверх. Тогда она сократиться и выбросит предмет вверх.</a:t>
            </a:r>
            <a:br>
              <a:rPr lang="ru-RU" sz="2000" dirty="0">
                <a:latin typeface="+mn-lt"/>
                <a:cs typeface="+mn-cs"/>
              </a:rPr>
            </a:br>
            <a:endParaRPr lang="ru-RU" sz="20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88" y="620713"/>
            <a:ext cx="8929687" cy="5540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cap="all" dirty="0">
                <a:solidFill>
                  <a:srgbClr val="FFFF00"/>
                </a:solidFill>
                <a:latin typeface="+mn-lt"/>
                <a:cs typeface="+mn-cs"/>
              </a:rPr>
              <a:t>Важность качественного выполнения СЛР</a:t>
            </a:r>
            <a:endParaRPr lang="ru-RU" sz="2400" b="1" cap="all" dirty="0">
              <a:solidFill>
                <a:srgbClr val="FFFF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+mn-lt"/>
                <a:cs typeface="+mn-cs"/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Частота компрессионных сжатий должна составлять не менее 100 сжатий в минуту (вместо «приблизительно 100 сжатий в минуту»).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Глубина вдавливания должна составлять не менее 5 см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  <a:cs typeface="+mn-cs"/>
              </a:rPr>
              <a:t>(2 дюймов) для взрослых и не менее одной трети диаметра грудной клетки для детей и грудных детей (приблизительно 4 см [1,5 дюйма] у грудных детей и 5 см [2 дюйма] у детей). Обратите внимание, что глубина в 4-5 см (1,5-2 дюйма) уже не используется для взрослых, а абсолютная глубина, указанная для детей и грудных детей, увеличена по сравнению с глубиной, указанной в предыдущих версиях Рекомендаций </a:t>
            </a:r>
            <a:r>
              <a:rPr lang="en-US" sz="2400" dirty="0">
                <a:latin typeface="+mn-lt"/>
                <a:cs typeface="+mn-cs"/>
              </a:rPr>
              <a:t>AHA </a:t>
            </a:r>
            <a:r>
              <a:rPr lang="ru-RU" sz="2400" dirty="0">
                <a:latin typeface="+mn-lt"/>
                <a:cs typeface="+mn-cs"/>
              </a:rPr>
              <a:t>по СЛР и неотложной помощи при сердечно­сосудистых заболеваниях.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176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ПРИЁМ САФАРА</a:t>
            </a:r>
          </a:p>
        </p:txBody>
      </p:sp>
      <p:sp>
        <p:nvSpPr>
          <p:cNvPr id="52227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606425" y="1905000"/>
            <a:ext cx="8059738" cy="4111625"/>
          </a:xfrm>
        </p:spPr>
        <p:txBody>
          <a:bodyPr>
            <a:normAutofit lnSpcReduction="10000"/>
          </a:bodyPr>
          <a:lstStyle/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4400" b="1" i="1" u="sng">
                <a:solidFill>
                  <a:srgbClr val="00FFFF"/>
                </a:solidFill>
              </a:rPr>
              <a:t>1-е действие.</a:t>
            </a:r>
            <a:r>
              <a:rPr lang="ru-RU" sz="4400" i="1"/>
              <a:t> </a:t>
            </a:r>
            <a:r>
              <a:rPr lang="ru-RU" sz="4400" b="1" i="1">
                <a:solidFill>
                  <a:srgbClr val="00FFFF"/>
                </a:solidFill>
              </a:rPr>
              <a:t>Запрокинуть голову пострадавшего назад</a:t>
            </a:r>
            <a:r>
              <a:rPr lang="ru-RU" sz="4400" i="1"/>
              <a:t>.</a:t>
            </a:r>
            <a:r>
              <a:rPr lang="ru-RU" sz="4400"/>
              <a:t> Одной рукой поднимать шею сзади, а другой нажимать сверху вниз на лоб, запрокидывая голову.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Рисунок 2" descr="Reanimacia 1копирова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441" t="12857" r="9485" b="6660"/>
          <a:stretch>
            <a:fillRect/>
          </a:stretch>
        </p:blipFill>
        <p:spPr bwMode="auto">
          <a:xfrm>
            <a:off x="250825" y="1682750"/>
            <a:ext cx="856932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Прямоуг.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ПРИЁМ САФАРА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75312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Нельзя забывать, что запрокидывание головы пациента назад при повреждении шейного отдела позвоночника противопоказано!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ПРИЁМ САФАРА</a:t>
            </a:r>
          </a:p>
        </p:txBody>
      </p:sp>
      <p:sp>
        <p:nvSpPr>
          <p:cNvPr id="55299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35975" cy="4495800"/>
          </a:xfrm>
        </p:spPr>
        <p:txBody>
          <a:bodyPr>
            <a:normAutofit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4400" b="1" i="1" u="sng">
                <a:solidFill>
                  <a:srgbClr val="00FFFF"/>
                </a:solidFill>
              </a:rPr>
              <a:t>2-е действие.</a:t>
            </a:r>
            <a:r>
              <a:rPr lang="ru-RU" sz="4400" i="1"/>
              <a:t> </a:t>
            </a:r>
            <a:r>
              <a:rPr lang="ru-RU" sz="4400" b="1" i="1">
                <a:solidFill>
                  <a:srgbClr val="00FFFF"/>
                </a:solidFill>
              </a:rPr>
              <a:t>Выдвинуть нижнюю челюсть вперед</a:t>
            </a:r>
            <a:r>
              <a:rPr lang="ru-RU" sz="4400" i="1"/>
              <a:t>.</a:t>
            </a:r>
            <a:r>
              <a:rPr lang="ru-RU" sz="4400"/>
              <a:t> Этот прием осуществляется путем тракции за углы нижних челюстей (двумя руками) или за подбородок (одной рукой) </a:t>
            </a:r>
          </a:p>
          <a:p>
            <a:pPr marL="420624" indent="-384048" eaLnBrk="1" fontAlgn="auto" hangingPunct="1">
              <a:spcAft>
                <a:spcPts val="0"/>
              </a:spcAft>
              <a:buFontTx/>
              <a:buNone/>
              <a:defRPr/>
            </a:pPr>
            <a:endParaRPr lang="ru-RU" sz="4400"/>
          </a:p>
          <a:p>
            <a:pPr marL="420624" indent="-384048" eaLnBrk="1" fontAlgn="auto" hangingPunct="1">
              <a:spcAft>
                <a:spcPts val="0"/>
              </a:spcAft>
              <a:buFontTx/>
              <a:buNone/>
              <a:defRPr/>
            </a:pPr>
            <a:endParaRPr lang="ru-RU" sz="28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ПРИЁМ САФАРА</a:t>
            </a:r>
          </a:p>
        </p:txBody>
      </p:sp>
      <p:pic>
        <p:nvPicPr>
          <p:cNvPr id="28675" name="Рисунок 3" descr="Reanim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04925" y="1284288"/>
            <a:ext cx="6651625" cy="4881562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ПРИЁМ САФАРА</a:t>
            </a:r>
          </a:p>
        </p:txBody>
      </p:sp>
      <p:sp>
        <p:nvSpPr>
          <p:cNvPr id="29699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4400" b="1" i="1" u="sng" smtClean="0">
                <a:solidFill>
                  <a:srgbClr val="00FFFF"/>
                </a:solidFill>
              </a:rPr>
              <a:t>3-е действие.</a:t>
            </a:r>
            <a:r>
              <a:rPr lang="ru-RU" altLang="ru-RU" sz="4400" i="1" smtClean="0"/>
              <a:t> </a:t>
            </a:r>
            <a:r>
              <a:rPr lang="ru-RU" altLang="ru-RU" sz="4400" b="1" i="1" smtClean="0">
                <a:solidFill>
                  <a:srgbClr val="00FFFF"/>
                </a:solidFill>
              </a:rPr>
              <a:t>Открыть и осмотреть рот.</a:t>
            </a:r>
            <a:r>
              <a:rPr lang="ru-RU" altLang="ru-RU" i="1" smtClean="0"/>
              <a:t> </a:t>
            </a:r>
            <a:r>
              <a:rPr lang="ru-RU" altLang="ru-RU" sz="3600" smtClean="0"/>
              <a:t>При обнаружении во рту и глотке крови, слизи, рвотных масс, мешающих дыханию, необходимо , удалить их при помощи марлевой, салфетки или носового платка на пальце. При этой манипуляции голову пациента поворачивают набок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ОЧИЩЕНИЕ ПОЛОСТИ РТА</a:t>
            </a:r>
          </a:p>
        </p:txBody>
      </p:sp>
      <p:pic>
        <p:nvPicPr>
          <p:cNvPr id="30723" name="Рисунок 3" descr="Конф ИД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1262063"/>
            <a:ext cx="5689600" cy="5187950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034087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FFFF00"/>
                </a:solidFill>
              </a:rPr>
              <a:t>ВРЕМЯ, ОТВОДИМОЕ НА ВЫПОЛНЕНИЕ ПРИЁМОВ САФАРА </a:t>
            </a:r>
            <a:br>
              <a:rPr lang="ru-RU" smtClean="0">
                <a:solidFill>
                  <a:srgbClr val="FFFF00"/>
                </a:solidFill>
              </a:rPr>
            </a:br>
            <a:r>
              <a:rPr lang="ru-RU" sz="7200" b="1" smtClean="0">
                <a:solidFill>
                  <a:srgbClr val="00FFFF"/>
                </a:solidFill>
              </a:rPr>
              <a:t>1 МИНУТА</a:t>
            </a:r>
            <a:br>
              <a:rPr lang="ru-RU" sz="7200" b="1" smtClean="0">
                <a:solidFill>
                  <a:srgbClr val="00FFFF"/>
                </a:solidFill>
              </a:rPr>
            </a:br>
            <a:r>
              <a:rPr lang="ru-RU" b="1" smtClean="0"/>
              <a:t>Затем необходимо немедленно осуществить выдох в рот больного</a:t>
            </a:r>
            <a:r>
              <a:rPr lang="ru-RU" smtClean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«РОТ В РОТ»</a:t>
            </a:r>
          </a:p>
        </p:txBody>
      </p:sp>
      <p:sp>
        <p:nvSpPr>
          <p:cNvPr id="32771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800" smtClean="0"/>
              <a:t>	</a:t>
            </a:r>
            <a:r>
              <a:rPr lang="ru-RU" altLang="ru-RU" sz="4000" smtClean="0"/>
              <a:t>Одной рукой зажимают нос больного для предупреждения утечки воздуха, плотно обхватывают губами рот больного и делают максимальный вдох в его легкие, контролируя при этом появление экскурсии грудной клетки</a:t>
            </a:r>
            <a:r>
              <a:rPr lang="ru-RU" altLang="ru-RU" sz="2800" smtClean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2" descr="Reanim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4930"/>
          <a:stretch>
            <a:fillRect/>
          </a:stretch>
        </p:blipFill>
        <p:spPr bwMode="auto">
          <a:xfrm>
            <a:off x="900113" y="338138"/>
            <a:ext cx="7559675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5400" b="1" smtClean="0">
                <a:solidFill>
                  <a:srgbClr val="FFFF00"/>
                </a:solidFill>
              </a:rPr>
              <a:t>ИВЛ</a:t>
            </a:r>
          </a:p>
        </p:txBody>
      </p:sp>
      <p:sp>
        <p:nvSpPr>
          <p:cNvPr id="34819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eaLnBrk="1" hangingPunct="1"/>
            <a:r>
              <a:rPr lang="ru-RU" altLang="ru-RU" sz="4000" smtClean="0"/>
              <a:t>Интервалы между отдельными "дыханиями" должны составлять 5 с (12 циклов в 1 мин). </a:t>
            </a:r>
          </a:p>
          <a:p>
            <a:pPr eaLnBrk="1" hangingPunct="1"/>
            <a:r>
              <a:rPr lang="ru-RU" altLang="ru-RU" sz="4000" b="1" smtClean="0"/>
              <a:t>НЕ СЛЕДУЕТ СТРЕМИТЬСЯ ВДУВАТЬ ВОЗДУХ КАК МОЖНО ЧАЩЕ, ВАЖНЕЕ ОБЕСПЕЧИТЬ ДОСТАТОЧНЫЙ ОБЪЁМ ИСКУССТВЕННОГО ВДОХА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>
                <a:solidFill>
                  <a:srgbClr val="FFFF00"/>
                </a:solidFill>
              </a:rPr>
              <a:t>ОПРЕДЕЛЕНИЕ ПУЛЬСА НА СОННОЙ АРТЕРИИ</a:t>
            </a:r>
          </a:p>
        </p:txBody>
      </p:sp>
      <p:sp>
        <p:nvSpPr>
          <p:cNvPr id="35843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773238"/>
            <a:ext cx="9144000" cy="5084762"/>
          </a:xfrm>
        </p:spPr>
        <p:txBody>
          <a:bodyPr/>
          <a:lstStyle/>
          <a:p>
            <a:pPr eaLnBrk="1" hangingPunct="1"/>
            <a:r>
              <a:rPr lang="ru-RU" altLang="ru-RU" sz="4400" smtClean="0"/>
              <a:t>Расположить II и III пальцы на области гортани пострадавшего, а затем, соскальзывая в сторону без сильного надавливания, прощупать  боковую  поверхность шеи.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Рисунок 2" descr="Реан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191" t="12308" r="15298" b="15492"/>
          <a:stretch>
            <a:fillRect/>
          </a:stretch>
        </p:blipFill>
        <p:spPr bwMode="auto">
          <a:xfrm>
            <a:off x="900113" y="319088"/>
            <a:ext cx="7343775" cy="633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FFFF00"/>
                </a:solidFill>
              </a:rPr>
              <a:t>ВОССТАНОВЛЕНИЕ КРОВООБРАЩЕНИЯ</a:t>
            </a:r>
          </a:p>
        </p:txBody>
      </p:sp>
      <p:sp>
        <p:nvSpPr>
          <p:cNvPr id="37891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 eaLnBrk="1" hangingPunct="1"/>
            <a:r>
              <a:rPr lang="ru-RU" altLang="ru-RU" sz="4400" smtClean="0"/>
              <a:t>Если пульса нет, нельзя тратить время на выслушивание тонов сердца, измерение артериального давления, снятие ЭКГ</a:t>
            </a:r>
          </a:p>
          <a:p>
            <a:pPr eaLnBrk="1" hangingPunct="1"/>
            <a:r>
              <a:rPr lang="ru-RU" altLang="ru-RU" sz="4400" smtClean="0"/>
              <a:t>Немедленно приступать к непрямому массажу сердца.</a:t>
            </a:r>
            <a:r>
              <a:rPr lang="ru-RU" altLang="ru-RU" sz="3600" smtClean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>
                <a:solidFill>
                  <a:srgbClr val="FFFF00"/>
                </a:solidFill>
              </a:rPr>
              <a:t>ИСКУССТВЕННОЕ КРОВООБРАЩЕНИЕ</a:t>
            </a:r>
          </a:p>
        </p:txBody>
      </p:sp>
      <p:sp>
        <p:nvSpPr>
          <p:cNvPr id="38915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eaLnBrk="1" hangingPunct="1"/>
            <a:r>
              <a:rPr lang="ru-RU" altLang="ru-RU" sz="3600" smtClean="0"/>
              <a:t>Ручной массаж сердца остается наиболее простым и оперативным способом экстренного искусственного поддержания кровообращения. </a:t>
            </a:r>
          </a:p>
          <a:p>
            <a:pPr eaLnBrk="1" hangingPunct="1"/>
            <a:r>
              <a:rPr lang="ru-RU" altLang="ru-RU" sz="3600" smtClean="0"/>
              <a:t>До проведения массажа сердца можно предпринять так называемую механическую дефибрилляцию   —   короткий сильный удар кулаком по грудине,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549275"/>
            <a:ext cx="9144000" cy="6048375"/>
          </a:xfrm>
        </p:spPr>
        <p:txBody>
          <a:bodyPr/>
          <a:lstStyle/>
          <a:p>
            <a:pPr eaLnBrk="1" hangingPunct="1">
              <a:defRPr/>
            </a:pPr>
            <a:r>
              <a:rPr lang="ru-RU" sz="4800" b="1" smtClean="0"/>
              <a:t>ТОЧКА ПРИЛОЖЕНИЯ ДАВЛЕНИЯ ПРИ МАССАЖЕ СЕРДЦА РАСПОЛОЖЕНА В ОБЛАСТИ НИЖНЕЙ ТРЕТИ ГРУДИНЫ – В ПРОЕКЦИИ ЖЕЛУДОЧКОВ СЕРДЦА</a:t>
            </a:r>
            <a:r>
              <a:rPr lang="ru-RU" sz="4000" smtClean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039813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FFFF00"/>
                </a:solidFill>
              </a:rPr>
              <a:t>ТОЧКА ПРИЛОЖЕНИЯ ДАВЛЕНИЯ</a:t>
            </a:r>
            <a:r>
              <a:rPr lang="ru-RU" sz="4000" smtClean="0"/>
              <a:t> </a:t>
            </a:r>
          </a:p>
        </p:txBody>
      </p:sp>
      <p:pic>
        <p:nvPicPr>
          <p:cNvPr id="40963" name="Рисунок 3" descr="Реан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419225"/>
            <a:ext cx="6048375" cy="5070475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629602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ПОСТРАДАВШИЙ ДОЛЖЕН ЛЕЖАТЬ НА ТВЁРДОЙ ОПОРЕ НА УРОВНЕ КОЛЕН ПРОВОДЯЩЕГО МАСАЖ СЕРДЦА. </a:t>
            </a:r>
            <a:br>
              <a:rPr lang="ru-RU" sz="4000" b="1" smtClean="0"/>
            </a:br>
            <a:r>
              <a:rPr lang="ru-RU" sz="4000" b="1" smtClean="0"/>
              <a:t>НА ГРУДНУЮ КЛЕТКУ НАДАВЛИВАЮТ ПРЯМЫМИ РУКАМИ, ИСПОЛЬЗУЯ МАССУ СОБСТВЕНОГО ТЕЛА И МЫШЦЫ СПИНЫ</a:t>
            </a:r>
            <a:r>
              <a:rPr lang="ru-RU" sz="4000" smtClean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Рисунок 3" descr="Реан 9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2987" t="4622" r="11406" b="73122"/>
          <a:stretch>
            <a:fillRect/>
          </a:stretch>
        </p:blipFill>
        <p:spPr>
          <a:xfrm>
            <a:off x="323850" y="1844675"/>
            <a:ext cx="8640763" cy="4319588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3011" name="Text Box 4"/>
          <p:cNvSpPr txBox="1">
            <a:spLocks noChangeArrowheads="1"/>
          </p:cNvSpPr>
          <p:nvPr/>
        </p:nvSpPr>
        <p:spPr bwMode="auto">
          <a:xfrm>
            <a:off x="0" y="188913"/>
            <a:ext cx="8964613" cy="122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>
                <a:solidFill>
                  <a:srgbClr val="FFFF00"/>
                </a:solidFill>
                <a:latin typeface="Arial Black" panose="020B0A04020102020204" pitchFamily="34" charset="0"/>
              </a:rPr>
              <a:t>ПОЛОЖЕНИЕ РУК 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b="1">
                <a:solidFill>
                  <a:srgbClr val="FFFF00"/>
                </a:solidFill>
              </a:rPr>
              <a:t>ПРИ ПРОВЕДЕНИИ НАРУЖНОГО (НЕПРЯМОГО) МАССАЖА СЕРДЦА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b="1">
                <a:solidFill>
                  <a:srgbClr val="FFFF00"/>
                </a:solidFill>
              </a:rPr>
              <a:t>а – вид сверху;	б– вид сбоку.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Рисунок 3" descr="Реан 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393" t="68440" r="7332" b="7765"/>
          <a:stretch>
            <a:fillRect/>
          </a:stretch>
        </p:blipFill>
        <p:spPr>
          <a:xfrm>
            <a:off x="179388" y="1806575"/>
            <a:ext cx="8785225" cy="4160838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5" name="Text Box 7"/>
          <p:cNvSpPr txBox="1">
            <a:spLocks noChangeArrowheads="1"/>
          </p:cNvSpPr>
          <p:nvPr/>
        </p:nvSpPr>
        <p:spPr bwMode="auto">
          <a:xfrm>
            <a:off x="179388" y="333375"/>
            <a:ext cx="8964612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>
                <a:solidFill>
                  <a:srgbClr val="FFFF00"/>
                </a:solidFill>
                <a:latin typeface="Arial Black" panose="020B0A04020102020204" pitchFamily="34" charset="0"/>
              </a:rPr>
              <a:t>ПРОВЕДЕНИЕ РЕАНИМАЦИИ </a:t>
            </a:r>
            <a:br>
              <a:rPr lang="ru-RU" altLang="ru-RU" sz="2400" b="1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altLang="ru-RU" sz="2000" b="1">
                <a:solidFill>
                  <a:srgbClr val="FFFF00"/>
                </a:solidFill>
                <a:latin typeface="Arial Black" panose="020B0A04020102020204" pitchFamily="34" charset="0"/>
              </a:rPr>
              <a:t>ПРОСТЕЙШИМИ МЕТОДАМИ ДВУМЯ РЕАНИМАТОЛОГАМИ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Рисунок 3" descr="Реан 9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858" t="34912" r="10794" b="41309"/>
          <a:stretch>
            <a:fillRect/>
          </a:stretch>
        </p:blipFill>
        <p:spPr>
          <a:xfrm>
            <a:off x="179388" y="1374775"/>
            <a:ext cx="8785225" cy="4708525"/>
          </a:xfrm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395288" y="260350"/>
            <a:ext cx="84978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000" b="1">
                <a:solidFill>
                  <a:srgbClr val="FFFF00"/>
                </a:solidFill>
                <a:latin typeface="Arial Black" panose="020B0A04020102020204" pitchFamily="34" charset="0"/>
              </a:rPr>
              <a:t>ПОСЛЕДОВАТЕЛЬНОСТЬ РЕАНИМАЦИОННЫХ МЕРОПРИЯТИЙ</a:t>
            </a:r>
            <a:r>
              <a:rPr lang="ru-RU" altLang="ru-RU" b="1">
                <a:solidFill>
                  <a:srgbClr val="FFFF00"/>
                </a:solidFill>
              </a:rPr>
              <a:t> </a:t>
            </a:r>
            <a:br>
              <a:rPr lang="ru-RU" altLang="ru-RU" b="1">
                <a:solidFill>
                  <a:srgbClr val="FFFF00"/>
                </a:solidFill>
              </a:rPr>
            </a:br>
            <a:r>
              <a:rPr lang="ru-RU" altLang="ru-RU" b="1">
                <a:solidFill>
                  <a:srgbClr val="FFFF00"/>
                </a:solidFill>
              </a:rPr>
              <a:t>(ИВЛ и НЕПРЯМОЙ МАССАЖ СЕРДЦА)</a:t>
            </a:r>
            <a:br>
              <a:rPr lang="ru-RU" altLang="ru-RU" b="1">
                <a:solidFill>
                  <a:srgbClr val="FFFF00"/>
                </a:solidFill>
              </a:rPr>
            </a:br>
            <a:r>
              <a:rPr lang="ru-RU" altLang="ru-RU" b="1">
                <a:solidFill>
                  <a:srgbClr val="FFFF00"/>
                </a:solidFill>
              </a:rPr>
              <a:t>при проведении реанимации одним спасающим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Рисунок 2" descr="&amp;Kcy;&amp;acy;&amp;rcy;&amp;tcy;&amp;icy;&amp;ncy;&amp;kcy;&amp;acy; 18 &amp;icy;&amp;zcy; 4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06538"/>
            <a:ext cx="8713788" cy="47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 Box 5"/>
          <p:cNvSpPr txBox="1">
            <a:spLocks noChangeArrowheads="1"/>
          </p:cNvSpPr>
          <p:nvPr/>
        </p:nvSpPr>
        <p:spPr bwMode="auto">
          <a:xfrm>
            <a:off x="539750" y="260350"/>
            <a:ext cx="8424863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>
                <a:solidFill>
                  <a:srgbClr val="FFFF00"/>
                </a:solidFill>
                <a:latin typeface="Arial Black" panose="020B0A04020102020204" pitchFamily="34" charset="0"/>
              </a:rPr>
              <a:t>ПРОСТЕЙШИЕ РЕАНИМАЦИОННЫЕ МЕРОПРИЯТИЯ </a:t>
            </a:r>
            <a:br>
              <a:rPr lang="ru-RU" altLang="ru-RU" sz="2400" b="1">
                <a:solidFill>
                  <a:srgbClr val="FFFF00"/>
                </a:solidFill>
                <a:latin typeface="Arial Black" panose="020B0A04020102020204" pitchFamily="34" charset="0"/>
              </a:rPr>
            </a:br>
            <a:r>
              <a:rPr lang="ru-RU" altLang="ru-RU" b="1">
                <a:solidFill>
                  <a:srgbClr val="FFFF00"/>
                </a:solidFill>
                <a:latin typeface="Arial Black" panose="020B0A04020102020204" pitchFamily="34" charset="0"/>
              </a:rPr>
              <a:t>ВЫПОЛНЯЮТ ТРИ ЧЕЛОВЕКА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Рисунок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08" t="7291" r="9970" b="9267"/>
          <a:stretch>
            <a:fillRect/>
          </a:stretch>
        </p:blipFill>
        <p:spPr bwMode="auto">
          <a:xfrm>
            <a:off x="5940425" y="2397125"/>
            <a:ext cx="3203575" cy="445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7" name="Рисунок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20638"/>
            <a:ext cx="4017963" cy="439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08" name="TextBox 3"/>
          <p:cNvSpPr txBox="1">
            <a:spLocks noChangeArrowheads="1"/>
          </p:cNvSpPr>
          <p:nvPr/>
        </p:nvSpPr>
        <p:spPr bwMode="auto">
          <a:xfrm>
            <a:off x="4500563" y="476250"/>
            <a:ext cx="4464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000">
                <a:latin typeface="Arial Black" panose="020B0A04020102020204" pitchFamily="34" charset="0"/>
              </a:rPr>
              <a:t>КАРДИОПАМП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916238" y="2133600"/>
            <a:ext cx="6477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+mn-cs"/>
              </a:rPr>
              <a:t>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316913" y="2635250"/>
            <a:ext cx="6477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bg1">
                    <a:lumMod val="50000"/>
                  </a:schemeClr>
                </a:solidFill>
                <a:latin typeface="Arial Black" pitchFamily="34" charset="0"/>
                <a:cs typeface="+mn-cs"/>
              </a:rPr>
              <a:t>б</a:t>
            </a:r>
          </a:p>
        </p:txBody>
      </p:sp>
      <p:sp>
        <p:nvSpPr>
          <p:cNvPr id="47111" name="TextBox 5"/>
          <p:cNvSpPr txBox="1">
            <a:spLocks noChangeArrowheads="1"/>
          </p:cNvSpPr>
          <p:nvPr/>
        </p:nvSpPr>
        <p:spPr bwMode="auto">
          <a:xfrm>
            <a:off x="827088" y="4868863"/>
            <a:ext cx="43211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а</a:t>
            </a:r>
            <a:r>
              <a:rPr lang="ru-RU" altLang="ru-RU" sz="2400">
                <a:latin typeface="Arial Black" panose="020B0A04020102020204" pitchFamily="34" charset="0"/>
              </a:rPr>
              <a:t> – ручной</a:t>
            </a:r>
          </a:p>
          <a:p>
            <a:pPr eaLnBrk="1" hangingPunct="1"/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б</a:t>
            </a:r>
            <a:r>
              <a:rPr lang="ru-RU" altLang="ru-RU" sz="2400">
                <a:latin typeface="Arial Black" panose="020B0A04020102020204" pitchFamily="34" charset="0"/>
              </a:rPr>
              <a:t> </a:t>
            </a:r>
            <a:r>
              <a:rPr lang="ru-RU" altLang="ru-RU" sz="2000" b="1"/>
              <a:t>–</a:t>
            </a:r>
            <a:r>
              <a:rPr lang="ru-RU" altLang="ru-RU" sz="2400">
                <a:latin typeface="Arial Black" panose="020B0A04020102020204" pitchFamily="34" charset="0"/>
              </a:rPr>
              <a:t> механический</a:t>
            </a:r>
          </a:p>
        </p:txBody>
      </p:sp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6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4365625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408238"/>
            <a:ext cx="4186237" cy="444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6" name="TextBox 4"/>
          <p:cNvSpPr txBox="1">
            <a:spLocks noChangeArrowheads="1"/>
          </p:cNvSpPr>
          <p:nvPr/>
        </p:nvSpPr>
        <p:spPr bwMode="auto">
          <a:xfrm>
            <a:off x="4121150" y="260350"/>
            <a:ext cx="44640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ahoma" panose="020B0604030504040204" pitchFamily="34" charset="0"/>
              </a:rPr>
              <a:t>Карманная маска для ИВЛ</a:t>
            </a:r>
          </a:p>
        </p:txBody>
      </p:sp>
      <p:sp>
        <p:nvSpPr>
          <p:cNvPr id="49157" name="TextBox 5"/>
          <p:cNvSpPr txBox="1">
            <a:spLocks noChangeArrowheads="1"/>
          </p:cNvSpPr>
          <p:nvPr/>
        </p:nvSpPr>
        <p:spPr bwMode="auto">
          <a:xfrm>
            <a:off x="179388" y="5556250"/>
            <a:ext cx="50403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>
                <a:latin typeface="Tahoma" panose="020B0604030504040204" pitchFamily="34" charset="0"/>
              </a:rPr>
              <a:t>Карманная маска для ИВЛ с возможностью подачи кислорода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5813"/>
            <a:ext cx="9134475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3588"/>
            <a:ext cx="9144000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736600"/>
            <a:ext cx="9164638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3251" name="TextBox 2"/>
          <p:cNvSpPr txBox="1">
            <a:spLocks noChangeArrowheads="1"/>
          </p:cNvSpPr>
          <p:nvPr/>
        </p:nvSpPr>
        <p:spPr bwMode="auto">
          <a:xfrm>
            <a:off x="395288" y="188913"/>
            <a:ext cx="8497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/>
              <a:t>АВТОБУС - РЕАНИМАЦИЯ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ОБРАТИ ВНИМАНИЕ!</a:t>
            </a:r>
          </a:p>
        </p:txBody>
      </p:sp>
      <p:sp>
        <p:nvSpPr>
          <p:cNvPr id="54275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Массаж проводится </a:t>
            </a:r>
            <a:r>
              <a:rPr lang="ru-RU" altLang="ru-RU" i="1" smtClean="0"/>
              <a:t>энергичными толчками с</a:t>
            </a:r>
            <a:r>
              <a:rPr lang="ru-RU" altLang="ru-RU" smtClean="0"/>
              <a:t> силой, достаточной для </a:t>
            </a:r>
            <a:r>
              <a:rPr lang="ru-RU" altLang="ru-RU" i="1" smtClean="0"/>
              <a:t>смещения грудины на 5 см,</a:t>
            </a:r>
            <a:r>
              <a:rPr lang="ru-RU" altLang="ru-RU" smtClean="0"/>
              <a:t> после чего надо расслабить руки, не снимая их с грудной клетки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Частота толчков должна составлять не менее </a:t>
            </a:r>
            <a:r>
              <a:rPr lang="ru-RU" altLang="ru-RU" i="1" smtClean="0"/>
              <a:t>100 в минуту</a:t>
            </a:r>
            <a:r>
              <a:rPr lang="ru-RU" altLang="ru-RU" smtClean="0"/>
              <a:t>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Следует помнить, что даже адекватный массаж позволяет поддерживать кровоток на уровне 20 - 40% нормального, поэтому массаж должен проводиться без перерывов.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8585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ЗАПОМНИ!</a:t>
            </a:r>
          </a:p>
        </p:txBody>
      </p:sp>
      <p:sp>
        <p:nvSpPr>
          <p:cNvPr id="73731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412875"/>
            <a:ext cx="9144000" cy="5257800"/>
          </a:xfrm>
        </p:spPr>
        <p:txBody>
          <a:bodyPr>
            <a:normAutofit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sz="4000" dirty="0"/>
              <a:t>Если оживление проводит один человек, то после 2 нагнетаний воздуха производят </a:t>
            </a:r>
            <a:r>
              <a:rPr lang="ru-RU" sz="4000" dirty="0" smtClean="0"/>
              <a:t>30 </a:t>
            </a:r>
            <a:r>
              <a:rPr lang="ru-RU" sz="4000" dirty="0"/>
              <a:t>компрессий </a:t>
            </a:r>
            <a:br>
              <a:rPr lang="ru-RU" sz="4000" dirty="0"/>
            </a:br>
            <a:endParaRPr lang="ru-RU" sz="2400" dirty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sz="4000" dirty="0"/>
              <a:t>При участии в реанимации двух человек </a:t>
            </a:r>
            <a:r>
              <a:rPr lang="ru-RU" sz="4000" dirty="0" smtClean="0"/>
              <a:t>непрямой массаж сердца не прекращается. Делаются вдувания воздуха в лёгкие 8-10 раз в минуту </a:t>
            </a:r>
            <a:endParaRPr lang="ru-RU" sz="4000" dirty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ru-RU" sz="40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08585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FF00"/>
                </a:solidFill>
              </a:rPr>
              <a:t>ОШИБКИ</a:t>
            </a:r>
          </a:p>
        </p:txBody>
      </p:sp>
      <p:sp>
        <p:nvSpPr>
          <p:cNvPr id="56323" name="Прямоуг.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 eaLnBrk="1" hangingPunct="1"/>
            <a:r>
              <a:rPr lang="ru-RU" altLang="ru-RU" smtClean="0"/>
              <a:t>Расположение больного на мягкой пружинящей кровати</a:t>
            </a:r>
          </a:p>
          <a:p>
            <a:pPr eaLnBrk="1" hangingPunct="1"/>
            <a:r>
              <a:rPr lang="ru-RU" altLang="ru-RU" smtClean="0"/>
              <a:t>Неверное расположение рук реаниматора</a:t>
            </a:r>
          </a:p>
          <a:p>
            <a:pPr eaLnBrk="1" hangingPunct="1"/>
            <a:r>
              <a:rPr lang="ru-RU" altLang="ru-RU" smtClean="0"/>
              <a:t>слишком слабое нажатие на грудину</a:t>
            </a:r>
          </a:p>
          <a:p>
            <a:pPr eaLnBrk="1" hangingPunct="1"/>
            <a:r>
              <a:rPr lang="ru-RU" altLang="ru-RU" smtClean="0"/>
              <a:t>Длительный, более 5 - 10 с, перерыв в массаже для проведения дополнительных диагностических мероприятий</a:t>
            </a:r>
          </a:p>
          <a:p>
            <a:pPr eaLnBrk="1" hangingPunct="1"/>
            <a:r>
              <a:rPr lang="ru-RU" altLang="ru-RU" smtClean="0"/>
              <a:t>Проведение массажа без одновременной ИВЛ.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486150"/>
            <a:ext cx="4762500" cy="337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7" name="Рисунок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22225"/>
            <a:ext cx="4608513" cy="468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8" name="TextBox 1"/>
          <p:cNvSpPr txBox="1">
            <a:spLocks noChangeArrowheads="1"/>
          </p:cNvSpPr>
          <p:nvPr/>
        </p:nvSpPr>
        <p:spPr bwMode="auto">
          <a:xfrm>
            <a:off x="323850" y="5516563"/>
            <a:ext cx="33115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  <a:latin typeface="Arial Black" panose="020B0A04020102020204" pitchFamily="34" charset="0"/>
              </a:rPr>
              <a:t>Дефибриллятор </a:t>
            </a:r>
          </a:p>
          <a:p>
            <a:pPr algn="ctr" eaLnBrk="1" hangingPunct="1"/>
            <a:r>
              <a:rPr lang="en-US" altLang="ru-RU" sz="2400" b="1">
                <a:solidFill>
                  <a:srgbClr val="FF0000"/>
                </a:solidFill>
                <a:latin typeface="Arial Black" panose="020B0A04020102020204" pitchFamily="34" charset="0"/>
              </a:rPr>
              <a:t>AED PLUS</a:t>
            </a:r>
            <a:endParaRPr lang="ru-RU" altLang="ru-RU" sz="2400"/>
          </a:p>
        </p:txBody>
      </p:sp>
      <p:sp>
        <p:nvSpPr>
          <p:cNvPr id="57349" name="TextBox 2"/>
          <p:cNvSpPr txBox="1">
            <a:spLocks noChangeArrowheads="1"/>
          </p:cNvSpPr>
          <p:nvPr/>
        </p:nvSpPr>
        <p:spPr bwMode="auto">
          <a:xfrm>
            <a:off x="4716463" y="115888"/>
            <a:ext cx="431958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b="1">
                <a:solidFill>
                  <a:srgbClr val="FF0000"/>
                </a:solidFill>
                <a:latin typeface="Arial Black" panose="020B0A04020102020204" pitchFamily="34" charset="0"/>
              </a:rPr>
              <a:t>AED PLUS </a:t>
            </a:r>
          </a:p>
          <a:p>
            <a:pPr algn="ctr" eaLnBrk="1" hangingPunct="1"/>
            <a:r>
              <a:rPr lang="ru-RU" altLang="ru-RU" b="1">
                <a:solidFill>
                  <a:srgbClr val="FF0000"/>
                </a:solidFill>
              </a:rPr>
              <a:t>— единственный автоматический наружный дефибриллятор-монитор, который помогает неквалифицированному спасателю, случайному свидетелю внезапной остановки сердца, пройти через весь процесс спасения жизни — от оценки жизнеспособности пострадавшего (дыхание, кровообращение) до сердечно-легочной реанимации и дефибрилляции.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Объект 1" descr="Schockab"/>
          <p:cNvGraphicFramePr>
            <a:graphicFrameLocks noChangeAspect="1"/>
          </p:cNvGraphicFramePr>
          <p:nvPr/>
        </p:nvGraphicFramePr>
        <p:xfrm>
          <a:off x="-26988" y="0"/>
          <a:ext cx="9156701" cy="6858000"/>
        </p:xfrm>
        <a:graphic>
          <a:graphicData uri="http://schemas.openxmlformats.org/presentationml/2006/ole">
            <p:oleObj spid="_x0000_s58371" name="Фотография Photo Editor" r:id="rId3" imgW="7621064" imgH="5714286" progId="">
              <p:embed/>
            </p:oleObj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8313" y="620713"/>
            <a:ext cx="6767512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cap="small" dirty="0">
                <a:solidFill>
                  <a:srgbClr val="FFFF00"/>
                </a:solidFill>
                <a:latin typeface="Arial" charset="0"/>
                <a:cs typeface="Arial" charset="0"/>
              </a:rPr>
              <a:t>УХОД ЗА БОЛЬНЫМИ В ТЯЖЁЛОМ </a:t>
            </a:r>
          </a:p>
          <a:p>
            <a:pPr algn="ctr">
              <a:defRPr/>
            </a:pPr>
            <a:r>
              <a:rPr lang="ru-RU" sz="2800" b="1" cap="small" dirty="0">
                <a:solidFill>
                  <a:srgbClr val="FFFF00"/>
                </a:solidFill>
                <a:latin typeface="Arial" charset="0"/>
                <a:cs typeface="Arial" charset="0"/>
              </a:rPr>
              <a:t>И В ТЕРМИНАЛЬНОМ СОСТОЯНИИ</a:t>
            </a:r>
          </a:p>
        </p:txBody>
      </p:sp>
      <p:pic>
        <p:nvPicPr>
          <p:cNvPr id="59395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844675"/>
            <a:ext cx="7296150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rgbClr val="FF3300"/>
                </a:solidFill>
              </a:rPr>
              <a:t/>
            </a:r>
            <a:br>
              <a:rPr lang="ru-RU" b="1" smtClean="0">
                <a:solidFill>
                  <a:srgbClr val="FF3300"/>
                </a:solidFill>
              </a:rPr>
            </a:br>
            <a:r>
              <a:rPr lang="ru-RU" b="1" smtClean="0">
                <a:solidFill>
                  <a:schemeClr val="tx1"/>
                </a:solidFill>
              </a:rPr>
              <a:t>Сестра должна иметь тройную квалификацию:</a:t>
            </a:r>
            <a:br>
              <a:rPr lang="ru-RU" b="1" smtClean="0">
                <a:solidFill>
                  <a:schemeClr val="tx1"/>
                </a:solidFill>
              </a:rPr>
            </a:br>
            <a:endParaRPr lang="ru-RU" b="1" smtClean="0">
              <a:solidFill>
                <a:schemeClr val="tx1"/>
              </a:solidFill>
            </a:endParaRPr>
          </a:p>
        </p:txBody>
      </p:sp>
      <p:sp>
        <p:nvSpPr>
          <p:cNvPr id="60419" name="Прямоуг.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2060575"/>
            <a:ext cx="4171950" cy="4464050"/>
          </a:xfrm>
        </p:spPr>
        <p:txBody>
          <a:bodyPr/>
          <a:lstStyle/>
          <a:p>
            <a:pPr eaLnBrk="1" hangingPunct="1"/>
            <a:r>
              <a:rPr lang="ru-RU" altLang="ru-RU" sz="2800" b="1" u="sng" smtClean="0"/>
              <a:t>сердечную</a:t>
            </a:r>
            <a:r>
              <a:rPr lang="ru-RU" altLang="ru-RU" sz="2800" smtClean="0"/>
              <a:t> - для понимания больных;</a:t>
            </a:r>
          </a:p>
          <a:p>
            <a:pPr eaLnBrk="1" hangingPunct="1"/>
            <a:r>
              <a:rPr lang="ru-RU" altLang="ru-RU" sz="2800" b="1" u="sng" smtClean="0"/>
              <a:t>научную</a:t>
            </a:r>
            <a:r>
              <a:rPr lang="ru-RU" altLang="ru-RU" sz="2800" smtClean="0"/>
              <a:t> - для понимания болезней; </a:t>
            </a:r>
          </a:p>
          <a:p>
            <a:pPr eaLnBrk="1" hangingPunct="1"/>
            <a:r>
              <a:rPr lang="ru-RU" altLang="ru-RU" sz="2800" b="1" u="sng" smtClean="0"/>
              <a:t>техническую</a:t>
            </a:r>
            <a:r>
              <a:rPr lang="ru-RU" altLang="ru-RU" sz="2800" smtClean="0"/>
              <a:t> - для ухода за больным.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					</a:t>
            </a:r>
          </a:p>
          <a:p>
            <a:pPr algn="r" eaLnBrk="1" hangingPunct="1">
              <a:buFontTx/>
              <a:buNone/>
            </a:pPr>
            <a:r>
              <a:rPr lang="ru-RU" altLang="ru-RU" sz="2800" smtClean="0"/>
              <a:t>Ф. </a:t>
            </a:r>
            <a:r>
              <a:rPr lang="ru-RU" altLang="ru-RU" sz="2800" i="1" smtClean="0"/>
              <a:t>Найтингейл</a:t>
            </a:r>
          </a:p>
        </p:txBody>
      </p:sp>
      <p:pic>
        <p:nvPicPr>
          <p:cNvPr id="60420" name="Рисунок 4" descr="Ф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074" t="3831" b="1117"/>
          <a:stretch>
            <a:fillRect/>
          </a:stretch>
        </p:blipFill>
        <p:spPr>
          <a:xfrm>
            <a:off x="5030788" y="1700213"/>
            <a:ext cx="3884612" cy="4897437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61444" name="TextBox 3"/>
          <p:cNvSpPr txBox="1">
            <a:spLocks noChangeArrowheads="1"/>
          </p:cNvSpPr>
          <p:nvPr/>
        </p:nvSpPr>
        <p:spPr bwMode="auto">
          <a:xfrm>
            <a:off x="285750" y="428625"/>
            <a:ext cx="8572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800">
                <a:solidFill>
                  <a:srgbClr val="B8EA16"/>
                </a:solidFill>
                <a:latin typeface="Arial Black" panose="020B0A04020102020204" pitchFamily="34" charset="0"/>
              </a:rPr>
              <a:t>ЭЛЕМЕНТЫ СЕСТРИНСКОГО ДЕЛА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57290" y="1571612"/>
            <a:ext cx="6357982" cy="1143008"/>
          </a:xfrm>
          <a:prstGeom prst="roundRect">
            <a:avLst/>
          </a:prstGeom>
          <a:gradFill flip="none" rotWithShape="1">
            <a:gsLst>
              <a:gs pos="83000">
                <a:srgbClr val="DDEBCF"/>
              </a:gs>
              <a:gs pos="100000">
                <a:srgbClr val="9CB86E"/>
              </a:gs>
              <a:gs pos="100000">
                <a:srgbClr val="156B13">
                  <a:alpha val="28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ckThin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0">
                  <a:srgbClr val="FF0000"/>
                </a:gs>
                <a:gs pos="100000">
                  <a:srgbClr val="FF82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FF"/>
                </a:solidFill>
                <a:latin typeface="Arial Black" pitchFamily="34" charset="0"/>
              </a:rPr>
              <a:t>ОБЯЗАННОСТИ</a:t>
            </a:r>
          </a:p>
          <a:p>
            <a:pPr algn="ctr">
              <a:defRPr/>
            </a:pPr>
            <a:r>
              <a:rPr lang="ru-RU" b="1" i="1" dirty="0">
                <a:solidFill>
                  <a:srgbClr val="0000FF"/>
                </a:solidFill>
              </a:rPr>
              <a:t>(определённый круг действий, возложенных на сестру)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00232" y="3214686"/>
            <a:ext cx="5286412" cy="1143008"/>
          </a:xfrm>
          <a:prstGeom prst="roundRect">
            <a:avLst/>
          </a:prstGeom>
          <a:gradFill flip="none" rotWithShape="1">
            <a:gsLst>
              <a:gs pos="83000">
                <a:srgbClr val="DDEBCF"/>
              </a:gs>
              <a:gs pos="100000">
                <a:srgbClr val="9CB86E"/>
              </a:gs>
              <a:gs pos="100000">
                <a:srgbClr val="156B13">
                  <a:alpha val="28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ckThin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0">
                  <a:srgbClr val="FF0000"/>
                </a:gs>
                <a:gs pos="100000">
                  <a:srgbClr val="FF82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FF"/>
                </a:solidFill>
                <a:latin typeface="Arial Black" pitchFamily="34" charset="0"/>
              </a:rPr>
              <a:t>ЦЕННОСТИ</a:t>
            </a:r>
          </a:p>
          <a:p>
            <a:pPr algn="ctr">
              <a:defRPr/>
            </a:pPr>
            <a:r>
              <a:rPr lang="ru-RU" b="1" i="1" dirty="0">
                <a:solidFill>
                  <a:srgbClr val="0000FF"/>
                </a:solidFill>
              </a:rPr>
              <a:t>(цели, к которым стремится сестра)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57224" y="4857760"/>
            <a:ext cx="7715304" cy="1143008"/>
          </a:xfrm>
          <a:prstGeom prst="roundRect">
            <a:avLst/>
          </a:prstGeom>
          <a:gradFill flip="none" rotWithShape="1">
            <a:gsLst>
              <a:gs pos="83000">
                <a:srgbClr val="DDEBCF"/>
              </a:gs>
              <a:gs pos="100000">
                <a:srgbClr val="9CB86E"/>
              </a:gs>
              <a:gs pos="100000">
                <a:srgbClr val="156B13">
                  <a:alpha val="28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ckThin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0">
                  <a:srgbClr val="FF0000"/>
                </a:gs>
                <a:gs pos="100000">
                  <a:srgbClr val="FF82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FF"/>
                </a:solidFill>
                <a:latin typeface="Arial Black" pitchFamily="34" charset="0"/>
              </a:rPr>
              <a:t>ДОБРОДЕТЕЛИ – СОВЕРШЕНСТВА</a:t>
            </a:r>
          </a:p>
          <a:p>
            <a:pPr algn="ctr">
              <a:defRPr/>
            </a:pPr>
            <a:r>
              <a:rPr lang="ru-RU" b="1" i="1" dirty="0">
                <a:solidFill>
                  <a:srgbClr val="0000FF"/>
                </a:solidFill>
              </a:rPr>
              <a:t>(определяют личные  качества, которыми должна обладать сестра)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2938" y="2286000"/>
            <a:ext cx="7643812" cy="42148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уважать пациента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уважать право на самоопределение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говорить правду 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делать добро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не причинять вреда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уважать обязательства других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держать слово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быть преданной</a:t>
            </a:r>
          </a:p>
          <a:p>
            <a:pPr algn="ctr">
              <a:buFontTx/>
              <a:buChar char="-"/>
              <a:defRPr/>
            </a:pPr>
            <a:r>
              <a:rPr lang="ru-RU" sz="2800" b="1" dirty="0">
                <a:solidFill>
                  <a:srgbClr val="FFFF00"/>
                </a:solidFill>
              </a:rPr>
              <a:t> сотрудничать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285852" y="500042"/>
            <a:ext cx="6357982" cy="1143008"/>
          </a:xfrm>
          <a:prstGeom prst="roundRect">
            <a:avLst/>
          </a:prstGeom>
          <a:gradFill flip="none" rotWithShape="1">
            <a:gsLst>
              <a:gs pos="83000">
                <a:srgbClr val="DDEBCF"/>
              </a:gs>
              <a:gs pos="100000">
                <a:srgbClr val="9CB86E"/>
              </a:gs>
              <a:gs pos="100000">
                <a:srgbClr val="156B13">
                  <a:alpha val="28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ckThin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0">
                  <a:srgbClr val="FF0000"/>
                </a:gs>
                <a:gs pos="100000">
                  <a:srgbClr val="FF82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ОБЯЗАННОСТИ</a:t>
            </a:r>
          </a:p>
          <a:p>
            <a:pPr algn="ctr">
              <a:defRPr/>
            </a:pPr>
            <a:r>
              <a:rPr lang="ru-RU" b="1" i="1" dirty="0">
                <a:solidFill>
                  <a:srgbClr val="0000FF"/>
                </a:solidFill>
              </a:rPr>
              <a:t>(определённый круг действий, возложенных на сестру)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071670" y="285728"/>
            <a:ext cx="5286412" cy="1143008"/>
          </a:xfrm>
          <a:prstGeom prst="roundRect">
            <a:avLst/>
          </a:prstGeom>
          <a:gradFill flip="none" rotWithShape="1">
            <a:gsLst>
              <a:gs pos="83000">
                <a:srgbClr val="DDEBCF"/>
              </a:gs>
              <a:gs pos="100000">
                <a:srgbClr val="9CB86E"/>
              </a:gs>
              <a:gs pos="100000">
                <a:srgbClr val="156B13">
                  <a:alpha val="28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ckThin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0">
                  <a:srgbClr val="FF0000"/>
                </a:gs>
                <a:gs pos="100000">
                  <a:srgbClr val="FF82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ЦЕННОСТИ</a:t>
            </a:r>
          </a:p>
          <a:p>
            <a:pPr algn="ctr">
              <a:defRPr/>
            </a:pPr>
            <a:r>
              <a:rPr lang="ru-RU" b="1" i="1" dirty="0">
                <a:solidFill>
                  <a:srgbClr val="0000FF"/>
                </a:solidFill>
              </a:rPr>
              <a:t>(цели, к которым стремится сестра)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38" y="1643063"/>
            <a:ext cx="7643812" cy="50006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профессионализм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стремление к совершенству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разумное поведение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независимость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здоровье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здоровая окружающая среда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достоинство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забота  </a:t>
            </a:r>
            <a:r>
              <a:rPr lang="ru-RU" sz="2800" b="1" i="1" dirty="0">
                <a:solidFill>
                  <a:srgbClr val="FFFF00"/>
                </a:solidFill>
              </a:rPr>
              <a:t>(уход)</a:t>
            </a:r>
            <a:endParaRPr lang="ru-RU" sz="3200" b="1" i="1" dirty="0">
              <a:solidFill>
                <a:srgbClr val="FFFF00"/>
              </a:solidFill>
            </a:endParaRP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85786" y="357166"/>
            <a:ext cx="7715304" cy="1143008"/>
          </a:xfrm>
          <a:prstGeom prst="roundRect">
            <a:avLst/>
          </a:prstGeom>
          <a:gradFill flip="none" rotWithShape="1">
            <a:gsLst>
              <a:gs pos="83000">
                <a:srgbClr val="DDEBCF"/>
              </a:gs>
              <a:gs pos="100000">
                <a:srgbClr val="9CB86E"/>
              </a:gs>
              <a:gs pos="100000">
                <a:srgbClr val="156B13">
                  <a:alpha val="28000"/>
                </a:srgbClr>
              </a:gs>
            </a:gsLst>
            <a:path path="circle">
              <a:fillToRect l="50000" t="50000" r="50000" b="50000"/>
            </a:path>
            <a:tileRect/>
          </a:gradFill>
          <a:ln w="76200" cmpd="thickThin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0">
                  <a:srgbClr val="FF0000"/>
                </a:gs>
                <a:gs pos="100000">
                  <a:srgbClr val="FF8200"/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ДОБРОДЕТЕЛИ – СОВЕРШЕНСТВА</a:t>
            </a:r>
          </a:p>
          <a:p>
            <a:pPr algn="ctr">
              <a:defRPr/>
            </a:pPr>
            <a:r>
              <a:rPr lang="ru-RU" b="1" i="1" dirty="0">
                <a:solidFill>
                  <a:srgbClr val="0000FF"/>
                </a:solidFill>
              </a:rPr>
              <a:t>(определяют личные  качества, которыми должна обладать сестра)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2938" y="1928813"/>
            <a:ext cx="7643812" cy="47148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200" b="1" dirty="0">
              <a:solidFill>
                <a:srgbClr val="FF0000"/>
              </a:solidFill>
            </a:endParaRP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знания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умения 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бескорыстие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ответственность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доброта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 трудолюбие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усердие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сотрудничество</a:t>
            </a:r>
          </a:p>
          <a:p>
            <a:pPr algn="ctr">
              <a:buFontTx/>
              <a:buChar char="-"/>
              <a:defRPr/>
            </a:pPr>
            <a:r>
              <a:rPr lang="ru-RU" sz="3200" b="1" dirty="0">
                <a:solidFill>
                  <a:srgbClr val="FFFF00"/>
                </a:solidFill>
              </a:rPr>
              <a:t> милосердие и терпение</a:t>
            </a:r>
            <a:br>
              <a:rPr lang="ru-RU" sz="3200" b="1" dirty="0">
                <a:solidFill>
                  <a:srgbClr val="FFFF00"/>
                </a:solidFill>
              </a:rPr>
            </a:br>
            <a:endParaRPr lang="ru-RU" sz="3200" b="1" i="1" dirty="0">
              <a:solidFill>
                <a:srgbClr val="FFFF00"/>
              </a:solidFill>
            </a:endParaRP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4" name="Табличка 3"/>
          <p:cNvSpPr/>
          <p:nvPr/>
        </p:nvSpPr>
        <p:spPr>
          <a:xfrm>
            <a:off x="428625" y="428625"/>
            <a:ext cx="8286750" cy="6143625"/>
          </a:xfrm>
          <a:prstGeom prst="plaque">
            <a:avLst/>
          </a:prstGeom>
          <a:noFill/>
          <a:ln w="76200" cmpd="thickThin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786063" y="2643188"/>
            <a:ext cx="3357562" cy="1857375"/>
          </a:xfrm>
          <a:prstGeom prst="roundRect">
            <a:avLst/>
          </a:prstGeom>
          <a:gradFill flip="none" rotWithShape="1">
            <a:gsLst>
              <a:gs pos="100000">
                <a:srgbClr val="FFFF99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50000" t="50000" r="50000" b="50000"/>
            </a:path>
            <a:tileRect/>
          </a:gradFill>
          <a:ln w="79375" cmpd="thickThin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0000FF"/>
                </a:solidFill>
                <a:latin typeface="Arial Black" pitchFamily="34" charset="0"/>
              </a:rPr>
              <a:t>ФУНКЦИИ СЕСТРИНСКОГО ДЕЛА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14563" y="714375"/>
            <a:ext cx="4643437" cy="1357313"/>
          </a:xfrm>
          <a:prstGeom prst="rect">
            <a:avLst/>
          </a:prstGeom>
          <a:gradFill flip="none" rotWithShape="1">
            <a:gsLst>
              <a:gs pos="96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СЕСТРИНСКАЯ </a:t>
            </a:r>
          </a:p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ПРАКТИКА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2143116"/>
            <a:ext cx="1214446" cy="2857520"/>
          </a:xfrm>
          <a:prstGeom prst="rect">
            <a:avLst/>
          </a:prstGeom>
          <a:gradFill flip="none" rotWithShape="1">
            <a:gsLst>
              <a:gs pos="100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t="100000"/>
            </a:path>
            <a:tileRect r="-100000" b="-100000"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СЕСТРИНСКИЙ УХОД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43768" y="2143116"/>
            <a:ext cx="1214446" cy="2857520"/>
          </a:xfrm>
          <a:prstGeom prst="rect">
            <a:avLst/>
          </a:prstGeom>
          <a:gradFill flip="none" rotWithShape="1">
            <a:gsLst>
              <a:gs pos="96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ОБУЧЕНИЕ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214546" y="5000636"/>
            <a:ext cx="4643470" cy="1357322"/>
          </a:xfrm>
          <a:prstGeom prst="rect">
            <a:avLst/>
          </a:prstGeom>
          <a:gradFill flip="none" rotWithShape="1">
            <a:gsLst>
              <a:gs pos="100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rgbClr val="FF0000"/>
                </a:solidFill>
                <a:latin typeface="Arial Black" pitchFamily="34" charset="0"/>
              </a:rPr>
              <a:t>КООРДИНАЦИЯ КЛИНИЧЕСКИХ И ПАРАКЛИНИЧЕСКИХ ПРОЦЕССОВ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5400000">
            <a:off x="5322099" y="-1035875"/>
            <a:ext cx="1214446" cy="5000660"/>
          </a:xfrm>
          <a:prstGeom prst="rect">
            <a:avLst/>
          </a:prstGeom>
          <a:gradFill flip="none" rotWithShape="1">
            <a:gsLst>
              <a:gs pos="100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100000" t="100000"/>
            </a:path>
            <a:tileRect r="-100000" b="-100000"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СЕСТРИНСКИЙ УХОД</a:t>
            </a:r>
          </a:p>
        </p:txBody>
      </p:sp>
      <p:sp>
        <p:nvSpPr>
          <p:cNvPr id="66565" name="TextBox 5"/>
          <p:cNvSpPr txBox="1">
            <a:spLocks noChangeArrowheads="1"/>
          </p:cNvSpPr>
          <p:nvPr/>
        </p:nvSpPr>
        <p:spPr bwMode="auto">
          <a:xfrm>
            <a:off x="1928813" y="3286125"/>
            <a:ext cx="6357937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ПРОФИЛАКТИКА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ЛЕЧЕНИЕ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РЕАБИЛИТАЦИЯ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КОНСУЛЬТАЦИЯ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ПСИХОЛОГИЧЕСКАЯ ПОДДЕРЖКА</a:t>
            </a:r>
          </a:p>
        </p:txBody>
      </p:sp>
      <p:pic>
        <p:nvPicPr>
          <p:cNvPr id="66566" name="Рисунок 6" descr="Доброта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57188"/>
            <a:ext cx="2000250" cy="173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5875" y="1214438"/>
            <a:ext cx="4643438" cy="1357312"/>
          </a:xfrm>
          <a:prstGeom prst="rect">
            <a:avLst/>
          </a:prstGeom>
          <a:gradFill flip="none" rotWithShape="1">
            <a:gsLst>
              <a:gs pos="96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СЕСТРИНСКАЯ </a:t>
            </a:r>
          </a:p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ПРАКТИКА</a:t>
            </a:r>
          </a:p>
        </p:txBody>
      </p:sp>
      <p:sp>
        <p:nvSpPr>
          <p:cNvPr id="67589" name="TextBox 5"/>
          <p:cNvSpPr txBox="1">
            <a:spLocks noChangeArrowheads="1"/>
          </p:cNvSpPr>
          <p:nvPr/>
        </p:nvSpPr>
        <p:spPr bwMode="auto">
          <a:xfrm>
            <a:off x="357188" y="3571875"/>
            <a:ext cx="828675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ПРОФЕССИОНАЛИЗМ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НАУЧНОСТЬ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НОВЫЕ МЕДИЦИНСКИЕ ТЕХНОЛОГИИ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СТАНДАРТИЗАЦИЯ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КАТЕГОРИЯ ПРОФЕССИОНАЛЬНОГО УРОВНЯ</a:t>
            </a:r>
          </a:p>
        </p:txBody>
      </p:sp>
      <p:pic>
        <p:nvPicPr>
          <p:cNvPr id="67590" name="Рисунок 6" descr="Мед символ 1 ред 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575" y="214313"/>
            <a:ext cx="2071688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5400000">
            <a:off x="4964909" y="464323"/>
            <a:ext cx="1214446" cy="2857520"/>
          </a:xfrm>
          <a:prstGeom prst="rect">
            <a:avLst/>
          </a:prstGeom>
          <a:gradFill flip="none" rotWithShape="1">
            <a:gsLst>
              <a:gs pos="96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ОБУЧЕНИЕ</a:t>
            </a:r>
          </a:p>
        </p:txBody>
      </p:sp>
      <p:sp>
        <p:nvSpPr>
          <p:cNvPr id="68613" name="TextBox 5"/>
          <p:cNvSpPr txBox="1">
            <a:spLocks noChangeArrowheads="1"/>
          </p:cNvSpPr>
          <p:nvPr/>
        </p:nvSpPr>
        <p:spPr bwMode="auto">
          <a:xfrm>
            <a:off x="785813" y="3571875"/>
            <a:ext cx="81438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ПАЦИЕНТОВ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ЧЛЕНОВ СЕМЬИ ПАЦИЕНТА (</a:t>
            </a:r>
            <a:r>
              <a:rPr lang="ru-RU" altLang="ru-RU">
                <a:solidFill>
                  <a:srgbClr val="FFFF00"/>
                </a:solidFill>
                <a:latin typeface="Arial Black" panose="020B0A04020102020204" pitchFamily="34" charset="0"/>
              </a:rPr>
              <a:t>РОДСТВЕННИКОВ</a:t>
            </a: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)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БЛИЗКИХ ПАЦИЕНТУ ЛЮДЕЙ 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КОЛЛЕГ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МЛАДШИЙ МЕДИЦИНСКИЙ ПЕРСОНАЛ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ДРУЗЕЙ</a:t>
            </a:r>
          </a:p>
        </p:txBody>
      </p:sp>
      <p:pic>
        <p:nvPicPr>
          <p:cNvPr id="68614" name="Рисунок 6" descr="Эмблема ред 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2357438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720" y="1000108"/>
            <a:ext cx="5786478" cy="1357322"/>
          </a:xfrm>
          <a:prstGeom prst="rect">
            <a:avLst/>
          </a:prstGeom>
          <a:gradFill flip="none" rotWithShape="1">
            <a:gsLst>
              <a:gs pos="10000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circle">
              <a:fillToRect l="50000" t="50000" r="50000" b="50000"/>
            </a:path>
            <a:tileRect/>
          </a:gradFill>
          <a:ln w="76200" cmpd="dbl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rgbClr val="FF0000"/>
                </a:solidFill>
                <a:latin typeface="Arial Black" pitchFamily="34" charset="0"/>
              </a:rPr>
              <a:t>КООРДИНАЦИЯ КЛИНИЧЕСКИХ И ПАРАКЛИНИЧЕСКИХ ПРОЦЕССОВ</a:t>
            </a:r>
          </a:p>
        </p:txBody>
      </p:sp>
      <p:sp>
        <p:nvSpPr>
          <p:cNvPr id="69639" name="TextBox 5"/>
          <p:cNvSpPr txBox="1">
            <a:spLocks noChangeArrowheads="1"/>
          </p:cNvSpPr>
          <p:nvPr/>
        </p:nvSpPr>
        <p:spPr bwMode="auto">
          <a:xfrm>
            <a:off x="1857375" y="3286125"/>
            <a:ext cx="55721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ЛЕЧЕБНЫХ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ДИАГНОСТИЧЕСКИХ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СОЦИАЛЬНЫХ</a:t>
            </a:r>
          </a:p>
          <a:p>
            <a:pPr eaLnBrk="1" hangingPunct="1">
              <a:buFontTx/>
              <a:buChar char="-"/>
            </a:pPr>
            <a:r>
              <a:rPr lang="ru-RU" altLang="ru-RU" sz="2400">
                <a:solidFill>
                  <a:srgbClr val="FFFF00"/>
                </a:solidFill>
                <a:latin typeface="Arial Black" panose="020B0A04020102020204" pitchFamily="34" charset="0"/>
              </a:rPr>
              <a:t> ПСИХОЛОГИЧЕСКИХ</a:t>
            </a:r>
          </a:p>
        </p:txBody>
      </p:sp>
      <p:pic>
        <p:nvPicPr>
          <p:cNvPr id="69640" name="Рисунок 6" descr="Символ М 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367" r="8673"/>
          <a:stretch>
            <a:fillRect/>
          </a:stretch>
        </p:blipFill>
        <p:spPr bwMode="auto">
          <a:xfrm>
            <a:off x="6929438" y="0"/>
            <a:ext cx="2000250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858000"/>
          </a:xfrm>
          <a:ln>
            <a:solidFill>
              <a:srgbClr val="A50021"/>
            </a:solidFill>
          </a:ln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b="1" dirty="0">
                <a:solidFill>
                  <a:srgbClr val="CC3300"/>
                </a:solidFill>
              </a:rPr>
              <a:t>   </a:t>
            </a:r>
            <a:br>
              <a:rPr lang="ru-RU" sz="6000" b="1" dirty="0">
                <a:solidFill>
                  <a:srgbClr val="CC3300"/>
                </a:solidFill>
              </a:rPr>
            </a:br>
            <a:r>
              <a:rPr lang="ru-RU" sz="6000" b="1" dirty="0">
                <a:solidFill>
                  <a:srgbClr val="CC3300"/>
                </a:solidFill>
              </a:rPr>
              <a:t/>
            </a:r>
            <a:br>
              <a:rPr lang="ru-RU" sz="6000" b="1" dirty="0">
                <a:solidFill>
                  <a:srgbClr val="CC3300"/>
                </a:solidFill>
              </a:rPr>
            </a:br>
            <a:endParaRPr lang="ru-RU" sz="6000" b="1" dirty="0">
              <a:solidFill>
                <a:srgbClr val="CC330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5" y="2214563"/>
            <a:ext cx="8358188" cy="4000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4000" dirty="0">
              <a:solidFill>
                <a:srgbClr val="0000FF"/>
              </a:solidFill>
            </a:endParaRPr>
          </a:p>
        </p:txBody>
      </p:sp>
      <p:pic>
        <p:nvPicPr>
          <p:cNvPr id="70660" name="Picture 2"/>
          <p:cNvPicPr>
            <a:picLocks noChangeAspect="1" noChangeArrowheads="1"/>
          </p:cNvPicPr>
          <p:nvPr/>
        </p:nvPicPr>
        <p:blipFill>
          <a:blip r:embed="rId2" cstate="print">
            <a:lum bright="18000" contrast="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14313"/>
            <a:ext cx="4286250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57158" y="428604"/>
            <a:ext cx="3929090" cy="2786082"/>
          </a:xfrm>
          <a:prstGeom prst="rect">
            <a:avLst/>
          </a:prstGeom>
          <a:gradFill flip="none" rotWithShape="1">
            <a:gsLst>
              <a:gs pos="70000">
                <a:srgbClr val="FF4791">
                  <a:alpha val="5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cap="all" dirty="0">
                <a:solidFill>
                  <a:srgbClr val="FF0000"/>
                </a:solidFill>
                <a:latin typeface="Arial Black" pitchFamily="34" charset="0"/>
              </a:rPr>
              <a:t>Человек</a:t>
            </a: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Arial Black" pitchFamily="34" charset="0"/>
              </a:rPr>
              <a:t>со своими потребностями и проблемами рассматривается как </a:t>
            </a:r>
          </a:p>
          <a:p>
            <a:pPr algn="ctr">
              <a:defRPr/>
            </a:pPr>
            <a:r>
              <a:rPr lang="ru-RU" sz="2800" cap="all" dirty="0">
                <a:solidFill>
                  <a:srgbClr val="FF0000"/>
                </a:solidFill>
                <a:latin typeface="Arial Black" pitchFamily="34" charset="0"/>
              </a:rPr>
              <a:t>единое целое</a:t>
            </a:r>
          </a:p>
        </p:txBody>
      </p:sp>
      <p:sp>
        <p:nvSpPr>
          <p:cNvPr id="7" name="Кольцо 6"/>
          <p:cNvSpPr/>
          <p:nvPr/>
        </p:nvSpPr>
        <p:spPr>
          <a:xfrm>
            <a:off x="1714500" y="3857625"/>
            <a:ext cx="2071688" cy="2000250"/>
          </a:xfrm>
          <a:prstGeom prst="don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214438" y="3357563"/>
            <a:ext cx="3143250" cy="300037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0666" name="TextBox 8"/>
          <p:cNvSpPr txBox="1">
            <a:spLocks noChangeArrowheads="1"/>
          </p:cNvSpPr>
          <p:nvPr/>
        </p:nvSpPr>
        <p:spPr bwMode="auto">
          <a:xfrm>
            <a:off x="3286125" y="4357688"/>
            <a:ext cx="428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0667" name="TextBox 9"/>
          <p:cNvSpPr txBox="1">
            <a:spLocks noChangeArrowheads="1"/>
          </p:cNvSpPr>
          <p:nvPr/>
        </p:nvSpPr>
        <p:spPr bwMode="auto">
          <a:xfrm>
            <a:off x="2500313" y="4643438"/>
            <a:ext cx="5000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/>
              <a:t> </a:t>
            </a:r>
            <a:r>
              <a:rPr lang="ru-RU" altLang="ru-RU" sz="24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0668" name="TextBox 11"/>
          <p:cNvSpPr txBox="1">
            <a:spLocks noChangeArrowheads="1"/>
          </p:cNvSpPr>
          <p:nvPr/>
        </p:nvSpPr>
        <p:spPr bwMode="auto">
          <a:xfrm>
            <a:off x="3786188" y="4143375"/>
            <a:ext cx="428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70669" name="TextBox 13"/>
          <p:cNvSpPr txBox="1">
            <a:spLocks noChangeArrowheads="1"/>
          </p:cNvSpPr>
          <p:nvPr/>
        </p:nvSpPr>
        <p:spPr bwMode="auto">
          <a:xfrm>
            <a:off x="4427538" y="4071938"/>
            <a:ext cx="43592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b="1">
                <a:solidFill>
                  <a:srgbClr val="FF0000"/>
                </a:solidFill>
              </a:rPr>
              <a:t>1</a:t>
            </a:r>
            <a:r>
              <a:rPr lang="ru-RU" altLang="ru-RU"/>
              <a:t> </a:t>
            </a:r>
            <a:r>
              <a:rPr lang="ru-RU" altLang="ru-RU">
                <a:solidFill>
                  <a:srgbClr val="FFFF00"/>
                </a:solidFill>
                <a:latin typeface="Arial Black" panose="020B0A04020102020204" pitchFamily="34" charset="0"/>
              </a:rPr>
              <a:t>– биологические потребности</a:t>
            </a:r>
          </a:p>
          <a:p>
            <a:pPr eaLnBrk="1" hangingPunct="1"/>
            <a:r>
              <a:rPr lang="ru-RU" altLang="ru-RU" sz="2400" b="1">
                <a:solidFill>
                  <a:srgbClr val="FF0000"/>
                </a:solidFill>
              </a:rPr>
              <a:t>2</a:t>
            </a:r>
            <a:r>
              <a:rPr lang="ru-RU" altLang="ru-RU"/>
              <a:t> </a:t>
            </a:r>
            <a:r>
              <a:rPr lang="ru-RU" altLang="ru-RU">
                <a:solidFill>
                  <a:srgbClr val="FFFF00"/>
                </a:solidFill>
                <a:latin typeface="Arial Black" panose="020B0A04020102020204" pitchFamily="34" charset="0"/>
              </a:rPr>
              <a:t>– духовные потребности</a:t>
            </a:r>
          </a:p>
          <a:p>
            <a:pPr eaLnBrk="1" hangingPunct="1"/>
            <a:r>
              <a:rPr lang="ru-RU" altLang="ru-RU" sz="2400" b="1">
                <a:solidFill>
                  <a:srgbClr val="FF0000"/>
                </a:solidFill>
              </a:rPr>
              <a:t>3</a:t>
            </a:r>
            <a:r>
              <a:rPr lang="ru-RU" altLang="ru-RU"/>
              <a:t> </a:t>
            </a:r>
            <a:r>
              <a:rPr lang="ru-RU" altLang="ru-RU">
                <a:solidFill>
                  <a:srgbClr val="FFFF00"/>
                </a:solidFill>
                <a:latin typeface="Arial Black" panose="020B0A04020102020204" pitchFamily="34" charset="0"/>
              </a:rPr>
              <a:t>– социальные потребности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Прямоуг. 4"/>
          <p:cNvSpPr>
            <a:spLocks noChangeArrowheads="1"/>
          </p:cNvSpPr>
          <p:nvPr/>
        </p:nvSpPr>
        <p:spPr bwMode="auto">
          <a:xfrm>
            <a:off x="0" y="2714625"/>
            <a:ext cx="91440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7200" i="1"/>
              <a:t>   </a:t>
            </a:r>
            <a:endParaRPr lang="ru-RU" altLang="ru-RU" sz="4800"/>
          </a:p>
        </p:txBody>
      </p:sp>
      <p:sp>
        <p:nvSpPr>
          <p:cNvPr id="71683" name="Поле 5"/>
          <p:cNvSpPr txBox="1">
            <a:spLocks noChangeArrowheads="1"/>
          </p:cNvSpPr>
          <p:nvPr/>
        </p:nvSpPr>
        <p:spPr bwMode="auto">
          <a:xfrm>
            <a:off x="468313" y="620713"/>
            <a:ext cx="8351837" cy="502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5400"/>
              <a:t>Вирджиния Хендерсон наиболее важными направлениями в деятельности медицинской сестры считала следующие: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Прямоуг. 4"/>
          <p:cNvSpPr>
            <a:spLocks noChangeArrowheads="1"/>
          </p:cNvSpPr>
          <p:nvPr/>
        </p:nvSpPr>
        <p:spPr bwMode="auto">
          <a:xfrm>
            <a:off x="0" y="877888"/>
            <a:ext cx="9144000" cy="5453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/>
              <a:t>       1. Обеспечить пациенту нормальное дыхание.</a:t>
            </a:r>
          </a:p>
          <a:p>
            <a:pPr eaLnBrk="1" hangingPunct="1"/>
            <a:r>
              <a:rPr lang="ru-RU" altLang="ru-RU" sz="3200"/>
              <a:t>       2. Обеспечить пациенту адекватное питание и питье.</a:t>
            </a:r>
          </a:p>
          <a:p>
            <a:pPr eaLnBrk="1" hangingPunct="1"/>
            <a:r>
              <a:rPr lang="ru-RU" altLang="ru-RU" sz="3200"/>
              <a:t>       3. Обеспечивать пациенту удаление из организма продуктов жизнедеятельности.</a:t>
            </a:r>
          </a:p>
          <a:p>
            <a:pPr eaLnBrk="1" hangingPunct="1"/>
            <a:r>
              <a:rPr lang="ru-RU" altLang="ru-RU" sz="3200"/>
              <a:t>       4. Помогать пациенту поддерживать правильное положение тела, когда он лежит, сидит, ходит, а также помогать ему менять положение.</a:t>
            </a:r>
          </a:p>
          <a:p>
            <a:pPr eaLnBrk="1" hangingPunct="1"/>
            <a:r>
              <a:rPr lang="ru-RU" altLang="ru-RU" sz="3200"/>
              <a:t>       5. Обеспечить пациенту отдых и сон.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Прямоуг. 4"/>
          <p:cNvSpPr>
            <a:spLocks noChangeArrowheads="1"/>
          </p:cNvSpPr>
          <p:nvPr/>
        </p:nvSpPr>
        <p:spPr bwMode="auto">
          <a:xfrm>
            <a:off x="0" y="641350"/>
            <a:ext cx="9144000" cy="545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/>
              <a:t>       </a:t>
            </a:r>
            <a:r>
              <a:rPr lang="ru-RU" altLang="ru-RU" sz="3200"/>
              <a:t>6. Помогать пациенту подбирать необхо-димую одежду и надевать ее.</a:t>
            </a:r>
          </a:p>
          <a:p>
            <a:pPr eaLnBrk="1" hangingPunct="1"/>
            <a:r>
              <a:rPr lang="ru-RU" altLang="ru-RU" sz="3200"/>
              <a:t>       7. Помогать пациенту поддерживать нормальную температуру тела.</a:t>
            </a:r>
          </a:p>
          <a:p>
            <a:pPr eaLnBrk="1" hangingPunct="1"/>
            <a:r>
              <a:rPr lang="ru-RU" altLang="ru-RU" sz="3200"/>
              <a:t>       8. Помогать пациенту содержать тело в чистоте и порядке, а также обеспечивать за-щиту кожи.</a:t>
            </a:r>
          </a:p>
          <a:p>
            <a:pPr eaLnBrk="1" hangingPunct="1"/>
            <a:r>
              <a:rPr lang="ru-RU" altLang="ru-RU" sz="3200"/>
              <a:t>       9. Помогать пациенту избежать всевоз-можных опасностей извне и следить за тем, чтобы он не нанес вреда другим.</a:t>
            </a:r>
          </a:p>
          <a:p>
            <a:pPr eaLnBrk="1" hangingPunct="1"/>
            <a:r>
              <a:rPr lang="ru-RU" altLang="ru-RU" sz="3200"/>
              <a:t>     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Прямоуг. 4"/>
          <p:cNvSpPr>
            <a:spLocks noChangeArrowheads="1"/>
          </p:cNvSpPr>
          <p:nvPr/>
        </p:nvSpPr>
        <p:spPr bwMode="auto">
          <a:xfrm>
            <a:off x="0" y="738188"/>
            <a:ext cx="9144000" cy="551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600"/>
              <a:t>     </a:t>
            </a:r>
            <a:r>
              <a:rPr lang="ru-RU" altLang="ru-RU" sz="3200"/>
              <a:t>10. Помогать пациенту поддерживать кон-такт с другими, выражать свои желания и чувства.</a:t>
            </a:r>
          </a:p>
          <a:p>
            <a:pPr eaLnBrk="1" hangingPunct="1"/>
            <a:r>
              <a:rPr lang="ru-RU" altLang="ru-RU" sz="3200"/>
              <a:t>     11. Содействовать тому, чтобы пациент мог отправлять свои религиозные обряды и следовать своим принципам.</a:t>
            </a:r>
          </a:p>
          <a:p>
            <a:pPr eaLnBrk="1" hangingPunct="1"/>
            <a:r>
              <a:rPr lang="ru-RU" altLang="ru-RU" sz="3200"/>
              <a:t>     12. Помогать пациенту найти возможность заниматься каким-либо делом.</a:t>
            </a:r>
          </a:p>
          <a:p>
            <a:pPr eaLnBrk="1" hangingPunct="1"/>
            <a:r>
              <a:rPr lang="ru-RU" altLang="ru-RU" sz="3200"/>
              <a:t>     13. Содействовать отдыху и развлечениям пациента.</a:t>
            </a:r>
          </a:p>
          <a:p>
            <a:pPr eaLnBrk="1" hangingPunct="1"/>
            <a:r>
              <a:rPr lang="ru-RU" altLang="ru-RU" sz="3200"/>
              <a:t>     14. Содействовать обучению пациента.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>
                <a:solidFill>
                  <a:schemeClr val="tx1"/>
                </a:solidFill>
              </a:rPr>
              <a:t>УХОД ЗА БОЛЬНЫМИ</a:t>
            </a:r>
          </a:p>
        </p:txBody>
      </p:sp>
      <p:sp>
        <p:nvSpPr>
          <p:cNvPr id="75779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mtClean="0"/>
              <a:t>   КООРДИНИРОВАННОЕ ПРОВЕДЕНИЕ САНИТАРНЫХ, ГИГИЕНИЧЕСКИХ МЕРОПРИЯТИЙ И ВЫПОЛНЕНИЕ МЕДИЦИНСКИХ ПРОЦЕДУР, ПРЕДУПРЕЖДАЮЩИХ ОСЛОЖНЕНИЯ, НАПРАВЛЕННЫХ НА ОБЛЕГЧЕНИЕ СОСТОЯНИЯ БОЛЬНОГО И СПОСОБСТВУЮЩИХ ЕГО ВЫЗДОРОВЛЕНИЮ.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Прямоуг. 5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382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>
                <a:solidFill>
                  <a:schemeClr val="tx1"/>
                </a:solidFill>
              </a:rPr>
              <a:t>УХОД ЗА БОЛЬНЫМИ – ПРЯМАЯ ОБЯЗАННОСТЬ МЕДИЦИНСКОЙ СЕСТРЫ</a:t>
            </a:r>
          </a:p>
        </p:txBody>
      </p:sp>
      <p:sp>
        <p:nvSpPr>
          <p:cNvPr id="76803" name="Прямоуг. 6"/>
          <p:cNvSpPr>
            <a:spLocks noGrp="1" noChangeArrowheads="1"/>
          </p:cNvSpPr>
          <p:nvPr>
            <p:ph type="body" idx="1"/>
          </p:nvPr>
        </p:nvSpPr>
        <p:spPr>
          <a:xfrm>
            <a:off x="250825" y="1484313"/>
            <a:ext cx="8893175" cy="53736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endParaRPr lang="ru-RU" altLang="ru-RU" sz="2400" smtClean="0">
              <a:solidFill>
                <a:srgbClr val="000099"/>
              </a:solidFill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2400" smtClean="0"/>
              <a:t>Младшим медицинским персоналом могут выполняться только отдельные манипуляции общего ухода за больными под руководством медицинской сестры: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Уборка помещений;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Перекладывание больного;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Обработка и подача тяжелобольному судна или мочеприёмника;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Санитарно-гигиеническая обработка больного и т.д.</a:t>
            </a:r>
            <a:br>
              <a:rPr lang="ru-RU" altLang="ru-RU" sz="2400" smtClean="0"/>
            </a:br>
            <a:endParaRPr lang="ru-RU" altLang="ru-RU" sz="2400" smtClean="0"/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2000" b="1" smtClean="0">
                <a:latin typeface="Verdana" panose="020B0604030504040204" pitchFamily="34" charset="0"/>
              </a:rPr>
              <a:t>МЕДИЦИИНСКАЯ СЕСТРА НЕСЁТ ПОЛНУЮ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2000" b="1" smtClean="0">
                <a:latin typeface="Verdana" panose="020B0604030504040204" pitchFamily="34" charset="0"/>
              </a:rPr>
              <a:t>ОТВЕТСТВЕННОСТЬ ЗА ПРАВИЛЬНОСТЬ ВЫПОЛНЕНИЯ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2000" b="1" smtClean="0">
                <a:latin typeface="Verdana" panose="020B0604030504040204" pitchFamily="34" charset="0"/>
              </a:rPr>
              <a:t>МЛАДШИМ МЕДИЦИНСКИМ ПЕРСОНАЛОМ МАНИПУЛЯЦИЙ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ru-RU" altLang="ru-RU" sz="2000" b="1" smtClean="0">
                <a:latin typeface="Verdana" panose="020B0604030504040204" pitchFamily="34" charset="0"/>
              </a:rPr>
              <a:t>ОБЩЕГО УХОДА ЗА БОЛЬНЫМ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40" name="Автофигура 4"/>
          <p:cNvSpPr>
            <a:spLocks noChangeArrowheads="1"/>
          </p:cNvSpPr>
          <p:nvPr/>
        </p:nvSpPr>
        <p:spPr bwMode="auto">
          <a:xfrm>
            <a:off x="611188" y="404813"/>
            <a:ext cx="7848600" cy="1223962"/>
          </a:xfrm>
          <a:prstGeom prst="roundRect">
            <a:avLst>
              <a:gd name="adj" fmla="val 16667"/>
            </a:avLst>
          </a:prstGeom>
          <a:solidFill>
            <a:srgbClr val="008000"/>
          </a:solidFill>
          <a:ln w="76200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000" b="1">
                <a:solidFill>
                  <a:srgbClr val="FFFF00"/>
                </a:solidFill>
              </a:rPr>
              <a:t>УХОД ЗА БОЛЬНЫМИ</a:t>
            </a:r>
          </a:p>
        </p:txBody>
      </p:sp>
      <p:sp>
        <p:nvSpPr>
          <p:cNvPr id="142341" name="Автофигура 5"/>
          <p:cNvSpPr>
            <a:spLocks noChangeArrowheads="1"/>
          </p:cNvSpPr>
          <p:nvPr/>
        </p:nvSpPr>
        <p:spPr bwMode="auto">
          <a:xfrm>
            <a:off x="250825" y="2276475"/>
            <a:ext cx="5867400" cy="1800225"/>
          </a:xfrm>
          <a:prstGeom prst="roundRect">
            <a:avLst>
              <a:gd name="adj" fmla="val 16667"/>
            </a:avLst>
          </a:prstGeom>
          <a:solidFill>
            <a:srgbClr val="CC3300"/>
          </a:solidFill>
          <a:ln w="76200">
            <a:solidFill>
              <a:srgbClr val="00FFFF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FF00"/>
                </a:solidFill>
              </a:rPr>
              <a:t>ОБЩИЙ УХОД</a:t>
            </a:r>
            <a:r>
              <a:rPr lang="ru-RU" altLang="ru-RU" sz="2400" b="1">
                <a:solidFill>
                  <a:srgbClr val="336600"/>
                </a:solidFill>
              </a:rPr>
              <a:t> </a:t>
            </a:r>
          </a:p>
          <a:p>
            <a:pPr algn="ctr" eaLnBrk="1" hangingPunct="1"/>
            <a:r>
              <a:rPr lang="ru-RU" altLang="ru-RU" sz="2400" b="1">
                <a:solidFill>
                  <a:srgbClr val="00FF00"/>
                </a:solidFill>
              </a:rPr>
              <a:t>проведение мероприятий, в которых </a:t>
            </a:r>
          </a:p>
          <a:p>
            <a:pPr algn="ctr" eaLnBrk="1" hangingPunct="1"/>
            <a:r>
              <a:rPr lang="ru-RU" altLang="ru-RU" sz="2400" b="1">
                <a:solidFill>
                  <a:srgbClr val="00FF00"/>
                </a:solidFill>
              </a:rPr>
              <a:t>нуждается больной независимо </a:t>
            </a:r>
          </a:p>
          <a:p>
            <a:pPr algn="ctr" eaLnBrk="1" hangingPunct="1"/>
            <a:r>
              <a:rPr lang="ru-RU" altLang="ru-RU" sz="2400" b="1">
                <a:solidFill>
                  <a:srgbClr val="00FF00"/>
                </a:solidFill>
              </a:rPr>
              <a:t>от характера заболевания</a:t>
            </a:r>
          </a:p>
          <a:p>
            <a:pPr algn="ctr" eaLnBrk="1" hangingPunct="1"/>
            <a:endParaRPr lang="ru-RU" altLang="ru-RU" sz="3200" b="1">
              <a:solidFill>
                <a:srgbClr val="00FF00"/>
              </a:solidFill>
            </a:endParaRPr>
          </a:p>
        </p:txBody>
      </p:sp>
      <p:sp>
        <p:nvSpPr>
          <p:cNvPr id="142342" name="Автофигура 6"/>
          <p:cNvSpPr>
            <a:spLocks noChangeArrowheads="1"/>
          </p:cNvSpPr>
          <p:nvPr/>
        </p:nvSpPr>
        <p:spPr bwMode="auto">
          <a:xfrm>
            <a:off x="2627313" y="4581525"/>
            <a:ext cx="5976937" cy="1943100"/>
          </a:xfrm>
          <a:prstGeom prst="roundRect">
            <a:avLst>
              <a:gd name="adj" fmla="val 16667"/>
            </a:avLst>
          </a:prstGeom>
          <a:solidFill>
            <a:srgbClr val="CC3300"/>
          </a:solidFill>
          <a:ln w="76200">
            <a:solidFill>
              <a:srgbClr val="00FFFF"/>
            </a:solidFill>
            <a:round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400" b="1">
                <a:solidFill>
                  <a:srgbClr val="FFFF00"/>
                </a:solidFill>
              </a:rPr>
              <a:t>СПЕЦИАЛЬНЫЙ УХОД</a:t>
            </a:r>
            <a:r>
              <a:rPr lang="ru-RU" altLang="ru-RU" sz="2400"/>
              <a:t> </a:t>
            </a:r>
          </a:p>
          <a:p>
            <a:pPr algn="ctr" eaLnBrk="1" hangingPunct="1"/>
            <a:r>
              <a:rPr lang="ru-RU" altLang="ru-RU" sz="2400" b="1">
                <a:solidFill>
                  <a:srgbClr val="00FF00"/>
                </a:solidFill>
              </a:rPr>
              <a:t>проведение мероприятий, которые </a:t>
            </a:r>
          </a:p>
          <a:p>
            <a:pPr algn="ctr" eaLnBrk="1" hangingPunct="1"/>
            <a:r>
              <a:rPr lang="ru-RU" altLang="ru-RU" sz="2400" b="1">
                <a:solidFill>
                  <a:srgbClr val="00FF00"/>
                </a:solidFill>
              </a:rPr>
              <a:t>применяются только по отношению к </a:t>
            </a:r>
          </a:p>
          <a:p>
            <a:pPr algn="ctr" eaLnBrk="1" hangingPunct="1"/>
            <a:r>
              <a:rPr lang="ru-RU" altLang="ru-RU" sz="2400" b="1">
                <a:solidFill>
                  <a:srgbClr val="00FF00"/>
                </a:solidFill>
              </a:rPr>
              <a:t>больным определенной группы</a:t>
            </a:r>
          </a:p>
          <a:p>
            <a:pPr algn="ctr" eaLnBrk="1" hangingPunct="1"/>
            <a:endParaRPr lang="ru-RU" altLang="ru-RU" sz="2400" b="1">
              <a:solidFill>
                <a:srgbClr val="00FF00"/>
              </a:solidFill>
            </a:endParaRPr>
          </a:p>
          <a:p>
            <a:pPr algn="ctr" eaLnBrk="1" hangingPunct="1"/>
            <a:endParaRPr lang="ru-RU" altLang="ru-RU"/>
          </a:p>
        </p:txBody>
      </p:sp>
      <p:sp>
        <p:nvSpPr>
          <p:cNvPr id="142344" name="Автофигура 8"/>
          <p:cNvSpPr>
            <a:spLocks noChangeArrowheads="1"/>
          </p:cNvSpPr>
          <p:nvPr/>
        </p:nvSpPr>
        <p:spPr bwMode="auto">
          <a:xfrm rot="10800000">
            <a:off x="6156325" y="1628775"/>
            <a:ext cx="863600" cy="201612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057 h 21600"/>
              <a:gd name="T14" fmla="*/ 17647 w 21600"/>
              <a:gd name="T15" fmla="*/ 1010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626" y="0"/>
                </a:lnTo>
                <a:lnTo>
                  <a:pt x="15626" y="2057"/>
                </a:lnTo>
                <a:lnTo>
                  <a:pt x="12427" y="2057"/>
                </a:lnTo>
                <a:cubicBezTo>
                  <a:pt x="5564" y="2057"/>
                  <a:pt x="0" y="6579"/>
                  <a:pt x="0" y="12158"/>
                </a:cubicBezTo>
                <a:lnTo>
                  <a:pt x="0" y="21600"/>
                </a:lnTo>
                <a:lnTo>
                  <a:pt x="8222" y="21600"/>
                </a:lnTo>
                <a:lnTo>
                  <a:pt x="8222" y="12158"/>
                </a:lnTo>
                <a:cubicBezTo>
                  <a:pt x="8222" y="11022"/>
                  <a:pt x="10105" y="10101"/>
                  <a:pt x="12427" y="10101"/>
                </a:cubicBezTo>
                <a:lnTo>
                  <a:pt x="15626" y="10101"/>
                </a:lnTo>
                <a:lnTo>
                  <a:pt x="156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008000"/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42345" name="Автофигура 9"/>
          <p:cNvSpPr>
            <a:spLocks noChangeArrowheads="1"/>
          </p:cNvSpPr>
          <p:nvPr/>
        </p:nvSpPr>
        <p:spPr bwMode="auto">
          <a:xfrm>
            <a:off x="7380288" y="1628775"/>
            <a:ext cx="720725" cy="2808288"/>
          </a:xfrm>
          <a:prstGeom prst="downArrow">
            <a:avLst>
              <a:gd name="adj1" fmla="val 50000"/>
              <a:gd name="adj2" fmla="val 97412"/>
            </a:avLst>
          </a:prstGeom>
          <a:solidFill>
            <a:srgbClr val="008000"/>
          </a:solidFill>
          <a:ln w="762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0" grpId="0" animBg="1"/>
      <p:bldP spid="142341" grpId="0" animBg="1"/>
      <p:bldP spid="142342" grpId="0" animBg="1"/>
      <p:bldP spid="142344" grpId="0" animBg="1"/>
      <p:bldP spid="142345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>
                <a:solidFill>
                  <a:schemeClr val="tx1"/>
                </a:solidFill>
              </a:rPr>
              <a:t>МЕРОПРИЯТИЯ ПО ОБЩЕМУ УХОДУ ЗА БОЛЬНЫМИ</a:t>
            </a:r>
          </a:p>
        </p:txBody>
      </p:sp>
      <p:sp>
        <p:nvSpPr>
          <p:cNvPr id="7885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Санитарная обработка (при поступлении).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Создание и обеспечение лечебно-охранительного и санитарно-эпидемиологического режима.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Общее наблюдение за больным.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Выполнение врачебных назначений.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Оказание помощи тяжелобольным при: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−"/>
            </a:pPr>
            <a:r>
              <a:rPr lang="ru-RU" altLang="ru-RU" sz="2400" b="1" smtClean="0"/>
              <a:t>проведении мероприятий личной гигиены;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−"/>
            </a:pPr>
            <a:r>
              <a:rPr lang="ru-RU" altLang="ru-RU" sz="2400" b="1" smtClean="0"/>
              <a:t>приёме пищи;</a:t>
            </a: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−"/>
            </a:pPr>
            <a:r>
              <a:rPr lang="ru-RU" altLang="ru-RU" sz="2400" b="1" smtClean="0"/>
              <a:t>физиологических отправлениях.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 startAt="6"/>
            </a:pPr>
            <a:r>
              <a:rPr lang="ru-RU" altLang="ru-RU" sz="2400" b="1" smtClean="0"/>
              <a:t>Профилактика пролежней.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 startAt="6"/>
            </a:pPr>
            <a:r>
              <a:rPr lang="ru-RU" altLang="ru-RU" sz="2400" b="1" smtClean="0"/>
              <a:t>Оказание первой и доврачебной помощи при неотложных состояниях.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 startAt="6"/>
            </a:pPr>
            <a:r>
              <a:rPr lang="ru-RU" altLang="ru-RU" sz="2400" b="1" smtClean="0"/>
              <a:t>Медицинское просвещение.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endParaRPr lang="ru-RU" altLang="ru-RU" sz="24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827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chemeClr val="tx1"/>
                </a:solidFill>
              </a:rPr>
              <a:t>МЕРОПРИЯТИЯ СПЕЦИАЛЬНОГО УХОДА</a:t>
            </a:r>
          </a:p>
        </p:txBody>
      </p:sp>
      <p:sp>
        <p:nvSpPr>
          <p:cNvPr id="7987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5084762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Промывание желудка.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Постановка очистительных клизм.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Катетеризация мочевого пузыря.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Промывание дренажных трубок, катетеров.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Подготовка к исследованиям.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Мероприятия раннего послеоперационного периода и другие</a:t>
            </a:r>
            <a:r>
              <a:rPr lang="ru-RU" altLang="ru-RU" sz="2400" smtClean="0"/>
              <a:t>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Оксигенотерапия 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Дыхательная гимнастика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ru-RU" altLang="ru-RU" sz="2400" b="1" smtClean="0"/>
              <a:t>Массаж 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endParaRPr lang="ru-RU" altLang="ru-RU" sz="2400" b="1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457200" y="2060575"/>
            <a:ext cx="8229600" cy="3097213"/>
          </a:xfrm>
        </p:spPr>
        <p:txBody>
          <a:bodyPr/>
          <a:lstStyle/>
          <a:p>
            <a:pPr eaLnBrk="1" hangingPunct="1">
              <a:defRPr/>
            </a:pPr>
            <a:r>
              <a:rPr lang="ru-RU" b="1" dirty="0" smtClean="0">
                <a:solidFill>
                  <a:schemeClr val="tx1"/>
                </a:solidFill>
              </a:rPr>
              <a:t>ОСНОВНЫЕ МЕРОПРИЯТИЯ ПО ОБЩЕМУ УХОДУ ЗА БОЛЬНЫМИ</a:t>
            </a:r>
          </a:p>
        </p:txBody>
      </p:sp>
      <p:pic>
        <p:nvPicPr>
          <p:cNvPr id="80899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2225"/>
            <a:ext cx="1992313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chemeClr val="tx1"/>
                </a:solidFill>
              </a:rPr>
              <a:t>САНИТАРНАЯ ОБРАБОТКА</a:t>
            </a:r>
          </a:p>
        </p:txBody>
      </p:sp>
      <p:sp>
        <p:nvSpPr>
          <p:cNvPr id="81923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−"/>
            </a:pPr>
            <a:r>
              <a:rPr lang="ru-RU" altLang="ru-RU" smtClean="0"/>
              <a:t>СОВОКУПНОСТЬ МЕРОПРИЯТИЙ, ПРОВОДИМЫХ С ЦЕЛЬЮ ОСВОБОЖДЕНИЯ ПОВЕРХНОСТИ ТЕЛА ЧЕЛОВЕКА, ЕГО ОДЕЖДЫ, ВЕЩЕЙ ПОСТОЯННОГО ПОЛЬЗОВАНИЯ ОТ ВОЗБУДИТЕЛЕЙ ИНФЕКЦИОННЫХ БОЛЕЗНЕЙ И (ИЛИ) ИХ ПЕРЕНОСЧИКОВ.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38237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>
                <a:solidFill>
                  <a:schemeClr val="tx1"/>
                </a:solidFill>
              </a:rPr>
              <a:t>САНИТАРНАЯ ОБРАБОТКА ВКЛЮЧАЕТ:</a:t>
            </a:r>
          </a:p>
        </p:txBody>
      </p:sp>
      <p:sp>
        <p:nvSpPr>
          <p:cNvPr id="8294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mtClean="0"/>
              <a:t>ГИГИЕНИЧЕСКУЮ ПОМЫВКУ (ВАННА, ДУШ, ОБТИРАНИЕ) БОЛЬНОГО;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mtClean="0"/>
              <a:t> ОБРАБОТКУ ВОЛОСИСТЫХ ПОКРОВОВ ПРИ ПЕДИКУЛЁЗЕ;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mtClean="0"/>
              <a:t>ДЕЗИНФЕКЦИЮ (ДЕЗИНСЕКЦИЮ) БЕЛЬЯ, ОБМУНДИРОВАНИЯ И ОБУВИ БОЛЬНОГО;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mtClean="0"/>
              <a:t>ПЕРЕОДЕВАНИЕ БОЛЬНОГО В ЧИСТОЕ ГОСПИТАЛЬНОЕ БЕЛЬЁ И ОДЕЖДУ.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2074862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>
                <a:solidFill>
                  <a:schemeClr val="tx1"/>
                </a:solidFill>
              </a:rPr>
              <a:t>ЛЕЧЕБНО-ОХРАНИТЕЛЬНЫЙ РЕЖИМ –</a:t>
            </a:r>
            <a:r>
              <a:rPr lang="ru-RU" sz="3200" b="1" smtClean="0"/>
              <a:t> комплекс мероприятий, направленных на обеспечение максимального физического и психического покоя больного:</a:t>
            </a:r>
          </a:p>
        </p:txBody>
      </p:sp>
      <p:sp>
        <p:nvSpPr>
          <p:cNvPr id="8397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276475"/>
            <a:ext cx="9144000" cy="3849688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ru-RU" altLang="ru-RU" b="1" smtClean="0"/>
              <a:t>ВКЛЮЧАЕТ:</a:t>
            </a:r>
          </a:p>
          <a:p>
            <a:pPr marL="609600" indent="-609600" eaLnBrk="1" hangingPunct="1"/>
            <a:r>
              <a:rPr lang="ru-RU" altLang="ru-RU" smtClean="0"/>
              <a:t>Обеспечение режима щажения психики больного.</a:t>
            </a:r>
          </a:p>
          <a:p>
            <a:pPr marL="609600" indent="-609600" eaLnBrk="1" hangingPunct="1"/>
            <a:r>
              <a:rPr lang="ru-RU" altLang="ru-RU" smtClean="0"/>
              <a:t>Соблюдение правил внутреннего распорядка дня в отделении.</a:t>
            </a:r>
          </a:p>
          <a:p>
            <a:pPr marL="609600" indent="-609600" eaLnBrk="1" hangingPunct="1"/>
            <a:r>
              <a:rPr lang="ru-RU" altLang="ru-RU" smtClean="0"/>
              <a:t>Обеспечение режима рациональной физической (двигательной) активности.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858962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>
                <a:solidFill>
                  <a:schemeClr val="tx1"/>
                </a:solidFill>
              </a:rPr>
              <a:t>САНИТАРНО-ЭПИДЕМИОЛОГИЧЕСКИЙ РЕЖИМ</a:t>
            </a:r>
            <a:r>
              <a:rPr lang="ru-RU" sz="4000" b="1" smtClean="0"/>
              <a:t> – </a:t>
            </a:r>
            <a:r>
              <a:rPr lang="ru-RU" sz="2800" b="1" smtClean="0"/>
              <a:t>условия, препятствующие заносу и распространению инфекционных заболеваний</a:t>
            </a:r>
          </a:p>
        </p:txBody>
      </p:sp>
      <p:sp>
        <p:nvSpPr>
          <p:cNvPr id="8499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852738"/>
            <a:ext cx="9144000" cy="40052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ВКЛЮЧАЕТ:</a:t>
            </a:r>
          </a:p>
          <a:p>
            <a:pPr eaLnBrk="1" hangingPunct="1"/>
            <a:r>
              <a:rPr lang="ru-RU" altLang="ru-RU" smtClean="0"/>
              <a:t>Уборку и дезинфекцию помещений;</a:t>
            </a:r>
          </a:p>
          <a:p>
            <a:pPr eaLnBrk="1" hangingPunct="1"/>
            <a:r>
              <a:rPr lang="ru-RU" altLang="ru-RU" smtClean="0"/>
              <a:t>Наличие и состояние дезинфекционных средств;</a:t>
            </a:r>
          </a:p>
          <a:p>
            <a:pPr eaLnBrk="1" hangingPunct="1"/>
            <a:r>
              <a:rPr lang="ru-RU" altLang="ru-RU" smtClean="0"/>
              <a:t>Содержание санпропускников;</a:t>
            </a:r>
          </a:p>
          <a:p>
            <a:pPr eaLnBrk="1" hangingPunct="1"/>
            <a:r>
              <a:rPr lang="ru-RU" altLang="ru-RU" smtClean="0"/>
              <a:t>Своевременное выявление и изоляцию инфекционных больных.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633412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>
                <a:solidFill>
                  <a:schemeClr val="tx1"/>
                </a:solidFill>
              </a:rPr>
              <a:t>ОБЩЕЕ НАБЛЮДЕНИЕ ЗА БОЛЬНЫМ</a:t>
            </a:r>
          </a:p>
        </p:txBody>
      </p:sp>
      <p:sp>
        <p:nvSpPr>
          <p:cNvPr id="8601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56610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/>
              <a:t>ОЦЕНИВАЮТСЯ: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психосоциальное состояния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состояние сознания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двигательная активность и положение в постели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выражение лица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цвет кожных покровов и видимых слизистых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состояние органов кровообращения и дыхания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функция органов выделения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тепловое состояние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продолжительность и качество сна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аппетит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z="2800" smtClean="0"/>
              <a:t>наличие вредных привычек</a:t>
            </a:r>
          </a:p>
          <a:p>
            <a:pPr eaLnBrk="1" hangingPunct="1">
              <a:lnSpc>
                <a:spcPct val="90000"/>
              </a:lnSpc>
            </a:pPr>
            <a:endParaRPr lang="ru-RU" altLang="ru-RU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7778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>
                <a:solidFill>
                  <a:schemeClr val="tx1"/>
                </a:solidFill>
              </a:rPr>
              <a:t>ВЫПОЛНЕНИЕ ВРАЧЕБНЫХ НАЗНАЧЕНИЙ</a:t>
            </a:r>
          </a:p>
        </p:txBody>
      </p:sp>
      <p:sp>
        <p:nvSpPr>
          <p:cNvPr id="8704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144000" cy="57324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Энтеральное введение лекарственных средств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Наружное применение лекарственных средств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Парэнтеральное введение лекарственных средств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Ингаляционные процедуры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Простейшие физиотерапевтические процедуры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Дыхательные упражнения, гигиеническая гимнастика и элементы массажа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Подготовка больных к инструментальным методам исследования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Контроль правильности сбора и сбор биологичес-кого материала для анализов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Контроль своевременности проведения исследо-ваний и сдачи биоматериалов для анализов</a:t>
            </a:r>
          </a:p>
          <a:p>
            <a:pPr eaLnBrk="1" hangingPunct="1">
              <a:lnSpc>
                <a:spcPct val="80000"/>
              </a:lnSpc>
            </a:pPr>
            <a:endParaRPr lang="ru-RU" altLang="ru-RU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858962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>
                <a:solidFill>
                  <a:schemeClr val="tx1"/>
                </a:solidFill>
              </a:rPr>
              <a:t>ОКАЗАНИЕ ПОМОЩИ ТЯЖЕЛОБОЛЬНЫМ ПРИ ПРОВЕДЕНИИ МЕРОПРИЯТИЙ ЛИЧНОЙ ГИГИЕНЫ</a:t>
            </a:r>
          </a:p>
        </p:txBody>
      </p:sp>
      <p:sp>
        <p:nvSpPr>
          <p:cNvPr id="8806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395288" y="2420938"/>
            <a:ext cx="8748712" cy="3816350"/>
          </a:xfrm>
        </p:spPr>
        <p:txBody>
          <a:bodyPr/>
          <a:lstStyle/>
          <a:p>
            <a:pPr eaLnBrk="1" hangingPunct="1"/>
            <a:r>
              <a:rPr lang="ru-RU" altLang="ru-RU" sz="3600" smtClean="0"/>
              <a:t>Смена белья</a:t>
            </a:r>
          </a:p>
          <a:p>
            <a:pPr eaLnBrk="1" hangingPunct="1"/>
            <a:r>
              <a:rPr lang="ru-RU" altLang="ru-RU" sz="3600" smtClean="0"/>
              <a:t>Уход за кожей лица, рук</a:t>
            </a:r>
          </a:p>
          <a:p>
            <a:pPr eaLnBrk="1" hangingPunct="1"/>
            <a:r>
              <a:rPr lang="ru-RU" altLang="ru-RU" sz="3600" smtClean="0"/>
              <a:t>Мытьё головы</a:t>
            </a:r>
          </a:p>
          <a:p>
            <a:pPr eaLnBrk="1" hangingPunct="1"/>
            <a:r>
              <a:rPr lang="ru-RU" altLang="ru-RU" sz="3600" smtClean="0"/>
              <a:t>Мытьё ног</a:t>
            </a:r>
          </a:p>
          <a:p>
            <a:pPr eaLnBrk="1" hangingPunct="1"/>
            <a:r>
              <a:rPr lang="ru-RU" altLang="ru-RU" sz="3600" smtClean="0"/>
              <a:t>Уход за промежностью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Рисунок 4" descr="Постель 1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301" r="10626"/>
          <a:stretch>
            <a:fillRect/>
          </a:stretch>
        </p:blipFill>
        <p:spPr>
          <a:xfrm>
            <a:off x="900113" y="1965325"/>
            <a:ext cx="7632700" cy="48355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9091" name="Поле 7"/>
          <p:cNvSpPr txBox="1">
            <a:spLocks noChangeArrowheads="1"/>
          </p:cNvSpPr>
          <p:nvPr/>
        </p:nvSpPr>
        <p:spPr bwMode="auto">
          <a:xfrm>
            <a:off x="395288" y="333375"/>
            <a:ext cx="84978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89092" name="Поле 8"/>
          <p:cNvSpPr txBox="1">
            <a:spLocks noChangeArrowheads="1"/>
          </p:cNvSpPr>
          <p:nvPr/>
        </p:nvSpPr>
        <p:spPr bwMode="auto">
          <a:xfrm>
            <a:off x="0" y="260350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 b="1"/>
              <a:t>СМЕНА ПОСТЕЛЬНОГО БЕЛЬЯ У ТЯЖЕЛОБОЛЬНОГО                             вариант 1.1</a:t>
            </a:r>
            <a:endParaRPr lang="ru-RU" altLang="ru-RU" sz="200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Рисунок 4" descr="Постель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345" t="3076" r="16740" b="17174"/>
          <a:stretch>
            <a:fillRect/>
          </a:stretch>
        </p:blipFill>
        <p:spPr bwMode="auto">
          <a:xfrm>
            <a:off x="395288" y="1628775"/>
            <a:ext cx="8497887" cy="519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5" name="Поле 5"/>
          <p:cNvSpPr txBox="1">
            <a:spLocks noChangeArrowheads="1"/>
          </p:cNvSpPr>
          <p:nvPr/>
        </p:nvSpPr>
        <p:spPr bwMode="auto">
          <a:xfrm>
            <a:off x="468313" y="0"/>
            <a:ext cx="8675687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200" b="1"/>
              <a:t>СМЕНА ПОСТЕЛЬНОГО БЕЛЬЯ У ТЯЖЕЛОБОЛЬНОГО                         вариант 1.2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Рисунок 4" descr="Постель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297" r="5403"/>
          <a:stretch>
            <a:fillRect/>
          </a:stretch>
        </p:blipFill>
        <p:spPr bwMode="auto">
          <a:xfrm>
            <a:off x="539750" y="1931988"/>
            <a:ext cx="8208963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39" name="Поле 5"/>
          <p:cNvSpPr txBox="1">
            <a:spLocks noChangeArrowheads="1"/>
          </p:cNvSpPr>
          <p:nvPr/>
        </p:nvSpPr>
        <p:spPr bwMode="auto">
          <a:xfrm>
            <a:off x="323850" y="0"/>
            <a:ext cx="8569325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3600" b="1"/>
              <a:t>СМЕНА ПОСТЕЛЬНОГО БЕЛЬЯ У ТЯЖЕЛОБОЛЬНОГО               вариант 2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7" name="Прямоуг. 5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МЫТЬЁ ГОЛОВЫ</a:t>
            </a:r>
          </a:p>
        </p:txBody>
      </p:sp>
      <p:pic>
        <p:nvPicPr>
          <p:cNvPr id="92163" name="Рисунок 4" descr="Мыт гол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24000"/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56" t="7455" r="7755" b="12999"/>
          <a:stretch>
            <a:fillRect/>
          </a:stretch>
        </p:blipFill>
        <p:spPr>
          <a:xfrm>
            <a:off x="250825" y="2133600"/>
            <a:ext cx="8569325" cy="35560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Рисунок 4" descr="Ноги мыть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277" t="7249" b="14461"/>
          <a:stretch>
            <a:fillRect/>
          </a:stretch>
        </p:blipFill>
        <p:spPr bwMode="auto">
          <a:xfrm>
            <a:off x="0" y="2781300"/>
            <a:ext cx="9144000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7" name="Поле 5"/>
          <p:cNvSpPr txBox="1">
            <a:spLocks noChangeArrowheads="1"/>
          </p:cNvSpPr>
          <p:nvPr/>
        </p:nvSpPr>
        <p:spPr bwMode="auto">
          <a:xfrm>
            <a:off x="0" y="404813"/>
            <a:ext cx="91440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000" b="1"/>
              <a:t>МЫТЬЁ НОГ 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4000" b="1"/>
              <a:t>ТЯЖЕЛОБОЛЬНОМУ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382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>
                <a:solidFill>
                  <a:schemeClr val="tx1"/>
                </a:solidFill>
              </a:rPr>
              <a:t>ОКАЗАНИЕ ПОМОЩИ ТЯЖЕЛОБОЛЬНЫМ ПРИ ПРИЁМЕ ПИЩИ</a:t>
            </a:r>
          </a:p>
        </p:txBody>
      </p:sp>
      <p:sp>
        <p:nvSpPr>
          <p:cNvPr id="9421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557338"/>
            <a:ext cx="9144000" cy="4568825"/>
          </a:xfrm>
        </p:spPr>
        <p:txBody>
          <a:bodyPr/>
          <a:lstStyle/>
          <a:p>
            <a:pPr eaLnBrk="1" hangingPunct="1"/>
            <a:r>
              <a:rPr lang="ru-RU" altLang="ru-RU" smtClean="0"/>
              <a:t>Соблюдение режима и рациона питания</a:t>
            </a:r>
          </a:p>
          <a:p>
            <a:pPr eaLnBrk="1" hangingPunct="1"/>
            <a:r>
              <a:rPr lang="ru-RU" altLang="ru-RU" smtClean="0"/>
              <a:t>Оценка качества готовых блюд</a:t>
            </a:r>
          </a:p>
          <a:p>
            <a:pPr eaLnBrk="1" hangingPunct="1"/>
            <a:r>
              <a:rPr lang="ru-RU" altLang="ru-RU" smtClean="0"/>
              <a:t>Обеспечение чистоты столовых приборов</a:t>
            </a:r>
          </a:p>
          <a:p>
            <a:pPr eaLnBrk="1" hangingPunct="1"/>
            <a:r>
              <a:rPr lang="ru-RU" altLang="ru-RU" smtClean="0"/>
              <a:t>Помывка рук перед и после приёма пищи</a:t>
            </a:r>
          </a:p>
          <a:p>
            <a:pPr eaLnBrk="1" hangingPunct="1"/>
            <a:r>
              <a:rPr lang="ru-RU" altLang="ru-RU" smtClean="0"/>
              <a:t>Кормление с помощью поильника</a:t>
            </a:r>
          </a:p>
          <a:p>
            <a:pPr eaLnBrk="1" hangingPunct="1"/>
            <a:r>
              <a:rPr lang="ru-RU" altLang="ru-RU" smtClean="0"/>
              <a:t>Кормление с помощью столовых приборов</a:t>
            </a:r>
          </a:p>
          <a:p>
            <a:pPr eaLnBrk="1" hangingPunct="1"/>
            <a:r>
              <a:rPr lang="ru-RU" altLang="ru-RU" smtClean="0"/>
              <a:t>Искусственное питание</a:t>
            </a:r>
          </a:p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7145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ОКАЗАНИЕ ПОМОЩИ ТЯЖЕЛОБОЛЬНЫМ ПРИ ФИЗИОЛОГИЧЕСКИХ ОТПРАВЛЕНИЯХ</a:t>
            </a:r>
          </a:p>
        </p:txBody>
      </p:sp>
      <p:sp>
        <p:nvSpPr>
          <p:cNvPr id="9523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2987675"/>
            <a:ext cx="8229600" cy="31083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Обучение больного пользованию подкладным судном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Обучение больного пользованию мочеприёмником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Применение газоотводной трубки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Постановка очистительной клизмы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ПРОФИЛАКТИКА ПРОЛЕЖНЕЙ</a:t>
            </a:r>
          </a:p>
        </p:txBody>
      </p:sp>
      <p:sp>
        <p:nvSpPr>
          <p:cNvPr id="9625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133600"/>
            <a:ext cx="9144000" cy="39925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Неукоснительное выполнение ОТРАСЛЕВОГО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СТАНДАРТА «Протокол ведения больных.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Пролежни» ОСТ 91500.11.0001-2002,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утверждённого приказом Министерства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здравоохранения РФ № 123 от 17 апреля 2002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года.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>
              <a:defRPr/>
            </a:pPr>
            <a:r>
              <a:rPr lang="ru-RU" b="1" smtClean="0"/>
              <a:t>ГРУППУ РИСКА СОСТАВЛЯЮТ:</a:t>
            </a:r>
          </a:p>
        </p:txBody>
      </p:sp>
      <p:sp>
        <p:nvSpPr>
          <p:cNvPr id="9728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981075"/>
            <a:ext cx="9144000" cy="5876925"/>
          </a:xfrm>
        </p:spPr>
        <p:txBody>
          <a:bodyPr/>
          <a:lstStyle/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Пожилые люди;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Пациенты, страдающие хроническими заболеваниями (сахарный диабет, ишемическая болезнь сердца);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Больные с нарушением сознания (когнитивные нарушения, действие обезболивающих веществ, кома и т.д.);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Больные с параличами и/или нарушениями поверхностной и глубокой чувствительности.</a:t>
            </a:r>
            <a:br>
              <a:rPr lang="ru-RU" altLang="ru-RU" sz="2400" smtClean="0"/>
            </a:br>
            <a:r>
              <a:rPr lang="ru-RU" altLang="ru-RU" sz="2400" smtClean="0"/>
              <a:t/>
            </a:r>
            <a:br>
              <a:rPr lang="ru-RU" altLang="ru-RU" sz="2400" smtClean="0"/>
            </a:br>
            <a:r>
              <a:rPr lang="ru-RU" altLang="ru-RU" sz="2400" smtClean="0"/>
              <a:t>К дополнительным факторам риска относят: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 недержание мочи (раздражение кожи);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ксероз (сухость кожи);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отеки; </a:t>
            </a:r>
          </a:p>
          <a:p>
            <a:pPr eaLnBrk="1" hangingPunct="1">
              <a:buClr>
                <a:schemeClr val="tx1"/>
              </a:buClr>
              <a:buFont typeface="Arial" panose="020B0604020202020204" pitchFamily="34" charset="0"/>
              <a:buChar char="─"/>
            </a:pPr>
            <a:r>
              <a:rPr lang="ru-RU" altLang="ru-RU" sz="2400" smtClean="0"/>
              <a:t>процедуры электрофореза или фонофореза также способствуют мацерации кожи.</a:t>
            </a:r>
          </a:p>
          <a:p>
            <a:pPr eaLnBrk="1" hangingPunct="1">
              <a:buFontTx/>
              <a:buNone/>
            </a:pPr>
            <a:endParaRPr lang="ru-RU" altLang="ru-RU" sz="3600" smtClean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354137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ОКАЗАНИЕ ПЕРВОЙ И ДОВРАЧЕБНОЙ ПОМОЩИ ПРИ НЕОТЛОЖНЫХ СОСТОЯНИЯХ</a:t>
            </a:r>
          </a:p>
        </p:txBody>
      </p:sp>
      <p:sp>
        <p:nvSpPr>
          <p:cNvPr id="9830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844675"/>
            <a:ext cx="9144000" cy="5013325"/>
          </a:xfrm>
        </p:spPr>
        <p:txBody>
          <a:bodyPr/>
          <a:lstStyle/>
          <a:p>
            <a:pPr eaLnBrk="1" hangingPunct="1"/>
            <a:r>
              <a:rPr lang="ru-RU" altLang="ru-RU" smtClean="0"/>
              <a:t>При стенокардии</a:t>
            </a:r>
          </a:p>
          <a:p>
            <a:pPr eaLnBrk="1" hangingPunct="1"/>
            <a:r>
              <a:rPr lang="ru-RU" altLang="ru-RU" smtClean="0"/>
              <a:t>При отёке лёгких</a:t>
            </a:r>
          </a:p>
          <a:p>
            <a:pPr eaLnBrk="1" hangingPunct="1"/>
            <a:r>
              <a:rPr lang="ru-RU" altLang="ru-RU" smtClean="0"/>
              <a:t>При приступе бронхиальной астмы</a:t>
            </a:r>
          </a:p>
          <a:p>
            <a:pPr eaLnBrk="1" hangingPunct="1"/>
            <a:r>
              <a:rPr lang="ru-RU" altLang="ru-RU" smtClean="0"/>
              <a:t>При анафилактическом шоке</a:t>
            </a:r>
          </a:p>
          <a:p>
            <a:pPr eaLnBrk="1" hangingPunct="1"/>
            <a:r>
              <a:rPr lang="ru-RU" altLang="ru-RU" smtClean="0"/>
              <a:t>При гипертоническом кризе</a:t>
            </a:r>
          </a:p>
          <a:p>
            <a:pPr eaLnBrk="1" hangingPunct="1"/>
            <a:r>
              <a:rPr lang="ru-RU" altLang="ru-RU" smtClean="0"/>
              <a:t>При различных отравлениях</a:t>
            </a:r>
          </a:p>
          <a:p>
            <a:pPr eaLnBrk="1" hangingPunct="1"/>
            <a:r>
              <a:rPr lang="ru-RU" altLang="ru-RU" smtClean="0"/>
              <a:t>При внутренних кровотечениях и т.д.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СЕСТРИНСКИЕ ВМЕШАТЕЛЬСТВА ПРИ СТЕНОКАРДИИ</a:t>
            </a:r>
          </a:p>
        </p:txBody>
      </p:sp>
      <p:sp>
        <p:nvSpPr>
          <p:cNvPr id="9933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Обеспечить пациенту физический и психический покой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Измерить АД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Если АД</a:t>
            </a:r>
            <a:r>
              <a:rPr lang="ru-RU" altLang="ru-RU" sz="2400" baseline="-25000" smtClean="0"/>
              <a:t>С</a:t>
            </a:r>
            <a:r>
              <a:rPr lang="ru-RU" altLang="ru-RU" sz="2400" smtClean="0"/>
              <a:t> </a:t>
            </a:r>
            <a:r>
              <a:rPr lang="en-US" altLang="ru-RU" sz="2400" smtClean="0">
                <a:cs typeface="Arial" panose="020B0604020202020204" pitchFamily="34" charset="0"/>
              </a:rPr>
              <a:t>&gt;</a:t>
            </a:r>
            <a:r>
              <a:rPr lang="ru-RU" altLang="ru-RU" sz="2400" smtClean="0">
                <a:cs typeface="Arial" panose="020B0604020202020204" pitchFamily="34" charset="0"/>
              </a:rPr>
              <a:t> 100 мм рт. ст дать под язык 1 таблетку нитроглицерина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>
                <a:cs typeface="Arial" panose="020B0604020202020204" pitchFamily="34" charset="0"/>
              </a:rPr>
              <a:t>Вызвать дежурного врача (терапевта)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>
                <a:cs typeface="Arial" panose="020B0604020202020204" pitchFamily="34" charset="0"/>
              </a:rPr>
              <a:t>Если боль не купирована, через 3 – 5 минут ещё раз дать нитроглицерин (но не более 3 таблеток всего)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>
                <a:cs typeface="Arial" panose="020B0604020202020204" pitchFamily="34" charset="0"/>
              </a:rPr>
              <a:t>Дать больному 0,25 г аспирина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>
                <a:cs typeface="Arial" panose="020B0604020202020204" pitchFamily="34" charset="0"/>
              </a:rPr>
              <a:t>Обеспечить больному ингаляцию увлажнённого кислорода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>
                <a:cs typeface="Arial" panose="020B0604020202020204" pitchFamily="34" charset="0"/>
              </a:rPr>
              <a:t>Приготовить для немедленного использования медикаменты из шкафа «НП»  для купирования ангинозного приступа 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>
                <a:cs typeface="Arial" panose="020B0604020202020204" pitchFamily="34" charset="0"/>
              </a:rPr>
              <a:t>Действовать по указанию врача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endParaRPr lang="en-US" altLang="ru-RU" sz="24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СЕСТРИНСКИЕ ВМЕШАТЕЛЬСТВА ПРИ АНАФИЛАКТИЧЕСКОМ ШОКЕ</a:t>
            </a:r>
          </a:p>
        </p:txBody>
      </p:sp>
      <p:sp>
        <p:nvSpPr>
          <p:cNvPr id="10035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6565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Прекратить введение аллергена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Придать больному горизонтальное положение с приподнятыми ногами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Обеспечить проходимость дыхательных путей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Начать ингаляцию кислорода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Внутримышечно ввести 1мл 0,1% р-ра адреналина в 5 мл физиологического раствора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Вызвать дежурного врача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Измерить АД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Приготовить к немедленному использованию из шкафа «НП» укладку «Анафилактический шок».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400" smtClean="0"/>
              <a:t>Действовать по указанию врача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0668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СЕСТРИНСКИЕ ВМЕШАТЕЛЬСТВА ПРИ СЕРДЕЧНОЙ АСТМЕ</a:t>
            </a:r>
          </a:p>
        </p:txBody>
      </p:sp>
      <p:sp>
        <p:nvSpPr>
          <p:cNvPr id="10137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28775"/>
            <a:ext cx="9144000" cy="5229225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/>
              <a:t>Вызвать врача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/>
              <a:t>Обеспечить доступ свежего воздуха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/>
              <a:t>Освободить пациента от стесняющей одежды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/>
              <a:t>Усадить больного со спущенными ногами (для опоры под спину подложить подушки)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/>
              <a:t>Удалить пену и слизь изо рта (отсосать баллоном, осушить салфеткой)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/>
              <a:t>Измерить АД. Если АД</a:t>
            </a:r>
            <a:r>
              <a:rPr lang="ru-RU" altLang="ru-RU" sz="2000" baseline="-25000" smtClean="0"/>
              <a:t>С</a:t>
            </a:r>
            <a:r>
              <a:rPr lang="ru-RU" altLang="ru-RU" sz="2000" smtClean="0"/>
              <a:t> </a:t>
            </a:r>
            <a:r>
              <a:rPr lang="en-US" altLang="ru-RU" sz="2000" smtClean="0">
                <a:cs typeface="Arial" panose="020B0604020202020204" pitchFamily="34" charset="0"/>
              </a:rPr>
              <a:t>&gt;</a:t>
            </a:r>
            <a:r>
              <a:rPr lang="ru-RU" altLang="ru-RU" sz="2000" smtClean="0">
                <a:cs typeface="Arial" panose="020B0604020202020204" pitchFamily="34" charset="0"/>
              </a:rPr>
              <a:t> 100 мм рт. ст дать под язык 1 таблетку нитроглицерина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>
                <a:cs typeface="Arial" panose="020B0604020202020204" pitchFamily="34" charset="0"/>
              </a:rPr>
              <a:t>Обеспечить ингаляцию кислорода через пеногаситель (10% антифомсилан или 96</a:t>
            </a:r>
            <a:r>
              <a:rPr lang="en-US" altLang="ru-RU" sz="2000" smtClean="0">
                <a:cs typeface="Arial" panose="020B0604020202020204" pitchFamily="34" charset="0"/>
              </a:rPr>
              <a:t>°</a:t>
            </a:r>
            <a:r>
              <a:rPr lang="ru-RU" altLang="ru-RU" sz="2000" smtClean="0">
                <a:cs typeface="Arial" panose="020B0604020202020204" pitchFamily="34" charset="0"/>
              </a:rPr>
              <a:t> спирт)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>
                <a:cs typeface="Arial" panose="020B0604020202020204" pitchFamily="34" charset="0"/>
              </a:rPr>
              <a:t>Приготовить к немедленному использованию укладки из шкафа «НП» - «Острая сердечная недостаточность», «Гипертонический криз»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>
                <a:cs typeface="Arial" panose="020B0604020202020204" pitchFamily="34" charset="0"/>
              </a:rPr>
              <a:t>Наложить венозные жгуты 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>
                <a:cs typeface="Arial" panose="020B0604020202020204" pitchFamily="34" charset="0"/>
              </a:rPr>
              <a:t>Выполнить указания врача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ru-RU" altLang="ru-RU" sz="2000" smtClean="0">
                <a:cs typeface="Arial" panose="020B0604020202020204" pitchFamily="34" charset="0"/>
              </a:rPr>
              <a:t>Повторно измерять АД, контролировать пульс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endParaRPr lang="ru-RU" altLang="ru-RU" sz="200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endParaRPr lang="ru-RU" altLang="ru-RU" sz="2000" smtClean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6477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/>
              <a:t>МЕДИЦИНСКОЕ ПРОСВЕЩЕНИЕ</a:t>
            </a:r>
          </a:p>
        </p:txBody>
      </p:sp>
      <p:sp>
        <p:nvSpPr>
          <p:cNvPr id="10240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9144000" cy="55895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400" smtClean="0"/>
              <a:t>Информирование больного: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правах пациента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внутреннем распорядке дня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правилах поведения в отделении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предстоящих исследованиях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проводимых манипуляциях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правильном питании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правильном дыхании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температуре тела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средствах и способах закаливания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вреде табакокурения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двигательной (физической) активности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о приёмах самомассажа</a:t>
            </a:r>
          </a:p>
          <a:p>
            <a:pPr eaLnBrk="1" hangingPunct="1">
              <a:lnSpc>
                <a:spcPct val="80000"/>
              </a:lnSpc>
              <a:buFontTx/>
              <a:buChar char="-"/>
            </a:pPr>
            <a:r>
              <a:rPr lang="ru-RU" altLang="ru-RU" sz="2400" smtClean="0"/>
              <a:t>по тематике школ ГБ, БА, СД, ИБС и др.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8" name="Прямоуг. 4"/>
          <p:cNvSpPr>
            <a:spLocks noGrp="1" noChangeArrowheads="1"/>
          </p:cNvSpPr>
          <p:nvPr>
            <p:ph type="title"/>
          </p:nvPr>
        </p:nvSpPr>
        <p:spPr>
          <a:xfrm>
            <a:off x="457200" y="908050"/>
            <a:ext cx="8229600" cy="4897438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smtClean="0"/>
              <a:t>МЕРОПРИЯТИЯ СПЕЦИАЛЬНОГО УХОДА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Рисунок 4" descr="Желудок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934" t="4646" r="8484" b="9050"/>
          <a:stretch>
            <a:fillRect/>
          </a:stretch>
        </p:blipFill>
        <p:spPr bwMode="auto">
          <a:xfrm>
            <a:off x="0" y="333375"/>
            <a:ext cx="5400675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1" name="Прямоуг. 5"/>
          <p:cNvSpPr>
            <a:spLocks noChangeArrowheads="1"/>
          </p:cNvSpPr>
          <p:nvPr/>
        </p:nvSpPr>
        <p:spPr bwMode="auto">
          <a:xfrm>
            <a:off x="5435600" y="404813"/>
            <a:ext cx="3708400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 b="1"/>
              <a:t>ПРОМЫВАНИЕ ЖЕЛУДКА</a:t>
            </a:r>
          </a:p>
          <a:p>
            <a:pPr eaLnBrk="1" hangingPunct="1"/>
            <a:r>
              <a:rPr lang="ru-RU" altLang="ru-RU"/>
              <a:t>ЦЕЛЬ: удалить из желудка </a:t>
            </a:r>
          </a:p>
          <a:p>
            <a:pPr eaLnBrk="1" hangingPunct="1"/>
            <a:r>
              <a:rPr lang="ru-RU" altLang="ru-RU"/>
              <a:t>его содержимое</a:t>
            </a:r>
          </a:p>
          <a:p>
            <a:pPr eaLnBrk="1" hangingPunct="1"/>
            <a:r>
              <a:rPr lang="ru-RU" altLang="ru-RU"/>
              <a:t>ПОКАЗАНИЯ: отравление </a:t>
            </a:r>
          </a:p>
          <a:p>
            <a:pPr eaLnBrk="1" hangingPunct="1"/>
            <a:r>
              <a:rPr lang="ru-RU" altLang="ru-RU"/>
              <a:t>недоброкачественной </a:t>
            </a:r>
          </a:p>
          <a:p>
            <a:pPr eaLnBrk="1" hangingPunct="1"/>
            <a:r>
              <a:rPr lang="ru-RU" altLang="ru-RU"/>
              <a:t>Пищей, лекарствами, алкоголем </a:t>
            </a:r>
          </a:p>
          <a:p>
            <a:pPr eaLnBrk="1" hangingPunct="1"/>
            <a:r>
              <a:rPr lang="ru-RU" altLang="ru-RU"/>
              <a:t>ПРОТИВОПОКАЗАНИЯ: </a:t>
            </a:r>
          </a:p>
          <a:p>
            <a:pPr eaLnBrk="1" hangingPunct="1"/>
            <a:r>
              <a:rPr lang="ru-RU" altLang="ru-RU"/>
              <a:t>Кровотечения из ЖКТ, </a:t>
            </a:r>
          </a:p>
          <a:p>
            <a:pPr eaLnBrk="1" hangingPunct="1"/>
            <a:r>
              <a:rPr lang="ru-RU" altLang="ru-RU"/>
              <a:t>воспалительные заболевания с </a:t>
            </a:r>
          </a:p>
          <a:p>
            <a:pPr eaLnBrk="1" hangingPunct="1"/>
            <a:r>
              <a:rPr lang="ru-RU" altLang="ru-RU"/>
              <a:t>изъязвлениями в полости рта и </a:t>
            </a:r>
          </a:p>
          <a:p>
            <a:pPr eaLnBrk="1" hangingPunct="1"/>
            <a:r>
              <a:rPr lang="ru-RU" altLang="ru-RU"/>
              <a:t>глотки </a:t>
            </a:r>
          </a:p>
          <a:p>
            <a:pPr eaLnBrk="1" hangingPunct="1"/>
            <a:endParaRPr lang="ru-RU" altLang="ru-RU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0668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ОСНАЩЕНИЕ ДЛЯ ПРОМЫВАНИЯ ЖЕЛУДКА</a:t>
            </a:r>
          </a:p>
        </p:txBody>
      </p:sp>
      <p:sp>
        <p:nvSpPr>
          <p:cNvPr id="10547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412875"/>
            <a:ext cx="9144000" cy="54451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лоток для оснащения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лоток для отработанного материала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стеклянная воронка ёмкостью 0,5 – 1 л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2 толстых желудочных зонда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стеклянная трубка, соединяющая зонды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вода комнатной температуры – 10 л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ковш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таз для промывных вод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фартук клеёнчатый – 2 шт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марлевые салфетки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ёмкость с дез. раствором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сухая хлорная известь 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altLang="ru-RU" sz="2400" smtClean="0"/>
              <a:t>перчатки латексные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ru-RU" altLang="ru-RU" sz="240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ru-RU" altLang="ru-RU" sz="2400" smtClean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Рисунок 4" descr="Желудок 2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60350"/>
            <a:ext cx="3275012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499" name="Поле 5"/>
          <p:cNvSpPr txBox="1">
            <a:spLocks noChangeArrowheads="1"/>
          </p:cNvSpPr>
          <p:nvPr/>
        </p:nvSpPr>
        <p:spPr bwMode="auto">
          <a:xfrm>
            <a:off x="4211638" y="260350"/>
            <a:ext cx="4608512" cy="641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/>
              <a:t>        </a:t>
            </a:r>
            <a:r>
              <a:rPr lang="ru-RU" altLang="ru-RU" b="1"/>
              <a:t>АЛГОРИТМ ДЕЙСТВИЙ: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Налить воду в воронку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Поднять воронку на 10 – 20 см выше головы пациента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Не позволяя полностью уйти воде из воронки, опустить воронку ниже уровня колен пациента и слить содержимое желудка в таз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Повторить промывание до чистых вод, но не менее 10 л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Выполнить процедуру удаления зонда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Отправить в лабораторию порцию промывных вод (около 200 мл)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Оставшиеся промывные воды засыпать сухой хлорной известью из расчёта 1:5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 altLang="ru-RU"/>
              <a:t>Обработать используемые изделия медицинского назначения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ПОСТАНОВКА ОЧИСТИТЕЛЬНЫХ КЛИЗМ</a:t>
            </a:r>
          </a:p>
        </p:txBody>
      </p:sp>
      <p:sp>
        <p:nvSpPr>
          <p:cNvPr id="10752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pPr marL="609600" indent="-609600" eaLnBrk="1" hangingPunct="1">
              <a:buFontTx/>
              <a:buAutoNum type="arabicPeriod"/>
            </a:pPr>
            <a:r>
              <a:rPr lang="ru-RU" altLang="ru-RU" b="1" smtClean="0"/>
              <a:t>ЦЕЛЬ:</a:t>
            </a:r>
            <a:r>
              <a:rPr lang="ru-RU" altLang="ru-RU" smtClean="0"/>
              <a:t> добиться отхождения каловых масс и газов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ru-RU" altLang="ru-RU" b="1" smtClean="0"/>
              <a:t>ПОКАЗАНИЯ:</a:t>
            </a:r>
            <a:r>
              <a:rPr lang="ru-RU" altLang="ru-RU" smtClean="0"/>
              <a:t> </a:t>
            </a:r>
          </a:p>
          <a:p>
            <a:pPr marL="609600" indent="-609600" eaLnBrk="1" hangingPunct="1">
              <a:buFontTx/>
              <a:buChar char="-"/>
            </a:pPr>
            <a:r>
              <a:rPr lang="ru-RU" altLang="ru-RU" smtClean="0"/>
              <a:t>Подготовка пациента к исследованиям</a:t>
            </a:r>
          </a:p>
          <a:p>
            <a:pPr marL="609600" indent="-609600" eaLnBrk="1" hangingPunct="1">
              <a:buFontTx/>
              <a:buChar char="-"/>
            </a:pPr>
            <a:r>
              <a:rPr lang="ru-RU" altLang="ru-RU" smtClean="0"/>
              <a:t>Подготовка к плановым операциям, родам</a:t>
            </a:r>
          </a:p>
          <a:p>
            <a:pPr marL="609600" indent="-609600" eaLnBrk="1" hangingPunct="1">
              <a:buFontTx/>
              <a:buChar char="-"/>
            </a:pPr>
            <a:r>
              <a:rPr lang="ru-RU" altLang="ru-RU" smtClean="0"/>
              <a:t>При запорах</a:t>
            </a:r>
          </a:p>
          <a:p>
            <a:pPr marL="609600" indent="-609600" eaLnBrk="1" hangingPunct="1">
              <a:buFontTx/>
              <a:buChar char="-"/>
            </a:pPr>
            <a:r>
              <a:rPr lang="ru-RU" altLang="ru-RU" smtClean="0"/>
              <a:t>Перед постановкой лекарственной и питальной клизмы</a:t>
            </a:r>
          </a:p>
          <a:p>
            <a:pPr marL="609600" indent="-609600" eaLnBrk="1" hangingPunct="1">
              <a:buFontTx/>
              <a:buNone/>
            </a:pPr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Прямоуг. 5"/>
          <p:cNvSpPr>
            <a:spLocks noChangeArrowheads="1"/>
          </p:cNvSpPr>
          <p:nvPr/>
        </p:nvSpPr>
        <p:spPr bwMode="auto">
          <a:xfrm>
            <a:off x="0" y="476250"/>
            <a:ext cx="9144000" cy="448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tx2"/>
              </a:buClr>
            </a:pPr>
            <a:r>
              <a:rPr lang="ru-RU" altLang="ru-RU" sz="3600" b="1">
                <a:latin typeface="Arial Black" panose="020B0A04020102020204" pitchFamily="34" charset="0"/>
              </a:rPr>
              <a:t>3. ПРОТИВОПОКАЗАНИЯ:</a:t>
            </a:r>
            <a:endParaRPr lang="ru-RU" altLang="ru-RU" sz="4800" b="1">
              <a:latin typeface="Arial Black" panose="020B0A04020102020204" pitchFamily="34" charset="0"/>
            </a:endParaRPr>
          </a:p>
          <a:p>
            <a:pPr eaLnBrk="1" hangingPunct="1">
              <a:buFont typeface="Times New Roman" panose="02020603050405020304" pitchFamily="18" charset="0"/>
              <a:buChar char="–"/>
            </a:pPr>
            <a:r>
              <a:rPr lang="ru-RU" altLang="ru-RU" sz="2800" b="1"/>
              <a:t> Кровотечение из пищеварительного тракта</a:t>
            </a:r>
          </a:p>
          <a:p>
            <a:pPr eaLnBrk="1" hangingPunct="1">
              <a:buFont typeface="Times New Roman" panose="02020603050405020304" pitchFamily="18" charset="0"/>
              <a:buChar char="–"/>
            </a:pPr>
            <a:r>
              <a:rPr lang="ru-RU" altLang="ru-RU" sz="2800" b="1"/>
              <a:t> 0стрые воспалительные и язвенные процессы в  области толстой кишки и заднего прохода</a:t>
            </a:r>
          </a:p>
          <a:p>
            <a:pPr eaLnBrk="1" hangingPunct="1">
              <a:buFont typeface="Times New Roman" panose="02020603050405020304" pitchFamily="18" charset="0"/>
              <a:buChar char="–"/>
            </a:pPr>
            <a:r>
              <a:rPr lang="ru-RU" altLang="ru-RU" sz="2800" b="1"/>
              <a:t> Трещины в области заднего прохода</a:t>
            </a:r>
          </a:p>
          <a:p>
            <a:pPr eaLnBrk="1" hangingPunct="1">
              <a:buFont typeface="Times New Roman" panose="02020603050405020304" pitchFamily="18" charset="0"/>
              <a:buChar char="–"/>
            </a:pPr>
            <a:r>
              <a:rPr lang="ru-RU" altLang="ru-RU" sz="2800" b="1"/>
              <a:t> Выпадение прямой кишки</a:t>
            </a:r>
          </a:p>
          <a:p>
            <a:pPr eaLnBrk="1" hangingPunct="1">
              <a:buFont typeface="Times New Roman" panose="02020603050405020304" pitchFamily="18" charset="0"/>
              <a:buChar char="–"/>
            </a:pPr>
            <a:r>
              <a:rPr lang="ru-RU" altLang="ru-RU" sz="2800" b="1"/>
              <a:t> Злокачественные новообразования прямой кишки</a:t>
            </a:r>
          </a:p>
          <a:p>
            <a:pPr eaLnBrk="1" hangingPunct="1">
              <a:buFont typeface="Times New Roman" panose="02020603050405020304" pitchFamily="18" charset="0"/>
              <a:buChar char="–"/>
            </a:pPr>
            <a:r>
              <a:rPr lang="ru-RU" altLang="ru-RU" sz="2800" b="1"/>
              <a:t> Первые дни после операции на органах пищеварительного тракта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ПОСТАНОВКА ОЧИСТИТЕЛЬНЫХ КЛИЗМ</a:t>
            </a:r>
          </a:p>
        </p:txBody>
      </p:sp>
      <p:sp>
        <p:nvSpPr>
          <p:cNvPr id="10957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852988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/>
              <a:t>4. </a:t>
            </a:r>
            <a:r>
              <a:rPr lang="ru-RU" altLang="ru-RU" sz="2800" b="1" smtClean="0"/>
              <a:t>ОБЯЗАТЕЛЬНЫЕ УСЛОВИЯ:</a:t>
            </a:r>
            <a:br>
              <a:rPr lang="ru-RU" altLang="ru-RU" sz="2800" b="1" smtClean="0"/>
            </a:br>
            <a:endParaRPr lang="ru-RU" altLang="ru-RU" sz="2800" b="1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/>
              <a:t>Температура воды, вводимой в кишечник, должна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/>
              <a:t>соответствовать следующим показателям водного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/>
              <a:t>термометра: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/>
              <a:t>а) при атоническом запоре - 12</a:t>
            </a:r>
            <a:r>
              <a:rPr lang="en-US" altLang="ru-RU" sz="2800" smtClean="0">
                <a:cs typeface="Arial" panose="020B0604020202020204" pitchFamily="34" charset="0"/>
              </a:rPr>
              <a:t>°</a:t>
            </a:r>
            <a:r>
              <a:rPr lang="ru-RU" altLang="ru-RU" sz="2800" smtClean="0">
                <a:cs typeface="Arial" panose="020B0604020202020204" pitchFamily="34" charset="0"/>
              </a:rPr>
              <a:t>- 20</a:t>
            </a:r>
            <a:r>
              <a:rPr lang="en-US" altLang="ru-RU" sz="2800" smtClean="0">
                <a:cs typeface="Arial" panose="020B0604020202020204" pitchFamily="34" charset="0"/>
              </a:rPr>
              <a:t>°</a:t>
            </a:r>
            <a:r>
              <a:rPr lang="ru-RU" altLang="ru-RU" sz="2800" smtClean="0">
                <a:cs typeface="Arial" panose="020B0604020202020204" pitchFamily="34" charset="0"/>
              </a:rPr>
              <a:t> С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cs typeface="Arial" panose="020B0604020202020204" pitchFamily="34" charset="0"/>
              </a:rPr>
              <a:t>б) при спастическом запоре - 37</a:t>
            </a:r>
            <a:r>
              <a:rPr lang="en-US" altLang="ru-RU" sz="2800" smtClean="0">
                <a:cs typeface="Arial" panose="020B0604020202020204" pitchFamily="34" charset="0"/>
              </a:rPr>
              <a:t>°</a:t>
            </a:r>
            <a:r>
              <a:rPr lang="ru-RU" altLang="ru-RU" sz="2800" smtClean="0">
                <a:cs typeface="Arial" panose="020B0604020202020204" pitchFamily="34" charset="0"/>
              </a:rPr>
              <a:t>- 40</a:t>
            </a:r>
            <a:r>
              <a:rPr lang="en-US" altLang="ru-RU" sz="2800" smtClean="0">
                <a:cs typeface="Arial" panose="020B0604020202020204" pitchFamily="34" charset="0"/>
              </a:rPr>
              <a:t>°</a:t>
            </a:r>
            <a:r>
              <a:rPr lang="ru-RU" altLang="ru-RU" sz="2800" smtClean="0">
                <a:cs typeface="Arial" panose="020B0604020202020204" pitchFamily="34" charset="0"/>
              </a:rPr>
              <a:t>- 42</a:t>
            </a:r>
            <a:r>
              <a:rPr lang="en-US" altLang="ru-RU" sz="2800" smtClean="0">
                <a:cs typeface="Arial" panose="020B0604020202020204" pitchFamily="34" charset="0"/>
              </a:rPr>
              <a:t>°</a:t>
            </a:r>
            <a:r>
              <a:rPr lang="ru-RU" altLang="ru-RU" sz="2800" smtClean="0">
                <a:cs typeface="Arial" panose="020B0604020202020204" pitchFamily="34" charset="0"/>
              </a:rPr>
              <a:t> С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cs typeface="Arial" panose="020B0604020202020204" pitchFamily="34" charset="0"/>
              </a:rPr>
              <a:t>Для разжижения и облегчения выведения кала в во-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cs typeface="Arial" panose="020B0604020202020204" pitchFamily="34" charset="0"/>
              </a:rPr>
              <a:t>ду можно добавить масло (касторовое, вазелиновое,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cs typeface="Arial" panose="020B0604020202020204" pitchFamily="34" charset="0"/>
              </a:rPr>
              <a:t>подсолнечное) или столовую ложку мыльных стру-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ru-RU" altLang="ru-RU" sz="2800" smtClean="0">
                <a:cs typeface="Arial" panose="020B0604020202020204" pitchFamily="34" charset="0"/>
              </a:rPr>
              <a:t>жек</a:t>
            </a:r>
            <a:endParaRPr lang="en-US" altLang="ru-RU" sz="2800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Рисунок 4" descr="Клизм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42" r="9903"/>
          <a:stretch>
            <a:fillRect/>
          </a:stretch>
        </p:blipFill>
        <p:spPr bwMode="auto">
          <a:xfrm>
            <a:off x="323850" y="404813"/>
            <a:ext cx="4679950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5" name="Поле 5"/>
          <p:cNvSpPr txBox="1">
            <a:spLocks noChangeArrowheads="1"/>
          </p:cNvSpPr>
          <p:nvPr/>
        </p:nvSpPr>
        <p:spPr bwMode="auto">
          <a:xfrm>
            <a:off x="5003800" y="2205038"/>
            <a:ext cx="3598863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800" b="1"/>
              <a:t>ПОСТАНОВКА ОЧИСТИТЕЛЬНОЙ КЛИЗМЫ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sp>
        <p:nvSpPr>
          <p:cNvPr id="11161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642350" cy="4495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i="1" smtClean="0"/>
              <a:t>   Цель:</a:t>
            </a:r>
            <a:r>
              <a:rPr lang="ru-RU" altLang="ru-RU" smtClean="0"/>
              <a:t> выведение из мочевого пузыря мочи </a:t>
            </a:r>
          </a:p>
          <a:p>
            <a:pPr eaLnBrk="1" hangingPunct="1">
              <a:buFontTx/>
              <a:buNone/>
            </a:pPr>
            <a:r>
              <a:rPr lang="ru-RU" altLang="ru-RU" i="1" smtClean="0"/>
              <a:t>   Показания:</a:t>
            </a:r>
          </a:p>
          <a:p>
            <a:pPr eaLnBrk="1" hangingPunct="1">
              <a:buFontTx/>
              <a:buNone/>
            </a:pPr>
            <a:r>
              <a:rPr lang="ru-RU" altLang="ru-RU" i="1" smtClean="0"/>
              <a:t>—</a:t>
            </a:r>
            <a:r>
              <a:rPr lang="ru-RU" altLang="ru-RU" smtClean="0"/>
              <a:t> острая задержка мочи;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— промывание мочевого пузыря и введение в него ле­карственных средств;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— послеоперационный период на органах мочевой и половой системы.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sp>
        <p:nvSpPr>
          <p:cNvPr id="11264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i="1" smtClean="0"/>
              <a:t>  Оснащение</a:t>
            </a:r>
            <a:r>
              <a:rPr lang="ru-RU" altLang="ru-RU" smtClean="0"/>
              <a:t> (стерильное): катетер, пинцеты анатомические (2 шт.), корнцанг, лоток, перчатки латексные, раствор фурацилина 1:5000, вазелиновое масло; емкость для сбора мочи, емкости с дезинфицирующими растворами, клеенка подкладная, антисептический раствор для подмывания.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Прямоуг.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sp>
        <p:nvSpPr>
          <p:cNvPr id="113667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962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i="1" smtClean="0"/>
              <a:t>  Обязательные условия:</a:t>
            </a:r>
            <a:r>
              <a:rPr lang="ru-RU" altLang="ru-RU" smtClean="0"/>
              <a:t> процедура введения катетера проводится при строгом соблюдении асептики, так как слизистая оболочка мочевого пузыря обладает слабой сопротивляемостью к инфекции 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896938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sp>
        <p:nvSpPr>
          <p:cNvPr id="11469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144000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z="2800" smtClean="0"/>
              <a:t>   </a:t>
            </a:r>
            <a:r>
              <a:rPr lang="ru-RU" altLang="ru-RU" sz="2800" u="sng" smtClean="0"/>
              <a:t>Последовательность  процедуры  у  мужчин: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 - положение больного на спине;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 - сдвиньте крайнюю плоть и обнажите головку полового члена;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 - захватите между III и IV пальцами левой руки поло-вой член за головку, а I и II пальцами раздвиньте наружное отверстие мочеиспускательного канала;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 - правой рукой обработайте ватным шариком, смо-ченным антисептическим раствором, головку полового члена вокруг наружного отверстия мочеиспускательного канала;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7524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sp>
        <p:nvSpPr>
          <p:cNvPr id="11571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341438"/>
            <a:ext cx="9144000" cy="51831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 - смочите катетер стерильным глицерином;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 - пинцетом захватите лежащий в стерильном лотке резиновый катетер вблизи его кончика на расстоянии 5 - 6 см от бокового отвер-стия, а наружный конец катетера удержи-вайте между IV и V пальцами той же руки;</a:t>
            </a:r>
          </a:p>
          <a:p>
            <a:pPr eaLnBrk="1" hangingPunct="1">
              <a:buFontTx/>
              <a:buNone/>
            </a:pPr>
            <a:r>
              <a:rPr lang="ru-RU" altLang="ru-RU" smtClean="0"/>
              <a:t> - введите конец катетера в наружное отвер-стие мочеиспускательного канала;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7524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sp>
        <p:nvSpPr>
          <p:cNvPr id="11673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mtClean="0"/>
              <a:t> - постепенно перехватывая катетер, продви-гайте его по каналу глубже, а половой член подтягивайте кверху, как бы натягивая его на катетер;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mtClean="0"/>
              <a:t> - при появлении мочи опустите наружный конец катетера в мочеприемник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mtClean="0"/>
              <a:t> - вытяните катетер из уретры, плотно зажав его наружный конец по окончании выделе-ния мочи. 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9683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pic>
        <p:nvPicPr>
          <p:cNvPr id="117763" name="Рисунок 7" descr="Катет мужч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673" t="6702" r="16145" b="12813"/>
          <a:stretch>
            <a:fillRect/>
          </a:stretch>
        </p:blipFill>
        <p:spPr>
          <a:xfrm>
            <a:off x="684213" y="1685925"/>
            <a:ext cx="7991475" cy="4694238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896938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КАТЕТЕРИЗАЦИЯ МОЧЕВОГО ПУЗЫРЯ</a:t>
            </a:r>
          </a:p>
        </p:txBody>
      </p:sp>
      <p:sp>
        <p:nvSpPr>
          <p:cNvPr id="118787" name="Прямоуг.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u="sng" smtClean="0"/>
              <a:t>  Запомните!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  1. Если при проведении катетера ощущается препятствие, не пытайтесь преодолеть его насильственно, так как это может вызвать повреждение слизистой оболочки мочеис-пускательного канала.</a:t>
            </a:r>
          </a:p>
          <a:p>
            <a:pPr eaLnBrk="1" hangingPunct="1">
              <a:buFontTx/>
              <a:buNone/>
            </a:pPr>
            <a:r>
              <a:rPr lang="ru-RU" altLang="ru-RU" sz="2800" smtClean="0"/>
              <a:t>   2. Несоблюдение правил асептики ведет к инфицированию мочевыводящих путей.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850900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УХОД ЗА ПОДКЛЮЧИЧНЫМ КАТЕТЕРОМ</a:t>
            </a:r>
          </a:p>
        </p:txBody>
      </p:sp>
      <p:sp>
        <p:nvSpPr>
          <p:cNvPr id="119811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9144000" cy="55895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/>
              <a:t>   Медсестра осуществляет ежедневный уход за катетером, что предусматривает обработ-ку места пункции антисептиком и смену нак-лейки, смену системы для инфузии. "Нефункционирующий" катетер, закрытый заглушкой, следует каждые 3 - 4 ч промы-вать 20 мл изотонического раствора хлорида натрия с гепарином (5000 ЕД гепарина на 1 л раствора). Необходимо следить за тем, чтобы катетер не был заполнен кровью, иначе он быстро тромбируется.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752475"/>
          </a:xfrm>
        </p:spPr>
        <p:txBody>
          <a:bodyPr/>
          <a:lstStyle/>
          <a:p>
            <a:pPr eaLnBrk="1" hangingPunct="1">
              <a:defRPr/>
            </a:pPr>
            <a:r>
              <a:rPr lang="ru-RU" sz="3200" b="1" smtClean="0"/>
              <a:t>УХОД ЗА ПОДКЛЮЧИЧНЫМ КАТЕТЕРОМ</a:t>
            </a:r>
          </a:p>
        </p:txBody>
      </p:sp>
      <p:sp>
        <p:nvSpPr>
          <p:cNvPr id="120835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1125538"/>
            <a:ext cx="9144000" cy="54721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smtClean="0"/>
              <a:t>  При работе с катетером: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smtClean="0"/>
              <a:t> - должна проводиться  предварительная гигиеническая обработка рук;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smtClean="0"/>
              <a:t> - канюлю и заглушку каждый раз обрабатывать 70% спиртом;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smtClean="0"/>
              <a:t> - плановую смену катетеров по проводнику осуществлять каждые 3 дня;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smtClean="0"/>
              <a:t> - 2 раза в сутки проводить визуальный контроль пункционной раны и обрабатывать её при передаче смен медсестрами;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smtClean="0"/>
              <a:t> - для обработки пункционной раны и кожи вокруг неё применять йодоната или бетадин. 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/>
              <a:t>МЕРОПРИЯТИЯ РАНЕГО ПОСЛЕОПЕРАЦИОННОГО ПЕРИОДА</a:t>
            </a:r>
          </a:p>
        </p:txBody>
      </p:sp>
      <p:sp>
        <p:nvSpPr>
          <p:cNvPr id="121859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туалет рта пациента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снятие налёта с языка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полоскание рта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стимулирование слюноотделения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устранение икоты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устранение вздутия кишечника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побуждение к мочеиспусканию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профилактика тромбоэмболических осложнений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профилактика ателектазов и застойных явлений в лёгких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b="1" smtClean="0"/>
              <a:t>профилактика пролежней</a:t>
            </a:r>
          </a:p>
          <a:p>
            <a:pPr eaLnBrk="1" hangingPunct="1">
              <a:lnSpc>
                <a:spcPct val="80000"/>
              </a:lnSpc>
            </a:pPr>
            <a:endParaRPr lang="ru-RU" altLang="ru-RU" sz="2800" b="1" smtClean="0"/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Прямоуг.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1831975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smtClean="0"/>
              <a:t>К МЕРОПРИЯТИЯМ СПЕЦИАЛЬНОГО УХОДА ОТНОСИТСЯ И МАССАЖ</a:t>
            </a:r>
            <a:r>
              <a:rPr lang="ru-RU" sz="5400" b="1" smtClean="0"/>
              <a:t> -</a:t>
            </a:r>
          </a:p>
        </p:txBody>
      </p:sp>
      <p:sp>
        <p:nvSpPr>
          <p:cNvPr id="122883" name="Прямоуг. 3"/>
          <p:cNvSpPr>
            <a:spLocks noGrp="1" noChangeArrowheads="1"/>
          </p:cNvSpPr>
          <p:nvPr>
            <p:ph type="body" idx="1"/>
          </p:nvPr>
        </p:nvSpPr>
        <p:spPr>
          <a:xfrm>
            <a:off x="0" y="2420938"/>
            <a:ext cx="9144000" cy="37052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z="2400" smtClean="0"/>
              <a:t>   </a:t>
            </a:r>
            <a:r>
              <a:rPr lang="ru-RU" altLang="ru-RU" sz="2800" b="1" smtClean="0">
                <a:latin typeface="Times New Roman" panose="02020603050405020304" pitchFamily="18" charset="0"/>
              </a:rPr>
              <a:t>СОВОКУПНОСТЬ ПРИЁМОВ МЕХАНИЧЕСКОГО ДОЗИРОВАННОГО ВОЗДЕЙСТВИЯ НА КАКИЕ-ЛИБО УЧАСТКИ ПОВЕРХНОСТИ ТЕЛА ЧЕЛОВЕКА, ПРОВОДИМЫХ С ПОМОЩЬЮСПЕЦИАЛЬНЫХ АППАРАТОВ ИЛИ РУКАМИ С ЛЕЧЕБНОЙ ИЛИ ПРОФИЛАКТИЧЕСКОЙ ЦЕЛЬЮ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Box 1"/>
          <p:cNvSpPr txBox="1">
            <a:spLocks noChangeArrowheads="1"/>
          </p:cNvSpPr>
          <p:nvPr/>
        </p:nvSpPr>
        <p:spPr bwMode="auto">
          <a:xfrm>
            <a:off x="179388" y="260350"/>
            <a:ext cx="8785225" cy="564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FFFF00"/>
                </a:solidFill>
                <a:latin typeface="Times New Roman" panose="02020603050405020304" pitchFamily="18" charset="0"/>
              </a:rPr>
              <a:t>ИСПОЛЬЗОВАННАЯ ЛИТЕРАТУРА</a:t>
            </a:r>
            <a:r>
              <a:rPr lang="ru-RU" altLang="ru-RU" sz="2000" b="1">
                <a:latin typeface="Times New Roman" panose="02020603050405020304" pitchFamily="18" charset="0"/>
              </a:rPr>
              <a:t>:</a:t>
            </a:r>
            <a:br>
              <a:rPr lang="ru-RU" altLang="ru-RU" sz="2000" b="1">
                <a:latin typeface="Times New Roman" panose="02020603050405020304" pitchFamily="18" charset="0"/>
              </a:rPr>
            </a:br>
            <a:endParaRPr lang="ru-RU" altLang="ru-RU" sz="2000" b="1">
              <a:latin typeface="Times New Roman" panose="02020603050405020304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ru-RU" altLang="ru-RU" b="1">
                <a:solidFill>
                  <a:schemeClr val="hlink"/>
                </a:solidFill>
              </a:rPr>
              <a:t>Аббясов И.Х., Двойников С.И., Карасева Л.А., Коннова Т.В., Лавровский С.Н., Пономарёва Л.А., Смирнов В.П. Основы сестринского дела: учебник для студентов средних профессиональных учебных заведений. Издательский центр "Академия", 2007. – 336 с.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  <a:p>
            <a:pPr eaLnBrk="1" hangingPunct="1">
              <a:buFontTx/>
              <a:buAutoNum type="arabicPeriod"/>
            </a:pPr>
            <a:r>
              <a:rPr lang="ru-RU" altLang="ru-RU" b="1">
                <a:solidFill>
                  <a:schemeClr val="hlink"/>
                </a:solidFill>
              </a:rPr>
              <a:t>Басихина Т.С., Коноплёва Е.Л., и др. Учебно-методическое пособие по основам сестринского дела. – М.: ГОУ ВУНМЦ, 2003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  <a:p>
            <a:pPr eaLnBrk="1" hangingPunct="1">
              <a:buFontTx/>
              <a:buAutoNum type="arabicPeriod"/>
            </a:pPr>
            <a:r>
              <a:rPr lang="ru-RU" altLang="ru-RU" b="1">
                <a:solidFill>
                  <a:schemeClr val="hlink"/>
                </a:solidFill>
              </a:rPr>
              <a:t>Барыкина Н.В., Заряеская В.Г.  Сестринское дело в хирургии: учебное пособие. Издание 10-е. – Ростов-на-Дону: Феникс, 2010. – 447 с.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  <a:p>
            <a:pPr eaLnBrk="1" hangingPunct="1">
              <a:buFontTx/>
              <a:buAutoNum type="arabicPeriod"/>
            </a:pPr>
            <a:r>
              <a:rPr lang="ru-RU" altLang="ru-RU" b="1">
                <a:solidFill>
                  <a:schemeClr val="hlink"/>
                </a:solidFill>
              </a:rPr>
              <a:t>Богданов Р.Р., Исакова Е.В., Кадыков А.С., Котов А.С., Котов С.В., Мисиков В.К., Рудакова И.Г., Турбина Л.Г., Шахпаронова Н.В. Сестринское дело в неврологии: учебник. – М.: ГЭОТАР-Медиа, 2008. – 248 с.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  <a:p>
            <a:pPr eaLnBrk="1" hangingPunct="1">
              <a:buFontTx/>
              <a:buAutoNum type="arabicPeriod"/>
            </a:pPr>
            <a:r>
              <a:rPr lang="ru-RU" altLang="ru-RU" b="1">
                <a:solidFill>
                  <a:schemeClr val="hlink"/>
                </a:solidFill>
              </a:rPr>
              <a:t>Кулешова Л.И., Пустоветова Е.В. Основы сестринского дела: теория и практика. В 2 частях. – Ростов-на-Дону: Феникс, 2008.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Box 1"/>
          <p:cNvSpPr txBox="1">
            <a:spLocks noChangeArrowheads="1"/>
          </p:cNvSpPr>
          <p:nvPr/>
        </p:nvSpPr>
        <p:spPr bwMode="auto">
          <a:xfrm>
            <a:off x="179388" y="981075"/>
            <a:ext cx="8785225" cy="427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000" b="1">
                <a:solidFill>
                  <a:srgbClr val="FFFF00"/>
                </a:solidFill>
                <a:latin typeface="Times New Roman" panose="02020603050405020304" pitchFamily="18" charset="0"/>
              </a:rPr>
              <a:t>ИСПОЛЬЗОВАННАЯ ЛИТЕРАТУРА</a:t>
            </a:r>
            <a:r>
              <a:rPr lang="ru-RU" altLang="ru-RU" sz="2000" b="1">
                <a:latin typeface="Times New Roman" panose="02020603050405020304" pitchFamily="18" charset="0"/>
              </a:rPr>
              <a:t>:</a:t>
            </a:r>
            <a:br>
              <a:rPr lang="ru-RU" altLang="ru-RU" sz="2000" b="1">
                <a:latin typeface="Times New Roman" panose="02020603050405020304" pitchFamily="18" charset="0"/>
              </a:rPr>
            </a:br>
            <a:endParaRPr lang="ru-RU" altLang="ru-RU" sz="2000" b="1">
              <a:latin typeface="Times New Roman" panose="02020603050405020304" pitchFamily="18" charset="0"/>
            </a:endParaRPr>
          </a:p>
          <a:p>
            <a:pPr eaLnBrk="1" hangingPunct="1">
              <a:buFontTx/>
              <a:buAutoNum type="arabicPeriod" startAt="6"/>
            </a:pPr>
            <a:r>
              <a:rPr lang="ru-RU" altLang="ru-RU" b="1">
                <a:solidFill>
                  <a:schemeClr val="hlink"/>
                </a:solidFill>
              </a:rPr>
              <a:t>Левшанков А.И., Климов А.Г. Сестринское дело в анестезиологии и реаниматологии. Современные аспекты. Учебное пособие. Санкт-Петербург. СпецЛит. 2010. – 344 с.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  <a:p>
            <a:pPr eaLnBrk="1" hangingPunct="1">
              <a:buFontTx/>
              <a:buAutoNum type="arabicPeriod" startAt="6"/>
            </a:pPr>
            <a:r>
              <a:rPr lang="ru-RU" altLang="ru-RU" b="1">
                <a:solidFill>
                  <a:schemeClr val="hlink"/>
                </a:solidFill>
              </a:rPr>
              <a:t>Мещерякова М.А. Методика преподавания специальных дисциплин в медицинских училищах и колледжах: учебное пособие. – М.: ГЭОТАР-Медиа. 2006. – 176 с.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  <a:p>
            <a:pPr eaLnBrk="1" hangingPunct="1">
              <a:buFontTx/>
              <a:buAutoNum type="arabicPeriod" startAt="6"/>
            </a:pPr>
            <a:r>
              <a:rPr lang="ru-RU" altLang="ru-RU" b="1">
                <a:solidFill>
                  <a:schemeClr val="hlink"/>
                </a:solidFill>
              </a:rPr>
              <a:t>Морозова Г.И.  Основы сестринского дела. Ситуационные задачи. – М.: ГЭОТАР-Медиа, 2009. – 240 с.</a:t>
            </a:r>
            <a:br>
              <a:rPr lang="ru-RU" altLang="ru-RU" b="1">
                <a:solidFill>
                  <a:schemeClr val="hlink"/>
                </a:solidFill>
              </a:rPr>
            </a:br>
            <a:endParaRPr lang="ru-RU" altLang="ru-RU" b="1">
              <a:solidFill>
                <a:schemeClr val="hlink"/>
              </a:solidFill>
            </a:endParaRPr>
          </a:p>
          <a:p>
            <a:pPr eaLnBrk="1" hangingPunct="1">
              <a:buFontTx/>
              <a:buAutoNum type="arabicPeriod" startAt="6"/>
            </a:pPr>
            <a:r>
              <a:rPr lang="ru-RU" altLang="ru-RU" b="1">
                <a:solidFill>
                  <a:schemeClr val="hlink"/>
                </a:solidFill>
              </a:rPr>
              <a:t>Никитин Ю.П, Чернышев В.М. Руководство для средних медицинских работников. – М.: ГЭОТАР-Медиа, 2007. 992 с.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ершина горы">
  <a:themeElements>
    <a:clrScheme name="Вершина горы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Вершина горы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Вершина горы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Вершина горы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1268</TotalTime>
  <Words>3720</Words>
  <Application>Microsoft Office PowerPoint</Application>
  <PresentationFormat>Экран (4:3)</PresentationFormat>
  <Paragraphs>592</Paragraphs>
  <Slides>118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118</vt:i4>
      </vt:variant>
    </vt:vector>
  </HeadingPairs>
  <TitlesOfParts>
    <vt:vector size="121" baseType="lpstr">
      <vt:lpstr>Вершина горы</vt:lpstr>
      <vt:lpstr>Пиксел</vt:lpstr>
      <vt:lpstr>Фотография Photo Editor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ПРИЁМ САФАРА</vt:lpstr>
      <vt:lpstr>ПРИЁМ САФАРА</vt:lpstr>
      <vt:lpstr>Нельзя забывать, что запрокидывание головы пациента назад при повреждении шейного отдела позвоночника противопоказано!</vt:lpstr>
      <vt:lpstr>ПРИЁМ САФАРА</vt:lpstr>
      <vt:lpstr>ПРИЁМ САФАРА</vt:lpstr>
      <vt:lpstr>ПРИЁМ САФАРА</vt:lpstr>
      <vt:lpstr>ОЧИЩЕНИЕ ПОЛОСТИ РТА</vt:lpstr>
      <vt:lpstr>ВРЕМЯ, ОТВОДИМОЕ НА ВЫПОЛНЕНИЕ ПРИЁМОВ САФАРА  1 МИНУТА Затем необходимо немедленно осуществить выдох в рот больного </vt:lpstr>
      <vt:lpstr>«РОТ В РОТ»</vt:lpstr>
      <vt:lpstr>Слайд 29</vt:lpstr>
      <vt:lpstr>ИВЛ</vt:lpstr>
      <vt:lpstr>ОПРЕДЕЛЕНИЕ ПУЛЬСА НА СОННОЙ АРТЕРИИ</vt:lpstr>
      <vt:lpstr>Слайд 32</vt:lpstr>
      <vt:lpstr>ВОССТАНОВЛЕНИЕ КРОВООБРАЩЕНИЯ</vt:lpstr>
      <vt:lpstr>ИСКУССТВЕННОЕ КРОВООБРАЩЕНИЕ</vt:lpstr>
      <vt:lpstr>ТОЧКА ПРИЛОЖЕНИЯ ДАВЛЕНИЯ ПРИ МАССАЖЕ СЕРДЦА РАСПОЛОЖЕНА В ОБЛАСТИ НИЖНЕЙ ТРЕТИ ГРУДИНЫ – В ПРОЕКЦИИ ЖЕЛУДОЧКОВ СЕРДЦА </vt:lpstr>
      <vt:lpstr>ТОЧКА ПРИЛОЖЕНИЯ ДАВЛЕНИЯ </vt:lpstr>
      <vt:lpstr>ПОСТРАДАВШИЙ ДОЛЖЕН ЛЕЖАТЬ НА ТВЁРДОЙ ОПОРЕ НА УРОВНЕ КОЛЕН ПРОВОДЯЩЕГО МАСАЖ СЕРДЦА.  НА ГРУДНУЮ КЛЕТКУ НАДАВЛИВАЮТ ПРЯМЫМИ РУКАМИ, ИСПОЛЬЗУЯ МАССУ СОБСТВЕНОГО ТЕЛА И МЫШЦЫ СПИНЫ 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ОБРАТИ ВНИМАНИЕ!</vt:lpstr>
      <vt:lpstr>ЗАПОМНИ!</vt:lpstr>
      <vt:lpstr>ОШИБКИ</vt:lpstr>
      <vt:lpstr>Слайд 52</vt:lpstr>
      <vt:lpstr>Слайд 53</vt:lpstr>
      <vt:lpstr>Слайд 54</vt:lpstr>
      <vt:lpstr> Сестра должна иметь тройную квалификацию: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Слайд 66</vt:lpstr>
      <vt:lpstr>Слайд 67</vt:lpstr>
      <vt:lpstr>Слайд 68</vt:lpstr>
      <vt:lpstr>Слайд 69</vt:lpstr>
      <vt:lpstr>УХОД ЗА БОЛЬНЫМИ</vt:lpstr>
      <vt:lpstr>УХОД ЗА БОЛЬНЫМИ – ПРЯМАЯ ОБЯЗАННОСТЬ МЕДИЦИНСКОЙ СЕСТРЫ</vt:lpstr>
      <vt:lpstr>Слайд 72</vt:lpstr>
      <vt:lpstr>МЕРОПРИЯТИЯ ПО ОБЩЕМУ УХОДУ ЗА БОЛЬНЫМИ</vt:lpstr>
      <vt:lpstr>МЕРОПРИЯТИЯ СПЕЦИАЛЬНОГО УХОДА</vt:lpstr>
      <vt:lpstr>ОСНОВНЫЕ МЕРОПРИЯТИЯ ПО ОБЩЕМУ УХОДУ ЗА БОЛЬНЫМИ</vt:lpstr>
      <vt:lpstr>САНИТАРНАЯ ОБРАБОТКА</vt:lpstr>
      <vt:lpstr>САНИТАРНАЯ ОБРАБОТКА ВКЛЮЧАЕТ:</vt:lpstr>
      <vt:lpstr>ЛЕЧЕБНО-ОХРАНИТЕЛЬНЫЙ РЕЖИМ – комплекс мероприятий, направленных на обеспечение максимального физического и психического покоя больного:</vt:lpstr>
      <vt:lpstr>САНИТАРНО-ЭПИДЕМИОЛОГИЧЕСКИЙ РЕЖИМ – условия, препятствующие заносу и распространению инфекционных заболеваний</vt:lpstr>
      <vt:lpstr>ОБЩЕЕ НАБЛЮДЕНИЕ ЗА БОЛЬНЫМ</vt:lpstr>
      <vt:lpstr>ВЫПОЛНЕНИЕ ВРАЧЕБНЫХ НАЗНАЧЕНИЙ</vt:lpstr>
      <vt:lpstr>ОКАЗАНИЕ ПОМОЩИ ТЯЖЕЛОБОЛЬНЫМ ПРИ ПРОВЕДЕНИИ МЕРОПРИЯТИЙ ЛИЧНОЙ ГИГИЕНЫ</vt:lpstr>
      <vt:lpstr>Слайд 83</vt:lpstr>
      <vt:lpstr>Слайд 84</vt:lpstr>
      <vt:lpstr>Слайд 85</vt:lpstr>
      <vt:lpstr>МЫТЬЁ ГОЛОВЫ</vt:lpstr>
      <vt:lpstr>Слайд 87</vt:lpstr>
      <vt:lpstr>ОКАЗАНИЕ ПОМОЩИ ТЯЖЕЛОБОЛЬНЫМ ПРИ ПРИЁМЕ ПИЩИ</vt:lpstr>
      <vt:lpstr>ОКАЗАНИЕ ПОМОЩИ ТЯЖЕЛОБОЛЬНЫМ ПРИ ФИЗИОЛОГИЧЕСКИХ ОТПРАВЛЕНИЯХ</vt:lpstr>
      <vt:lpstr>ПРОФИЛАКТИКА ПРОЛЕЖНЕЙ</vt:lpstr>
      <vt:lpstr>ГРУППУ РИСКА СОСТАВЛЯЮТ:</vt:lpstr>
      <vt:lpstr>ОКАЗАНИЕ ПЕРВОЙ И ДОВРАЧЕБНОЙ ПОМОЩИ ПРИ НЕОТЛОЖНЫХ СОСТОЯНИЯХ</vt:lpstr>
      <vt:lpstr>СЕСТРИНСКИЕ ВМЕШАТЕЛЬСТВА ПРИ СТЕНОКАРДИИ</vt:lpstr>
      <vt:lpstr>СЕСТРИНСКИЕ ВМЕШАТЕЛЬСТВА ПРИ АНАФИЛАКТИЧЕСКОМ ШОКЕ</vt:lpstr>
      <vt:lpstr>СЕСТРИНСКИЕ ВМЕШАТЕЛЬСТВА ПРИ СЕРДЕЧНОЙ АСТМЕ</vt:lpstr>
      <vt:lpstr>МЕДИЦИНСКОЕ ПРОСВЕЩЕНИЕ</vt:lpstr>
      <vt:lpstr>МЕРОПРИЯТИЯ СПЕЦИАЛЬНОГО УХОДА</vt:lpstr>
      <vt:lpstr>Слайд 98</vt:lpstr>
      <vt:lpstr>ОСНАЩЕНИЕ ДЛЯ ПРОМЫВАНИЯ ЖЕЛУДКА</vt:lpstr>
      <vt:lpstr>Слайд 100</vt:lpstr>
      <vt:lpstr>ПОСТАНОВКА ОЧИСТИТЕЛЬНЫХ КЛИЗМ</vt:lpstr>
      <vt:lpstr>Слайд 102</vt:lpstr>
      <vt:lpstr>ПОСТАНОВКА ОЧИСТИТЕЛЬНЫХ КЛИЗМ</vt:lpstr>
      <vt:lpstr>Слайд 104</vt:lpstr>
      <vt:lpstr>КАТЕТЕРИЗАЦИЯ МОЧЕВОГО ПУЗЫРЯ</vt:lpstr>
      <vt:lpstr>КАТЕТЕРИЗАЦИЯ МОЧЕВОГО ПУЗЫРЯ</vt:lpstr>
      <vt:lpstr>КАТЕТЕРИЗАЦИЯ МОЧЕВОГО ПУЗЫРЯ</vt:lpstr>
      <vt:lpstr>КАТЕТЕРИЗАЦИЯ МОЧЕВОГО ПУЗЫРЯ</vt:lpstr>
      <vt:lpstr>КАТЕТЕРИЗАЦИЯ МОЧЕВОГО ПУЗЫРЯ</vt:lpstr>
      <vt:lpstr>КАТЕТЕРИЗАЦИЯ МОЧЕВОГО ПУЗЫРЯ</vt:lpstr>
      <vt:lpstr>КАТЕТЕРИЗАЦИЯ МОЧЕВОГО ПУЗЫРЯ</vt:lpstr>
      <vt:lpstr>КАТЕТЕРИЗАЦИЯ МОЧЕВОГО ПУЗЫРЯ</vt:lpstr>
      <vt:lpstr>УХОД ЗА ПОДКЛЮЧИЧНЫМ КАТЕТЕРОМ</vt:lpstr>
      <vt:lpstr>УХОД ЗА ПОДКЛЮЧИЧНЫМ КАТЕТЕРОМ</vt:lpstr>
      <vt:lpstr>МЕРОПРИЯТИЯ РАНЕГО ПОСЛЕОПЕРАЦИОННОГО ПЕРИОДА</vt:lpstr>
      <vt:lpstr>К МЕРОПРИЯТИЯМ СПЕЦИАЛЬНОГО УХОДА ОТНОСИТСЯ И МАССАЖ -</vt:lpstr>
      <vt:lpstr>Слайд 117</vt:lpstr>
      <vt:lpstr>Слайд 118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КОНФЕРЕНЦИЯ МЕДИЦИНСКИХ СЕСТЕР</dc:title>
  <dc:creator>Рывкин</dc:creator>
  <cp:lastModifiedBy>Лариса</cp:lastModifiedBy>
  <cp:revision>48</cp:revision>
  <dcterms:created xsi:type="dcterms:W3CDTF">2004-10-17T03:12:43Z</dcterms:created>
  <dcterms:modified xsi:type="dcterms:W3CDTF">2016-10-10T20:29:43Z</dcterms:modified>
</cp:coreProperties>
</file>