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3" r:id="rId4"/>
    <p:sldId id="262" r:id="rId5"/>
    <p:sldId id="257" r:id="rId6"/>
    <p:sldId id="258" r:id="rId7"/>
  </p:sldIdLst>
  <p:sldSz cx="12601575" cy="9001125"/>
  <p:notesSz cx="6858000" cy="9144000"/>
  <p:defaultTextStyle>
    <a:defPPr>
      <a:defRPr lang="ru-RU"/>
    </a:defPPr>
    <a:lvl1pPr marL="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1722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3444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5166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6888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8610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70332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32054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93776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118" y="-894"/>
      </p:cViewPr>
      <p:guideLst>
        <p:guide orient="horz" pos="2835"/>
        <p:guide pos="396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45118" y="2796184"/>
            <a:ext cx="10711339" cy="192940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90237" y="5100637"/>
            <a:ext cx="8821103" cy="23002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1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51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6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03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20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37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E854-ADA7-4AB5-A8F5-26227FE8763C}" type="datetimeFigureOut">
              <a:rPr lang="ru-RU" smtClean="0"/>
              <a:t>11.06.2018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98A3-240D-4E39-B398-850EC7685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680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E854-ADA7-4AB5-A8F5-26227FE8763C}" type="datetimeFigureOut">
              <a:rPr lang="ru-RU" smtClean="0"/>
              <a:t>11.06.2018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98A3-240D-4E39-B398-850EC7685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365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5438" y="5784057"/>
            <a:ext cx="10711339" cy="1787724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95438" y="3815061"/>
            <a:ext cx="10711339" cy="196899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1722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3444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516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688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861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033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205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9377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E854-ADA7-4AB5-A8F5-26227FE8763C}" type="datetimeFigureOut">
              <a:rPr lang="ru-RU" smtClean="0"/>
              <a:t>11.06.2018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98A3-240D-4E39-B398-850EC7685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2917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30080" y="2100265"/>
            <a:ext cx="5565695" cy="594032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405801" y="2100265"/>
            <a:ext cx="5565695" cy="594032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E854-ADA7-4AB5-A8F5-26227FE8763C}" type="datetimeFigureOut">
              <a:rPr lang="ru-RU" smtClean="0"/>
              <a:t>11.06.2018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98A3-240D-4E39-B398-850EC7685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580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079" y="2014836"/>
            <a:ext cx="5567884" cy="839688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7220" indent="0">
              <a:buNone/>
              <a:defRPr sz="2800" b="1"/>
            </a:lvl2pPr>
            <a:lvl3pPr marL="1234440" indent="0">
              <a:buNone/>
              <a:defRPr sz="2400" b="1"/>
            </a:lvl3pPr>
            <a:lvl4pPr marL="1851660" indent="0">
              <a:buNone/>
              <a:defRPr sz="2200" b="1"/>
            </a:lvl4pPr>
            <a:lvl5pPr marL="2468880" indent="0">
              <a:buNone/>
              <a:defRPr sz="2200" b="1"/>
            </a:lvl5pPr>
            <a:lvl6pPr marL="3086100" indent="0">
              <a:buNone/>
              <a:defRPr sz="2200" b="1"/>
            </a:lvl6pPr>
            <a:lvl7pPr marL="3703320" indent="0">
              <a:buNone/>
              <a:defRPr sz="2200" b="1"/>
            </a:lvl7pPr>
            <a:lvl8pPr marL="4320540" indent="0">
              <a:buNone/>
              <a:defRPr sz="2200" b="1"/>
            </a:lvl8pPr>
            <a:lvl9pPr marL="4937760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079" y="2854524"/>
            <a:ext cx="5567884" cy="5186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401426" y="2014836"/>
            <a:ext cx="5570072" cy="839688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7220" indent="0">
              <a:buNone/>
              <a:defRPr sz="2800" b="1"/>
            </a:lvl2pPr>
            <a:lvl3pPr marL="1234440" indent="0">
              <a:buNone/>
              <a:defRPr sz="2400" b="1"/>
            </a:lvl3pPr>
            <a:lvl4pPr marL="1851660" indent="0">
              <a:buNone/>
              <a:defRPr sz="2200" b="1"/>
            </a:lvl4pPr>
            <a:lvl5pPr marL="2468880" indent="0">
              <a:buNone/>
              <a:defRPr sz="2200" b="1"/>
            </a:lvl5pPr>
            <a:lvl6pPr marL="3086100" indent="0">
              <a:buNone/>
              <a:defRPr sz="2200" b="1"/>
            </a:lvl6pPr>
            <a:lvl7pPr marL="3703320" indent="0">
              <a:buNone/>
              <a:defRPr sz="2200" b="1"/>
            </a:lvl7pPr>
            <a:lvl8pPr marL="4320540" indent="0">
              <a:buNone/>
              <a:defRPr sz="2200" b="1"/>
            </a:lvl8pPr>
            <a:lvl9pPr marL="4937760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401426" y="2854524"/>
            <a:ext cx="5570072" cy="5186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E854-ADA7-4AB5-A8F5-26227FE8763C}" type="datetimeFigureOut">
              <a:rPr lang="ru-RU" smtClean="0"/>
              <a:t>11.06.2018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98A3-240D-4E39-B398-850EC7685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708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E854-ADA7-4AB5-A8F5-26227FE8763C}" type="datetimeFigureOut">
              <a:rPr lang="ru-RU" smtClean="0"/>
              <a:t>11.06.2018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98A3-240D-4E39-B398-850EC7685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645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E854-ADA7-4AB5-A8F5-26227FE8763C}" type="datetimeFigureOut">
              <a:rPr lang="ru-RU" smtClean="0"/>
              <a:t>11.06.2018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98A3-240D-4E39-B398-850EC7685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992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079" y="358378"/>
            <a:ext cx="4145832" cy="1525191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26867" y="358380"/>
            <a:ext cx="7044631" cy="7682211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079" y="1883570"/>
            <a:ext cx="4145832" cy="6157020"/>
          </a:xfrm>
        </p:spPr>
        <p:txBody>
          <a:bodyPr/>
          <a:lstStyle>
            <a:lvl1pPr marL="0" indent="0">
              <a:buNone/>
              <a:defRPr sz="1900"/>
            </a:lvl1pPr>
            <a:lvl2pPr marL="617220" indent="0">
              <a:buNone/>
              <a:defRPr sz="1700"/>
            </a:lvl2pPr>
            <a:lvl3pPr marL="1234440" indent="0">
              <a:buNone/>
              <a:defRPr sz="1300"/>
            </a:lvl3pPr>
            <a:lvl4pPr marL="1851660" indent="0">
              <a:buNone/>
              <a:defRPr sz="1200"/>
            </a:lvl4pPr>
            <a:lvl5pPr marL="2468880" indent="0">
              <a:buNone/>
              <a:defRPr sz="1200"/>
            </a:lvl5pPr>
            <a:lvl6pPr marL="3086100" indent="0">
              <a:buNone/>
              <a:defRPr sz="1200"/>
            </a:lvl6pPr>
            <a:lvl7pPr marL="3703320" indent="0">
              <a:buNone/>
              <a:defRPr sz="1200"/>
            </a:lvl7pPr>
            <a:lvl8pPr marL="4320540" indent="0">
              <a:buNone/>
              <a:defRPr sz="1200"/>
            </a:lvl8pPr>
            <a:lvl9pPr marL="493776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E854-ADA7-4AB5-A8F5-26227FE8763C}" type="datetimeFigureOut">
              <a:rPr lang="ru-RU" smtClean="0"/>
              <a:t>11.06.2018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98A3-240D-4E39-B398-850EC7685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548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69997" y="6300788"/>
            <a:ext cx="7560945" cy="74384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469997" y="804268"/>
            <a:ext cx="7560945" cy="5400675"/>
          </a:xfrm>
        </p:spPr>
        <p:txBody>
          <a:bodyPr/>
          <a:lstStyle>
            <a:lvl1pPr marL="0" indent="0">
              <a:buNone/>
              <a:defRPr sz="4300"/>
            </a:lvl1pPr>
            <a:lvl2pPr marL="617220" indent="0">
              <a:buNone/>
              <a:defRPr sz="3800"/>
            </a:lvl2pPr>
            <a:lvl3pPr marL="1234440" indent="0">
              <a:buNone/>
              <a:defRPr sz="3200"/>
            </a:lvl3pPr>
            <a:lvl4pPr marL="1851660" indent="0">
              <a:buNone/>
              <a:defRPr sz="2800"/>
            </a:lvl4pPr>
            <a:lvl5pPr marL="2468880" indent="0">
              <a:buNone/>
              <a:defRPr sz="2800"/>
            </a:lvl5pPr>
            <a:lvl6pPr marL="3086100" indent="0">
              <a:buNone/>
              <a:defRPr sz="2800"/>
            </a:lvl6pPr>
            <a:lvl7pPr marL="3703320" indent="0">
              <a:buNone/>
              <a:defRPr sz="2800"/>
            </a:lvl7pPr>
            <a:lvl8pPr marL="4320540" indent="0">
              <a:buNone/>
              <a:defRPr sz="2800"/>
            </a:lvl8pPr>
            <a:lvl9pPr marL="4937760" indent="0">
              <a:buNone/>
              <a:defRPr sz="28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469997" y="7044632"/>
            <a:ext cx="7560945" cy="1056381"/>
          </a:xfrm>
        </p:spPr>
        <p:txBody>
          <a:bodyPr/>
          <a:lstStyle>
            <a:lvl1pPr marL="0" indent="0">
              <a:buNone/>
              <a:defRPr sz="1900"/>
            </a:lvl1pPr>
            <a:lvl2pPr marL="617220" indent="0">
              <a:buNone/>
              <a:defRPr sz="1700"/>
            </a:lvl2pPr>
            <a:lvl3pPr marL="1234440" indent="0">
              <a:buNone/>
              <a:defRPr sz="1300"/>
            </a:lvl3pPr>
            <a:lvl4pPr marL="1851660" indent="0">
              <a:buNone/>
              <a:defRPr sz="1200"/>
            </a:lvl4pPr>
            <a:lvl5pPr marL="2468880" indent="0">
              <a:buNone/>
              <a:defRPr sz="1200"/>
            </a:lvl5pPr>
            <a:lvl6pPr marL="3086100" indent="0">
              <a:buNone/>
              <a:defRPr sz="1200"/>
            </a:lvl6pPr>
            <a:lvl7pPr marL="3703320" indent="0">
              <a:buNone/>
              <a:defRPr sz="1200"/>
            </a:lvl7pPr>
            <a:lvl8pPr marL="4320540" indent="0">
              <a:buNone/>
              <a:defRPr sz="1200"/>
            </a:lvl8pPr>
            <a:lvl9pPr marL="493776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E854-ADA7-4AB5-A8F5-26227FE8763C}" type="datetimeFigureOut">
              <a:rPr lang="ru-RU" smtClean="0"/>
              <a:t>11.06.2018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98A3-240D-4E39-B398-850EC7685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1708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E854-ADA7-4AB5-A8F5-26227FE8763C}" type="datetimeFigureOut">
              <a:rPr lang="ru-RU" smtClean="0"/>
              <a:t>11.06.2018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98A3-240D-4E39-B398-850EC7685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555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36142" y="360465"/>
            <a:ext cx="2835355" cy="768012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30079" y="360465"/>
            <a:ext cx="8296037" cy="768012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E854-ADA7-4AB5-A8F5-26227FE8763C}" type="datetimeFigureOut">
              <a:rPr lang="ru-RU" smtClean="0"/>
              <a:t>11.06.2018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98A3-240D-4E39-B398-850EC7685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7071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080" y="360462"/>
            <a:ext cx="11341418" cy="1500188"/>
          </a:xfrm>
          <a:prstGeom prst="rect">
            <a:avLst/>
          </a:prstGeom>
        </p:spPr>
        <p:txBody>
          <a:bodyPr vert="horz" lIns="123444" tIns="61722" rIns="123444" bIns="61722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080" y="2100265"/>
            <a:ext cx="11341418" cy="5940326"/>
          </a:xfrm>
          <a:prstGeom prst="rect">
            <a:avLst/>
          </a:prstGeom>
        </p:spPr>
        <p:txBody>
          <a:bodyPr vert="horz" lIns="123444" tIns="61722" rIns="123444" bIns="6172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30080" y="8342711"/>
            <a:ext cx="2940368" cy="479226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4E854-ADA7-4AB5-A8F5-26227FE8763C}" type="datetimeFigureOut">
              <a:rPr lang="ru-RU" smtClean="0"/>
              <a:t>11.06.2018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305538" y="8342711"/>
            <a:ext cx="3990499" cy="479226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031130" y="8342711"/>
            <a:ext cx="2940368" cy="479226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598A3-240D-4E39-B398-850EC7685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762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34440" rtl="0" eaLnBrk="1" latinLnBrk="0" hangingPunct="1"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2916" indent="-462916" algn="l" defTabSz="12344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02983" indent="-385763" algn="l" defTabSz="12344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43050" indent="-308610" algn="l" defTabSz="12344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60270" indent="-308610" algn="l" defTabSz="12344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777490" indent="-308610" algn="l" defTabSz="1234440" rtl="0" eaLnBrk="1" latinLnBrk="0" hangingPunct="1">
        <a:spcBef>
          <a:spcPct val="20000"/>
        </a:spcBef>
        <a:buFont typeface="Arial" panose="020B0604020202020204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394710" indent="-308610" algn="l" defTabSz="12344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011930" indent="-308610" algn="l" defTabSz="12344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629150" indent="-308610" algn="l" defTabSz="12344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246370" indent="-308610" algn="l" defTabSz="12344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72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44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16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610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033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205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377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О ПЛОСКОСТОПИИ СЛОВО</a:t>
            </a:r>
            <a:endParaRPr lang="ru-RU" sz="72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86398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6131" y="1044178"/>
            <a:ext cx="11665296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u="sng" cap="small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Плоскостопие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уплощение поперечного (реже продольное) свода стопы. Различают паралитическое, травматическое и статическое плоскостопие. Паралитическое плоскостопие наблюдают при полиомиелите и параличах другого происхождения, травматическое - после перелома лодыжек или костей стопы. Наиболее часто встречается статическое плоскостопие, которое возникает вследствие перегрузки стопы в сочетании с конституциональной недостаточностью соединительной ткани.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36640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8139" y="756146"/>
            <a:ext cx="1177976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u="sng" cap="small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синдромы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болевой,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миастенический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отечный, трофический, воспалительный (последний наблюдают при развитии асептического воспаления иннервирующего стопу нерва и воспалении синовиальной сумки головки I плюсневой кости).</a:t>
            </a:r>
          </a:p>
        </p:txBody>
      </p:sp>
      <p:pic>
        <p:nvPicPr>
          <p:cNvPr id="3" name="Рисунок 2" descr="http://900igr.net/datai/biologija/Stroenie-skeleta-cheloveka/0015-013-Ploskostopie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82"/>
          <a:stretch/>
        </p:blipFill>
        <p:spPr bwMode="auto">
          <a:xfrm>
            <a:off x="7182802" y="4356546"/>
            <a:ext cx="4122375" cy="42987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http://900igr.net/datai/biologija/Stroenie-skeleta-cheloveka/0015-013-Ploskostopie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38"/>
          <a:stretch/>
        </p:blipFill>
        <p:spPr bwMode="auto">
          <a:xfrm>
            <a:off x="756171" y="4579660"/>
            <a:ext cx="4248472" cy="407566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66014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6131" y="2340322"/>
            <a:ext cx="11737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u="sng" cap="small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Физические методы лечения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применяют с целью укрепления мышечно-связочного аппарата голеней и стоп (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миостимулирующие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методы), улучшения трофики и кровообращения тканей мышц и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связочно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-суставного аппарата (сосудорасширяющие методы), восстановления движений в суставах стоп при рефлекторной контрактуре.</a:t>
            </a:r>
          </a:p>
        </p:txBody>
      </p:sp>
    </p:spTree>
    <p:extLst>
      <p:ext uri="{BB962C8B-B14F-4D97-AF65-F5344CB8AC3E}">
        <p14:creationId xmlns:p14="http://schemas.microsoft.com/office/powerpoint/2010/main" val="2064717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4881235" cy="9451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7211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" y="1"/>
            <a:ext cx="12599736" cy="900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254939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129</Words>
  <Application>Microsoft Office PowerPoint</Application>
  <PresentationFormat>Произвольный</PresentationFormat>
  <Paragraphs>4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О ПЛОСКОСТОПИИ СЛОВО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ПЛОСКОСТОПИИ СЛОВО</dc:title>
  <dc:creator>Лариса</dc:creator>
  <cp:lastModifiedBy>Лариса</cp:lastModifiedBy>
  <cp:revision>2</cp:revision>
  <dcterms:created xsi:type="dcterms:W3CDTF">2018-06-11T08:56:51Z</dcterms:created>
  <dcterms:modified xsi:type="dcterms:W3CDTF">2018-06-11T09:12:12Z</dcterms:modified>
</cp:coreProperties>
</file>